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6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63" r:id="rId3"/>
    <p:sldMasterId id="2147483691" r:id="rId4"/>
  </p:sldMasterIdLst>
  <p:notesMasterIdLst>
    <p:notesMasterId r:id="rId112"/>
  </p:notesMasterIdLst>
  <p:sldIdLst>
    <p:sldId id="302" r:id="rId5"/>
    <p:sldId id="329" r:id="rId6"/>
    <p:sldId id="330" r:id="rId7"/>
    <p:sldId id="331" r:id="rId8"/>
    <p:sldId id="332" r:id="rId9"/>
    <p:sldId id="333" r:id="rId10"/>
    <p:sldId id="334" r:id="rId11"/>
    <p:sldId id="328" r:id="rId12"/>
    <p:sldId id="335" r:id="rId13"/>
    <p:sldId id="336" r:id="rId14"/>
    <p:sldId id="482" r:id="rId15"/>
    <p:sldId id="384" r:id="rId16"/>
    <p:sldId id="536" r:id="rId17"/>
    <p:sldId id="484" r:id="rId18"/>
    <p:sldId id="308" r:id="rId19"/>
    <p:sldId id="676" r:id="rId20"/>
    <p:sldId id="677" r:id="rId21"/>
    <p:sldId id="678" r:id="rId22"/>
    <p:sldId id="409" r:id="rId23"/>
    <p:sldId id="679" r:id="rId24"/>
    <p:sldId id="680" r:id="rId25"/>
    <p:sldId id="691" r:id="rId26"/>
    <p:sldId id="337" r:id="rId27"/>
    <p:sldId id="392" r:id="rId28"/>
    <p:sldId id="339" r:id="rId29"/>
    <p:sldId id="340" r:id="rId30"/>
    <p:sldId id="341" r:id="rId31"/>
    <p:sldId id="403" r:id="rId32"/>
    <p:sldId id="393" r:id="rId33"/>
    <p:sldId id="394" r:id="rId34"/>
    <p:sldId id="395" r:id="rId35"/>
    <p:sldId id="402" r:id="rId36"/>
    <p:sldId id="457" r:id="rId37"/>
    <p:sldId id="397" r:id="rId38"/>
    <p:sldId id="434" r:id="rId39"/>
    <p:sldId id="437" r:id="rId40"/>
    <p:sldId id="436" r:id="rId41"/>
    <p:sldId id="454" r:id="rId42"/>
    <p:sldId id="438" r:id="rId43"/>
    <p:sldId id="365" r:id="rId44"/>
    <p:sldId id="461" r:id="rId45"/>
    <p:sldId id="367" r:id="rId46"/>
    <p:sldId id="368" r:id="rId47"/>
    <p:sldId id="439" r:id="rId48"/>
    <p:sldId id="489" r:id="rId49"/>
    <p:sldId id="490" r:id="rId50"/>
    <p:sldId id="491" r:id="rId51"/>
    <p:sldId id="492" r:id="rId52"/>
    <p:sldId id="494" r:id="rId53"/>
    <p:sldId id="495" r:id="rId54"/>
    <p:sldId id="405" r:id="rId55"/>
    <p:sldId id="406" r:id="rId56"/>
    <p:sldId id="407" r:id="rId57"/>
    <p:sldId id="351" r:id="rId58"/>
    <p:sldId id="369" r:id="rId59"/>
    <p:sldId id="496" r:id="rId60"/>
    <p:sldId id="462" r:id="rId61"/>
    <p:sldId id="350" r:id="rId62"/>
    <p:sldId id="681" r:id="rId63"/>
    <p:sldId id="352" r:id="rId64"/>
    <p:sldId id="385" r:id="rId65"/>
    <p:sldId id="386" r:id="rId66"/>
    <p:sldId id="387" r:id="rId67"/>
    <p:sldId id="480" r:id="rId68"/>
    <p:sldId id="442" r:id="rId69"/>
    <p:sldId id="389" r:id="rId70"/>
    <p:sldId id="513" r:id="rId71"/>
    <p:sldId id="441" r:id="rId72"/>
    <p:sldId id="512" r:id="rId73"/>
    <p:sldId id="477" r:id="rId74"/>
    <p:sldId id="391" r:id="rId75"/>
    <p:sldId id="361" r:id="rId76"/>
    <p:sldId id="541" r:id="rId77"/>
    <p:sldId id="363" r:id="rId78"/>
    <p:sldId id="312" r:id="rId79"/>
    <p:sldId id="549" r:id="rId80"/>
    <p:sldId id="528" r:id="rId81"/>
    <p:sldId id="530" r:id="rId82"/>
    <p:sldId id="529" r:id="rId83"/>
    <p:sldId id="517" r:id="rId84"/>
    <p:sldId id="682" r:id="rId85"/>
    <p:sldId id="443" r:id="rId86"/>
    <p:sldId id="685" r:id="rId87"/>
    <p:sldId id="444" r:id="rId88"/>
    <p:sldId id="465" r:id="rId89"/>
    <p:sldId id="686" r:id="rId90"/>
    <p:sldId id="511" r:id="rId91"/>
    <p:sldId id="687" r:id="rId92"/>
    <p:sldId id="370" r:id="rId93"/>
    <p:sldId id="466" r:id="rId94"/>
    <p:sldId id="688" r:id="rId95"/>
    <p:sldId id="445" r:id="rId96"/>
    <p:sldId id="371" r:id="rId97"/>
    <p:sldId id="372" r:id="rId98"/>
    <p:sldId id="396" r:id="rId99"/>
    <p:sldId id="373" r:id="rId100"/>
    <p:sldId id="375" r:id="rId101"/>
    <p:sldId id="689" r:id="rId102"/>
    <p:sldId id="468" r:id="rId103"/>
    <p:sldId id="690" r:id="rId104"/>
    <p:sldId id="446" r:id="rId105"/>
    <p:sldId id="377" r:id="rId106"/>
    <p:sldId id="447" r:id="rId107"/>
    <p:sldId id="472" r:id="rId108"/>
    <p:sldId id="474" r:id="rId109"/>
    <p:sldId id="475" r:id="rId110"/>
    <p:sldId id="476" r:id="rId111"/>
  </p:sldIdLst>
  <p:sldSz cx="9144000" cy="6858000" type="screen4x3"/>
  <p:notesSz cx="6858000" cy="9144000"/>
  <p:custDataLst>
    <p:tags r:id="rId1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7">
          <p15:clr>
            <a:srgbClr val="A4A3A4"/>
          </p15:clr>
        </p15:guide>
        <p15:guide id="2" pos="290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9375"/>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124" autoAdjust="0"/>
  </p:normalViewPr>
  <p:slideViewPr>
    <p:cSldViewPr snapToGrid="0" showGuides="1">
      <p:cViewPr varScale="1">
        <p:scale>
          <a:sx n="48" d="100"/>
          <a:sy n="48" d="100"/>
        </p:scale>
        <p:origin x="1824" y="-16"/>
      </p:cViewPr>
      <p:guideLst>
        <p:guide orient="horz" pos="2127"/>
        <p:guide pos="290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gs" Target="tags/tag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9919A-FC4F-4324-894B-B98ED932F97F}" type="datetimeFigureOut">
              <a:rPr lang="zh-CN" altLang="en-US" smtClean="0"/>
              <a:t>2025/3/20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33E44-D1F3-44BB-979F-439D3A89E13F}" type="slidenum">
              <a:rPr lang="zh-CN" altLang="en-US" smtClean="0"/>
              <a:t>‹#›</a:t>
            </a:fld>
            <a:endParaRPr lang="zh-CN" altLang="en-US"/>
          </a:p>
        </p:txBody>
      </p:sp>
    </p:spTree>
    <p:extLst>
      <p:ext uri="{BB962C8B-B14F-4D97-AF65-F5344CB8AC3E}">
        <p14:creationId xmlns:p14="http://schemas.microsoft.com/office/powerpoint/2010/main" val="210262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usa.canon.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ADEA54C2-C155-401B-88BE-B08BCC95FB5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DFF751D1-D993-4C9D-A347-4E5EE5D57B9D}" type="slidenum">
              <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rPr>
              <a:pPr marL="0" marR="0" lvl="0" indent="0" algn="r" defTabSz="914400" rtl="0" eaLnBrk="0" fontAlgn="auto" latinLnBrk="0" hangingPunct="0">
                <a:lnSpc>
                  <a:spcPct val="100000"/>
                </a:lnSpc>
                <a:spcBef>
                  <a:spcPts val="0"/>
                </a:spcBef>
                <a:spcAft>
                  <a:spcPts val="0"/>
                </a:spcAft>
                <a:buClrTx/>
                <a:buSzTx/>
                <a:buFontTx/>
                <a:buNone/>
                <a:tabLst/>
                <a:defRPr/>
              </a:pPr>
              <a:t>18</a:t>
            </a:fld>
            <a:endPar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6262688"/>
            <a:ext cx="116205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Filters work by absorbing part of the white light sent through them.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a:t>A colored filter subtracts certain colors by </a:t>
            </a:r>
            <a:r>
              <a:rPr lang="en-US" altLang="zh-CN" b="1" dirty="0">
                <a:solidFill>
                  <a:srgbClr val="0000FF"/>
                </a:solidFill>
              </a:rPr>
              <a:t>absorption</a:t>
            </a:r>
            <a:r>
              <a:rPr lang="en-US" altLang="zh-CN" b="1" dirty="0"/>
              <a:t> and </a:t>
            </a:r>
            <a:r>
              <a:rPr lang="en-US" altLang="zh-CN" b="1" dirty="0">
                <a:solidFill>
                  <a:srgbClr val="0000FF"/>
                </a:solidFill>
              </a:rPr>
              <a:t>transmits</a:t>
            </a:r>
            <a:r>
              <a:rPr lang="en-US" altLang="zh-CN" b="1" dirty="0"/>
              <a:t> the rest</a:t>
            </a:r>
          </a:p>
          <a:p>
            <a:pPr eaLnBrk="1" hangingPunct="1"/>
            <a:endParaRPr lang="zh-CN" altLang="zh-CN" dirty="0">
              <a:latin typeface="Times" panose="02020603050405020304" pitchFamily="18" charset="0"/>
            </a:endParaRPr>
          </a:p>
        </p:txBody>
      </p:sp>
    </p:spTree>
    <p:extLst>
      <p:ext uri="{BB962C8B-B14F-4D97-AF65-F5344CB8AC3E}">
        <p14:creationId xmlns:p14="http://schemas.microsoft.com/office/powerpoint/2010/main" val="184200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93AFEBD7-0AA6-40C1-938A-48618F596FC7}" type="slidenum">
              <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rPr>
              <a:pPr marL="0" marR="0" lvl="0" indent="0" algn="r" defTabSz="914400" rtl="0" eaLnBrk="0" fontAlgn="auto" latinLnBrk="0" hangingPunct="0">
                <a:lnSpc>
                  <a:spcPct val="100000"/>
                </a:lnSpc>
                <a:spcBef>
                  <a:spcPts val="0"/>
                </a:spcBef>
                <a:spcAft>
                  <a:spcPts val="0"/>
                </a:spcAft>
                <a:buClrTx/>
                <a:buSzTx/>
                <a:buFontTx/>
                <a:buNone/>
                <a:tabLst/>
                <a:defRPr/>
              </a:pPr>
              <a:t>19</a:t>
            </a:fld>
            <a:endPar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6262688"/>
            <a:ext cx="116205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panose="02020603050405020304" pitchFamily="18" charset="0"/>
              </a:rPr>
              <a:t>透射光减色成像原理</a:t>
            </a:r>
            <a:endParaRPr lang="en-US" altLang="zh-CN" dirty="0">
              <a:latin typeface="Times"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透明滤镜只能透过自身的颜色，</a:t>
            </a:r>
            <a:r>
              <a:rPr lang="zh-CN" altLang="en-US" sz="1200" b="1" dirty="0"/>
              <a:t>透明滤镜或颜料吸收光线形成各种颜色实际上就是减法混色</a:t>
            </a:r>
            <a:r>
              <a:rPr lang="zh-CN" altLang="en-US" sz="1200" dirty="0"/>
              <a:t>。</a:t>
            </a:r>
          </a:p>
          <a:p>
            <a:pPr eaLnBrk="1" hangingPunct="1"/>
            <a:endParaRPr lang="zh-CN" altLang="en-US" dirty="0">
              <a:latin typeface="Times" panose="02020603050405020304" pitchFamily="18" charset="0"/>
            </a:endParaRPr>
          </a:p>
          <a:p>
            <a:pPr eaLnBrk="1" hangingPunct="1"/>
            <a:endParaRPr lang="zh-CN" altLang="zh-CN" dirty="0">
              <a:latin typeface="Times" panose="02020603050405020304" pitchFamily="18" charset="0"/>
            </a:endParaRPr>
          </a:p>
        </p:txBody>
      </p:sp>
    </p:spTree>
    <p:extLst>
      <p:ext uri="{BB962C8B-B14F-4D97-AF65-F5344CB8AC3E}">
        <p14:creationId xmlns:p14="http://schemas.microsoft.com/office/powerpoint/2010/main" val="3464886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3E4ADBEC-C8CA-4648-AF29-635849705251}" type="slidenum">
              <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rPr>
              <a:pPr marL="0" marR="0" lvl="0" indent="0" algn="r" defTabSz="914400" rtl="0" eaLnBrk="0" fontAlgn="auto" latinLnBrk="0" hangingPunct="0">
                <a:lnSpc>
                  <a:spcPct val="100000"/>
                </a:lnSpc>
                <a:spcBef>
                  <a:spcPts val="0"/>
                </a:spcBef>
                <a:spcAft>
                  <a:spcPts val="0"/>
                </a:spcAft>
                <a:buClrTx/>
                <a:buSzTx/>
                <a:buFontTx/>
                <a:buNone/>
                <a:tabLst/>
                <a:defRPr/>
              </a:pPr>
              <a:t>20</a:t>
            </a:fld>
            <a:endPar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6262688"/>
            <a:ext cx="116205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t>将彩色颜料印刷在白纸上的成色原理与重叠彩色滤镜类似</a:t>
            </a:r>
            <a:r>
              <a:rPr lang="zh-CN" altLang="en-US" sz="1200" dirty="0"/>
              <a:t>。彩色打印机、印刷机的墨水、油墨都是半透明的，光线穿透颜料再被白纸反射，</a:t>
            </a:r>
            <a:r>
              <a:rPr lang="zh-CN" altLang="en-US" sz="1200" b="1" dirty="0"/>
              <a:t>每一种颜料只能透过并反射自身的颜色</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a:t>Colored surfaces </a:t>
            </a:r>
            <a:r>
              <a:rPr lang="en-US" altLang="zh-CN" b="1" dirty="0">
                <a:solidFill>
                  <a:srgbClr val="0000FF"/>
                </a:solidFill>
              </a:rPr>
              <a:t>subtract</a:t>
            </a:r>
            <a:r>
              <a:rPr lang="en-US" altLang="zh-CN" b="1" dirty="0"/>
              <a:t> certain colors by </a:t>
            </a:r>
            <a:r>
              <a:rPr lang="en-US" altLang="zh-CN" b="1" dirty="0">
                <a:solidFill>
                  <a:srgbClr val="0000FF"/>
                </a:solidFill>
              </a:rPr>
              <a:t>absorbing</a:t>
            </a:r>
            <a:r>
              <a:rPr lang="en-US" altLang="zh-CN" b="1" dirty="0"/>
              <a:t> them, while </a:t>
            </a:r>
            <a:r>
              <a:rPr lang="en-US" altLang="zh-CN" b="1" dirty="0">
                <a:solidFill>
                  <a:srgbClr val="0000FF"/>
                </a:solidFill>
              </a:rPr>
              <a:t>reflecting</a:t>
            </a:r>
            <a:r>
              <a:rPr lang="en-US" altLang="zh-CN" b="1" dirty="0"/>
              <a:t> others</a:t>
            </a:r>
          </a:p>
          <a:p>
            <a:pPr eaLnBrk="1" hangingPunct="1"/>
            <a:endParaRPr lang="zh-CN" altLang="zh-CN" dirty="0">
              <a:latin typeface="Times" panose="02020603050405020304" pitchFamily="18" charset="0"/>
            </a:endParaRPr>
          </a:p>
        </p:txBody>
      </p:sp>
    </p:spTree>
    <p:extLst>
      <p:ext uri="{BB962C8B-B14F-4D97-AF65-F5344CB8AC3E}">
        <p14:creationId xmlns:p14="http://schemas.microsoft.com/office/powerpoint/2010/main" val="123272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F2A1652C-C621-470A-A605-1F723BA03E11}" type="slidenum">
              <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rPr>
              <a:pPr marL="0" marR="0" lvl="0" indent="0" algn="r" defTabSz="914400" rtl="0" eaLnBrk="0" fontAlgn="auto" latinLnBrk="0" hangingPunct="0">
                <a:lnSpc>
                  <a:spcPct val="100000"/>
                </a:lnSpc>
                <a:spcBef>
                  <a:spcPts val="0"/>
                </a:spcBef>
                <a:spcAft>
                  <a:spcPts val="0"/>
                </a:spcAft>
                <a:buClrTx/>
                <a:buSzTx/>
                <a:buFontTx/>
                <a:buNone/>
                <a:tabLst/>
                <a:defRPr/>
              </a:pPr>
              <a:t>21</a:t>
            </a:fld>
            <a:endParaRPr kumimoji="0" lang="en-US" altLang="zh-CN" sz="1200" b="0" i="0" u="none" strike="noStrike" kern="1200" cap="none" spc="0" normalizeH="0" baseline="0" noProof="0">
              <a:ln>
                <a:noFill/>
              </a:ln>
              <a:solidFill>
                <a:prstClr val="white"/>
              </a:solidFill>
              <a:effectLst/>
              <a:uLnTx/>
              <a:uFillTx/>
              <a:latin typeface="Times"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914400" y="6262688"/>
            <a:ext cx="116205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extLst>
      <p:ext uri="{BB962C8B-B14F-4D97-AF65-F5344CB8AC3E}">
        <p14:creationId xmlns:p14="http://schemas.microsoft.com/office/powerpoint/2010/main" val="1769241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等量的</a:t>
            </a:r>
            <a:r>
              <a:rPr lang="en-US" altLang="zh-CN" dirty="0"/>
              <a:t>RGB</a:t>
            </a:r>
            <a:r>
              <a:rPr lang="zh-CN" altLang="en-US" dirty="0"/>
              <a:t>可以变成白色</a:t>
            </a:r>
          </a:p>
        </p:txBody>
      </p:sp>
      <p:sp>
        <p:nvSpPr>
          <p:cNvPr id="4" name="灯片编号占位符 3"/>
          <p:cNvSpPr>
            <a:spLocks noGrp="1"/>
          </p:cNvSpPr>
          <p:nvPr>
            <p:ph type="sldNum" sz="quarter" idx="5"/>
          </p:nvPr>
        </p:nvSpPr>
        <p:spPr/>
        <p:txBody>
          <a:bodyPr/>
          <a:lstStyle/>
          <a:p>
            <a:fld id="{7BC33E44-D1F3-44BB-979F-439D3A89E13F}" type="slidenum">
              <a:rPr lang="zh-CN" altLang="en-US" smtClean="0"/>
              <a:t>34</a:t>
            </a:fld>
            <a:endParaRPr lang="zh-CN" altLang="en-US"/>
          </a:p>
        </p:txBody>
      </p:sp>
    </p:spTree>
    <p:extLst>
      <p:ext uri="{BB962C8B-B14F-4D97-AF65-F5344CB8AC3E}">
        <p14:creationId xmlns:p14="http://schemas.microsoft.com/office/powerpoint/2010/main" val="3412262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dirty="0">
                <a:latin typeface="Monotype Corsiva" panose="03010101010201010101" pitchFamily="66" charset="0"/>
                <a:ea typeface="+mn-ea"/>
                <a:hlinkClick r:id="rId3"/>
              </a:rPr>
              <a:t>http://www.usa.canon.com</a:t>
            </a:r>
            <a:r>
              <a:rPr lang="en-GB" altLang="zh-CN" sz="1200" dirty="0">
                <a:latin typeface="Monotype Corsiva" panose="03010101010201010101" pitchFamily="66" charset="0"/>
                <a:ea typeface="+mn-ea"/>
              </a:rPr>
              <a:t> </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E0E12-DA77-4DA8-85D7-48A5E0A5A7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9364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3200" b="1" dirty="0">
                <a:latin typeface="Times New Roman" pitchFamily="18" charset="0"/>
                <a:cs typeface="Times New Roman" pitchFamily="18" charset="0"/>
              </a:rPr>
              <a:t>CMYK</a:t>
            </a:r>
            <a:r>
              <a:rPr lang="zh-CN" altLang="en-US" sz="3200" b="1" dirty="0">
                <a:latin typeface="黑体" panose="02010609060101010101" pitchFamily="49" charset="-122"/>
                <a:ea typeface="黑体" panose="02010609060101010101" pitchFamily="49" charset="-122"/>
                <a:cs typeface="Times New Roman" pitchFamily="18" charset="0"/>
              </a:rPr>
              <a:t>颜色空间</a:t>
            </a:r>
            <a:r>
              <a:rPr lang="zh-CN" altLang="en-US" sz="3200" dirty="0">
                <a:latin typeface="Times New Roman" pitchFamily="18" charset="0"/>
                <a:cs typeface="Times New Roman" pitchFamily="18" charset="0"/>
              </a:rPr>
              <a:t>广泛应用于印刷工业，印刷过程中的分色是将</a:t>
            </a:r>
            <a:r>
              <a:rPr lang="en-US" altLang="zh-CN" sz="3200" dirty="0">
                <a:latin typeface="Times New Roman" pitchFamily="18" charset="0"/>
                <a:cs typeface="Times New Roman" pitchFamily="18" charset="0"/>
              </a:rPr>
              <a:t>RGB</a:t>
            </a:r>
            <a:r>
              <a:rPr lang="zh-CN" altLang="en-US" sz="3200" dirty="0">
                <a:latin typeface="Times New Roman" pitchFamily="18" charset="0"/>
                <a:cs typeface="Times New Roman" pitchFamily="18" charset="0"/>
              </a:rPr>
              <a:t>颜色空间转换成印刷使用的</a:t>
            </a:r>
            <a:r>
              <a:rPr lang="en-US" altLang="zh-CN" sz="3200" dirty="0">
                <a:latin typeface="Times New Roman" pitchFamily="18" charset="0"/>
                <a:cs typeface="Times New Roman" pitchFamily="18" charset="0"/>
              </a:rPr>
              <a:t>CMYK </a:t>
            </a:r>
            <a:r>
              <a:rPr lang="zh-CN" altLang="en-US" sz="3200" dirty="0">
                <a:latin typeface="Times New Roman" pitchFamily="18" charset="0"/>
                <a:cs typeface="Times New Roman" pitchFamily="18" charset="0"/>
              </a:rPr>
              <a:t>颜色空间，然后采用青色</a:t>
            </a:r>
            <a:r>
              <a:rPr lang="en-US" altLang="zh-CN" sz="3200" dirty="0">
                <a:latin typeface="Times New Roman" pitchFamily="18" charset="0"/>
                <a:cs typeface="Times New Roman" pitchFamily="18" charset="0"/>
              </a:rPr>
              <a:t>(C)</a:t>
            </a:r>
            <a:r>
              <a:rPr lang="zh-CN" altLang="en-US" sz="3200" dirty="0">
                <a:latin typeface="Times New Roman" pitchFamily="18" charset="0"/>
                <a:cs typeface="Times New Roman" pitchFamily="18" charset="0"/>
              </a:rPr>
              <a:t>、品红</a:t>
            </a:r>
            <a:r>
              <a:rPr lang="en-US" altLang="zh-CN" sz="3200" dirty="0">
                <a:latin typeface="Times New Roman" pitchFamily="18" charset="0"/>
                <a:cs typeface="Times New Roman" pitchFamily="18" charset="0"/>
              </a:rPr>
              <a:t>(M)</a:t>
            </a:r>
            <a:r>
              <a:rPr lang="zh-CN" altLang="en-US" sz="3200" dirty="0">
                <a:latin typeface="Times New Roman" pitchFamily="18" charset="0"/>
                <a:cs typeface="Times New Roman" pitchFamily="18" charset="0"/>
              </a:rPr>
              <a:t>、黄色</a:t>
            </a:r>
            <a:r>
              <a:rPr lang="en-US" altLang="zh-CN" sz="3200" dirty="0">
                <a:latin typeface="Times New Roman" pitchFamily="18" charset="0"/>
                <a:cs typeface="Times New Roman" pitchFamily="18" charset="0"/>
              </a:rPr>
              <a:t>(Y)</a:t>
            </a:r>
            <a:r>
              <a:rPr lang="zh-CN" altLang="en-US" sz="3200" dirty="0">
                <a:latin typeface="Times New Roman" pitchFamily="18" charset="0"/>
                <a:cs typeface="Times New Roman" pitchFamily="18" charset="0"/>
              </a:rPr>
              <a:t>和黑色</a:t>
            </a:r>
            <a:r>
              <a:rPr lang="en-US" altLang="zh-CN" sz="3200" dirty="0">
                <a:latin typeface="Times New Roman" pitchFamily="18" charset="0"/>
                <a:cs typeface="Times New Roman" pitchFamily="18" charset="0"/>
              </a:rPr>
              <a:t>(K)</a:t>
            </a:r>
            <a:r>
              <a:rPr lang="zh-CN" altLang="en-US" sz="3200" dirty="0">
                <a:latin typeface="Times New Roman" pitchFamily="18" charset="0"/>
                <a:cs typeface="Times New Roman" pitchFamily="18" charset="0"/>
              </a:rPr>
              <a:t>四色印刷</a:t>
            </a:r>
            <a:r>
              <a:rPr lang="zh-CN" altLang="en-US" sz="3200" dirty="0"/>
              <a:t>。</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E0E12-DA77-4DA8-85D7-48A5E0A5A7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5475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due to pigment imperfections it is impossible to get a good black by mixing them , hence the addition of black in the CMYK system.</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E0E12-DA77-4DA8-85D7-48A5E0A5A7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49041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due to pigment imperfections it is impossible to get a good black by mixing them , hence the addition of black in the CMYK system.</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E0E12-DA77-4DA8-85D7-48A5E0A5A7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51855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6ECE0E12-DA77-4DA8-85D7-48A5E0A5A7F9}" type="slidenum">
              <a:rPr lang="zh-CN" altLang="en-US" smtClean="0"/>
              <a:pPr/>
              <a:t>39</a:t>
            </a:fld>
            <a:endParaRPr lang="zh-CN" altLang="en-US"/>
          </a:p>
        </p:txBody>
      </p:sp>
    </p:spTree>
    <p:extLst>
      <p:ext uri="{BB962C8B-B14F-4D97-AF65-F5344CB8AC3E}">
        <p14:creationId xmlns:p14="http://schemas.microsoft.com/office/powerpoint/2010/main" val="47060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C33E44-D1F3-44BB-979F-439D3A89E13F}" type="slidenum">
              <a:rPr lang="zh-CN" altLang="en-US" smtClean="0"/>
              <a:t>5</a:t>
            </a:fld>
            <a:endParaRPr lang="zh-CN" altLang="en-US"/>
          </a:p>
        </p:txBody>
      </p:sp>
    </p:spTree>
    <p:extLst>
      <p:ext uri="{BB962C8B-B14F-4D97-AF65-F5344CB8AC3E}">
        <p14:creationId xmlns:p14="http://schemas.microsoft.com/office/powerpoint/2010/main" val="388113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RGB/CMK</a:t>
            </a:r>
            <a:r>
              <a:rPr lang="zh-CN" altLang="en-US" sz="12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不能很好适应人解释颜色：对普通人很难形容这个黄色参杂了百分之多少的红，百分之多少的绿。。。</a:t>
            </a:r>
            <a:endParaRPr lang="en-US" altLang="zh-CN" sz="12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endParaRPr>
          </a:p>
          <a:p>
            <a:r>
              <a:rPr lang="zh-CN" altLang="en-US" sz="12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普通人形容颜色：颜色偏紫（色调），比较灰，紫的不纯粹（饱和度），颜色很暗（亮度）</a:t>
            </a:r>
            <a:endParaRPr lang="zh-CN" altLang="en-US" dirty="0"/>
          </a:p>
        </p:txBody>
      </p:sp>
      <p:sp>
        <p:nvSpPr>
          <p:cNvPr id="4" name="灯片编号占位符 3"/>
          <p:cNvSpPr>
            <a:spLocks noGrp="1"/>
          </p:cNvSpPr>
          <p:nvPr>
            <p:ph type="sldNum" sz="quarter" idx="5"/>
          </p:nvPr>
        </p:nvSpPr>
        <p:spPr/>
        <p:txBody>
          <a:bodyPr/>
          <a:lstStyle/>
          <a:p>
            <a:fld id="{7BC33E44-D1F3-44BB-979F-439D3A89E13F}" type="slidenum">
              <a:rPr lang="zh-CN" altLang="en-US" smtClean="0"/>
              <a:t>40</a:t>
            </a:fld>
            <a:endParaRPr lang="zh-CN" altLang="en-US"/>
          </a:p>
        </p:txBody>
      </p:sp>
    </p:spTree>
    <p:extLst>
      <p:ext uri="{BB962C8B-B14F-4D97-AF65-F5344CB8AC3E}">
        <p14:creationId xmlns:p14="http://schemas.microsoft.com/office/powerpoint/2010/main" val="57870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itchFamily="18" charset="0"/>
                <a:cs typeface="Times New Roman" pitchFamily="18" charset="0"/>
              </a:rPr>
              <a:t>在</a:t>
            </a:r>
            <a:r>
              <a:rPr lang="en-US" altLang="zh-CN" b="1" dirty="0">
                <a:latin typeface="Times New Roman" pitchFamily="18" charset="0"/>
                <a:cs typeface="Times New Roman" pitchFamily="18" charset="0"/>
              </a:rPr>
              <a:t>HSI</a:t>
            </a:r>
            <a:r>
              <a:rPr lang="zh-CN" altLang="en-US" b="1" dirty="0">
                <a:latin typeface="Times New Roman" pitchFamily="18" charset="0"/>
                <a:cs typeface="Times New Roman" pitchFamily="18" charset="0"/>
              </a:rPr>
              <a:t>颜色空间</a:t>
            </a:r>
            <a:r>
              <a:rPr lang="zh-CN" altLang="en-US" dirty="0">
                <a:latin typeface="Times New Roman" pitchFamily="18" charset="0"/>
                <a:cs typeface="Times New Roman" pitchFamily="18" charset="0"/>
              </a:rPr>
              <a:t>中，</a:t>
            </a:r>
            <a:r>
              <a:rPr lang="en-US" altLang="zh-CN" dirty="0">
                <a:latin typeface="Times New Roman" pitchFamily="18" charset="0"/>
                <a:cs typeface="Times New Roman" pitchFamily="18" charset="0"/>
              </a:rPr>
              <a:t>H</a:t>
            </a:r>
            <a:r>
              <a:rPr lang="zh-CN" altLang="en-US" dirty="0">
                <a:latin typeface="Times New Roman" pitchFamily="18" charset="0"/>
                <a:cs typeface="Times New Roman" pitchFamily="18" charset="0"/>
              </a:rPr>
              <a:t>表示色调，</a:t>
            </a:r>
            <a:r>
              <a:rPr lang="en-US" altLang="zh-CN" dirty="0">
                <a:latin typeface="Times New Roman" pitchFamily="18" charset="0"/>
                <a:cs typeface="Times New Roman" pitchFamily="18" charset="0"/>
              </a:rPr>
              <a:t>S</a:t>
            </a:r>
            <a:r>
              <a:rPr lang="zh-CN" altLang="en-US" dirty="0">
                <a:latin typeface="Times New Roman" pitchFamily="18" charset="0"/>
                <a:cs typeface="Times New Roman" pitchFamily="18" charset="0"/>
              </a:rPr>
              <a:t>表示饱和度，</a:t>
            </a:r>
            <a:r>
              <a:rPr lang="en-US" altLang="zh-CN" dirty="0">
                <a:latin typeface="Times New Roman" pitchFamily="18" charset="0"/>
                <a:cs typeface="Times New Roman" pitchFamily="18" charset="0"/>
              </a:rPr>
              <a:t>I</a:t>
            </a:r>
            <a:r>
              <a:rPr lang="zh-CN" altLang="en-US" dirty="0">
                <a:latin typeface="Times New Roman" pitchFamily="18" charset="0"/>
                <a:cs typeface="Times New Roman" pitchFamily="18" charset="0"/>
              </a:rPr>
              <a:t>表示亮度。</a:t>
            </a:r>
          </a:p>
          <a:p>
            <a:r>
              <a:rPr lang="en-US" altLang="zh-CN" b="1" dirty="0">
                <a:latin typeface="Times New Roman" pitchFamily="18" charset="0"/>
                <a:cs typeface="Times New Roman" pitchFamily="18" charset="0"/>
              </a:rPr>
              <a:t>HSI</a:t>
            </a:r>
            <a:r>
              <a:rPr lang="zh-CN" altLang="en-US" b="1" dirty="0">
                <a:latin typeface="Times New Roman" pitchFamily="18" charset="0"/>
                <a:cs typeface="Times New Roman" pitchFamily="18" charset="0"/>
              </a:rPr>
              <a:t>颜色空间是用灰度级轴及与灰度级轴垂直相交的平面颜色轨迹表示。</a:t>
            </a:r>
            <a:endParaRPr lang="en-US" altLang="zh-CN" b="1" dirty="0">
              <a:latin typeface="Times New Roman" pitchFamily="18" charset="0"/>
              <a:cs typeface="Times New Roman" pitchFamily="18" charset="0"/>
            </a:endParaRPr>
          </a:p>
          <a:p>
            <a:r>
              <a:rPr lang="zh-CN" altLang="en-US" dirty="0"/>
              <a:t>颜色立方体中的每一个点表示一种颜色，对于图中的任意点，通过该点作与灰度级轴垂直的平面，在灰度级轴上的交点即为该颜色的亮度，该点到灰度级轴的距离即为该颜色的饱和度，随着到灰度级轴距离的增大，饱和度增加，灰度级轴上点的饱和度为</a:t>
            </a:r>
            <a:r>
              <a:rPr lang="en-US" altLang="zh-CN" dirty="0"/>
              <a:t>0</a:t>
            </a:r>
            <a:r>
              <a:rPr lang="zh-CN" altLang="en-US" dirty="0"/>
              <a:t>，这些颜色都是灰色的。</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88107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黑白分量不能改变色调，三角区域强度与饱和度不同</a:t>
            </a:r>
          </a:p>
        </p:txBody>
      </p:sp>
      <p:sp>
        <p:nvSpPr>
          <p:cNvPr id="4" name="灯片编号占位符 3"/>
          <p:cNvSpPr>
            <a:spLocks noGrp="1"/>
          </p:cNvSpPr>
          <p:nvPr>
            <p:ph type="sldNum" sz="quarter" idx="5"/>
          </p:nvPr>
        </p:nvSpPr>
        <p:spPr/>
        <p:txBody>
          <a:bodyPr/>
          <a:lstStyle/>
          <a:p>
            <a:fld id="{7BC33E44-D1F3-44BB-979F-439D3A89E13F}" type="slidenum">
              <a:rPr lang="zh-CN" altLang="en-US" smtClean="0"/>
              <a:t>42</a:t>
            </a:fld>
            <a:endParaRPr lang="zh-CN" altLang="en-US"/>
          </a:p>
        </p:txBody>
      </p:sp>
    </p:spTree>
    <p:extLst>
      <p:ext uri="{BB962C8B-B14F-4D97-AF65-F5344CB8AC3E}">
        <p14:creationId xmlns:p14="http://schemas.microsoft.com/office/powerpoint/2010/main" val="2843049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1pPr>
            <a:lvl2pPr marL="37931725" indent="-37474525">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5pPr>
            <a:lvl6pPr marL="4572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6pPr>
            <a:lvl7pPr marL="9144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7pPr>
            <a:lvl8pPr marL="13716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8pPr>
            <a:lvl9pPr marL="18288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9pPr>
          </a:lstStyle>
          <a:p>
            <a:fld id="{AE1333BE-47DA-4962-BA87-6F120CCE2BE7}" type="slidenum">
              <a:rPr lang="en-GB" altLang="zh-CN" sz="1200">
                <a:solidFill>
                  <a:srgbClr val="000000"/>
                </a:solidFill>
                <a:ea typeface="宋体" panose="02010600030101010101" pitchFamily="2" charset="-122"/>
              </a:rPr>
              <a:pPr/>
              <a:t>45</a:t>
            </a:fld>
            <a:endParaRPr lang="en-GB" altLang="zh-CN" sz="1200">
              <a:solidFill>
                <a:srgbClr val="000000"/>
              </a:solidFill>
              <a:ea typeface="宋体" panose="02010600030101010101" pitchFamily="2" charset="-122"/>
            </a:endParaRPr>
          </a:p>
        </p:txBody>
      </p:sp>
      <p:sp>
        <p:nvSpPr>
          <p:cNvPr id="481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a:defRPr sz="2400">
                <a:solidFill>
                  <a:schemeClr val="bg1"/>
                </a:solidFill>
                <a:latin typeface="Times New Roman" panose="02020603050405020304" pitchFamily="18" charset="0"/>
                <a:ea typeface="DejaVu LGC Sans" charset="-52"/>
                <a:cs typeface="DejaVu LGC Sans" charset="-52"/>
              </a:defRPr>
            </a:lvl1pPr>
            <a:lvl2pPr marL="37931725" indent="-37474525">
              <a:defRPr sz="2400">
                <a:solidFill>
                  <a:schemeClr val="bg1"/>
                </a:solidFill>
                <a:latin typeface="Times New Roman" panose="02020603050405020304" pitchFamily="18" charset="0"/>
                <a:ea typeface="DejaVu LGC Sans" charset="-52"/>
                <a:cs typeface="DejaVu LGC Sans" charset="-52"/>
              </a:defRPr>
            </a:lvl2pPr>
            <a:lvl3pPr>
              <a:defRPr sz="2400">
                <a:solidFill>
                  <a:schemeClr val="bg1"/>
                </a:solidFill>
                <a:latin typeface="Times New Roman" panose="02020603050405020304" pitchFamily="18" charset="0"/>
                <a:ea typeface="DejaVu LGC Sans" charset="-52"/>
                <a:cs typeface="DejaVu LGC Sans" charset="-52"/>
              </a:defRPr>
            </a:lvl3pPr>
            <a:lvl4pPr>
              <a:defRPr sz="2400">
                <a:solidFill>
                  <a:schemeClr val="bg1"/>
                </a:solidFill>
                <a:latin typeface="Times New Roman" panose="02020603050405020304" pitchFamily="18" charset="0"/>
                <a:ea typeface="DejaVu LGC Sans" charset="-52"/>
                <a:cs typeface="DejaVu LGC Sans" charset="-52"/>
              </a:defRPr>
            </a:lvl4pPr>
            <a:lvl5pPr>
              <a:defRPr sz="2400">
                <a:solidFill>
                  <a:schemeClr val="bg1"/>
                </a:solidFill>
                <a:latin typeface="Times New Roman" panose="02020603050405020304" pitchFamily="18" charset="0"/>
                <a:ea typeface="DejaVu LGC Sans" charset="-52"/>
                <a:cs typeface="DejaVu LGC Sans" charset="-52"/>
              </a:defRPr>
            </a:lvl5pPr>
            <a:lvl6pPr marL="4572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6pPr>
            <a:lvl7pPr marL="9144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7pPr>
            <a:lvl8pPr marL="13716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8pPr>
            <a:lvl9pPr marL="18288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9pPr>
          </a:lstStyle>
          <a:p>
            <a:pPr defTabSz="457200" eaLnBrk="0" fontAlgn="base" hangingPunct="0">
              <a:lnSpc>
                <a:spcPct val="86000"/>
              </a:lnSpc>
              <a:spcBef>
                <a:spcPct val="0"/>
              </a:spcBef>
              <a:spcAft>
                <a:spcPct val="0"/>
              </a:spcAft>
              <a:buClr>
                <a:srgbClr val="000000"/>
              </a:buClr>
              <a:buSzPct val="100000"/>
              <a:buFont typeface="Times New Roman" panose="02020603050405020304" pitchFamily="18" charset="0"/>
              <a:buNone/>
            </a:pPr>
            <a:endParaRPr lang="en-US" altLang="zh-CN">
              <a:solidFill>
                <a:srgbClr val="FFFFFF"/>
              </a:solidFill>
            </a:endParaRPr>
          </a:p>
        </p:txBody>
      </p:sp>
      <p:sp>
        <p:nvSpPr>
          <p:cNvPr id="48132" name="Text Box 2"/>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dirty="0">
                <a:latin typeface="Times New Roman" panose="02020603050405020304" pitchFamily="18" charset="0"/>
                <a:ea typeface="ＭＳ Ｐゴシック" panose="020B0600070205080204" pitchFamily="34" charset="-128"/>
              </a:rPr>
              <a:t>彩色图像的色调分量是一个角度值。</a:t>
            </a:r>
            <a:endParaRPr lang="en-US"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587658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Cyclicality </a:t>
            </a:r>
            <a:r>
              <a:rPr lang="zh-CN" altLang="en-US" sz="1200" dirty="0"/>
              <a:t>周期性</a:t>
            </a:r>
            <a:endParaRPr lang="zh-CN" altLang="en-US" dirty="0"/>
          </a:p>
        </p:txBody>
      </p:sp>
      <p:sp>
        <p:nvSpPr>
          <p:cNvPr id="4" name="Slide Number Placeholder 3"/>
          <p:cNvSpPr>
            <a:spLocks noGrp="1"/>
          </p:cNvSpPr>
          <p:nvPr>
            <p:ph type="sldNum" sz="quarter" idx="10"/>
          </p:nvPr>
        </p:nvSpPr>
        <p:spPr/>
        <p:txBody>
          <a:bodyPr/>
          <a:lstStyle/>
          <a:p>
            <a:fld id="{6ECE0E12-DA77-4DA8-85D7-48A5E0A5A7F9}" type="slidenum">
              <a:rPr lang="zh-CN" altLang="en-US" smtClean="0"/>
              <a:pPr/>
              <a:t>46</a:t>
            </a:fld>
            <a:endParaRPr lang="zh-CN" altLang="en-US"/>
          </a:p>
        </p:txBody>
      </p:sp>
    </p:spTree>
    <p:extLst>
      <p:ext uri="{BB962C8B-B14F-4D97-AF65-F5344CB8AC3E}">
        <p14:creationId xmlns:p14="http://schemas.microsoft.com/office/powerpoint/2010/main" val="1700282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1pPr>
            <a:lvl2pPr marL="37931725" indent="-37474525">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5pPr>
            <a:lvl6pPr marL="4572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6pPr>
            <a:lvl7pPr marL="9144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7pPr>
            <a:lvl8pPr marL="13716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8pPr>
            <a:lvl9pPr marL="18288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9pPr>
          </a:lstStyle>
          <a:p>
            <a:fld id="{DE8699AB-61AE-4D17-A67C-A6B37FC4987E}" type="slidenum">
              <a:rPr lang="en-GB" altLang="zh-CN" sz="1200">
                <a:solidFill>
                  <a:srgbClr val="000000"/>
                </a:solidFill>
                <a:ea typeface="宋体" panose="02010600030101010101" pitchFamily="2" charset="-122"/>
              </a:rPr>
              <a:pPr/>
              <a:t>47</a:t>
            </a:fld>
            <a:endParaRPr lang="en-GB" altLang="zh-CN" sz="1200">
              <a:solidFill>
                <a:srgbClr val="000000"/>
              </a:solidFill>
              <a:ea typeface="宋体" panose="02010600030101010101" pitchFamily="2" charset="-122"/>
            </a:endParaRPr>
          </a:p>
        </p:txBody>
      </p:sp>
      <p:sp>
        <p:nvSpPr>
          <p:cNvPr id="501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a:defRPr sz="2400">
                <a:solidFill>
                  <a:schemeClr val="bg1"/>
                </a:solidFill>
                <a:latin typeface="Times New Roman" panose="02020603050405020304" pitchFamily="18" charset="0"/>
                <a:ea typeface="DejaVu LGC Sans" charset="-52"/>
                <a:cs typeface="DejaVu LGC Sans" charset="-52"/>
              </a:defRPr>
            </a:lvl1pPr>
            <a:lvl2pPr marL="37931725" indent="-37474525">
              <a:defRPr sz="2400">
                <a:solidFill>
                  <a:schemeClr val="bg1"/>
                </a:solidFill>
                <a:latin typeface="Times New Roman" panose="02020603050405020304" pitchFamily="18" charset="0"/>
                <a:ea typeface="DejaVu LGC Sans" charset="-52"/>
                <a:cs typeface="DejaVu LGC Sans" charset="-52"/>
              </a:defRPr>
            </a:lvl2pPr>
            <a:lvl3pPr>
              <a:defRPr sz="2400">
                <a:solidFill>
                  <a:schemeClr val="bg1"/>
                </a:solidFill>
                <a:latin typeface="Times New Roman" panose="02020603050405020304" pitchFamily="18" charset="0"/>
                <a:ea typeface="DejaVu LGC Sans" charset="-52"/>
                <a:cs typeface="DejaVu LGC Sans" charset="-52"/>
              </a:defRPr>
            </a:lvl3pPr>
            <a:lvl4pPr>
              <a:defRPr sz="2400">
                <a:solidFill>
                  <a:schemeClr val="bg1"/>
                </a:solidFill>
                <a:latin typeface="Times New Roman" panose="02020603050405020304" pitchFamily="18" charset="0"/>
                <a:ea typeface="DejaVu LGC Sans" charset="-52"/>
                <a:cs typeface="DejaVu LGC Sans" charset="-52"/>
              </a:defRPr>
            </a:lvl4pPr>
            <a:lvl5pPr>
              <a:defRPr sz="2400">
                <a:solidFill>
                  <a:schemeClr val="bg1"/>
                </a:solidFill>
                <a:latin typeface="Times New Roman" panose="02020603050405020304" pitchFamily="18" charset="0"/>
                <a:ea typeface="DejaVu LGC Sans" charset="-52"/>
                <a:cs typeface="DejaVu LGC Sans" charset="-52"/>
              </a:defRPr>
            </a:lvl5pPr>
            <a:lvl6pPr marL="4572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6pPr>
            <a:lvl7pPr marL="9144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7pPr>
            <a:lvl8pPr marL="13716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8pPr>
            <a:lvl9pPr marL="18288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9pPr>
          </a:lstStyle>
          <a:p>
            <a:pPr defTabSz="457200" eaLnBrk="0" fontAlgn="base" hangingPunct="0">
              <a:lnSpc>
                <a:spcPct val="86000"/>
              </a:lnSpc>
              <a:spcBef>
                <a:spcPct val="0"/>
              </a:spcBef>
              <a:spcAft>
                <a:spcPct val="0"/>
              </a:spcAft>
              <a:buClr>
                <a:srgbClr val="000000"/>
              </a:buClr>
              <a:buSzPct val="100000"/>
              <a:buFont typeface="Times New Roman" panose="02020603050405020304" pitchFamily="18" charset="0"/>
              <a:buNone/>
            </a:pPr>
            <a:endParaRPr lang="en-US" altLang="zh-CN">
              <a:solidFill>
                <a:srgbClr val="FFFFFF"/>
              </a:solidFill>
            </a:endParaRPr>
          </a:p>
        </p:txBody>
      </p:sp>
      <p:sp>
        <p:nvSpPr>
          <p:cNvPr id="50180" name="Text Box 2"/>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575219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6ECE0E12-DA77-4DA8-85D7-48A5E0A5A7F9}" type="slidenum">
              <a:rPr lang="zh-CN" altLang="en-US" smtClean="0"/>
              <a:pPr/>
              <a:t>48</a:t>
            </a:fld>
            <a:endParaRPr lang="zh-CN" altLang="en-US"/>
          </a:p>
        </p:txBody>
      </p:sp>
    </p:spTree>
    <p:extLst>
      <p:ext uri="{BB962C8B-B14F-4D97-AF65-F5344CB8AC3E}">
        <p14:creationId xmlns:p14="http://schemas.microsoft.com/office/powerpoint/2010/main" val="411327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1pPr>
            <a:lvl2pPr marL="37931725" indent="-37474525">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5pPr>
            <a:lvl6pPr marL="4572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6pPr>
            <a:lvl7pPr marL="9144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7pPr>
            <a:lvl8pPr marL="13716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8pPr>
            <a:lvl9pPr marL="1828800" eaLnBrk="0" fontAlgn="base" hangingPunct="0">
              <a:lnSpc>
                <a:spcPct val="86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DejaVu LGC Sans" charset="-52"/>
                <a:cs typeface="DejaVu LGC Sans" charset="-52"/>
              </a:defRPr>
            </a:lvl9pPr>
          </a:lstStyle>
          <a:p>
            <a:fld id="{0E4EEB71-5092-4C1F-902C-12FFF9810518}" type="slidenum">
              <a:rPr lang="en-GB" altLang="zh-CN" sz="1200">
                <a:solidFill>
                  <a:srgbClr val="000000"/>
                </a:solidFill>
                <a:ea typeface="宋体" panose="02010600030101010101" pitchFamily="2" charset="-122"/>
              </a:rPr>
              <a:pPr/>
              <a:t>49</a:t>
            </a:fld>
            <a:endParaRPr lang="en-GB" altLang="zh-CN" sz="1200">
              <a:solidFill>
                <a:srgbClr val="000000"/>
              </a:solidFill>
              <a:ea typeface="宋体" panose="02010600030101010101" pitchFamily="2" charset="-122"/>
            </a:endParaRPr>
          </a:p>
        </p:txBody>
      </p:sp>
      <p:sp>
        <p:nvSpPr>
          <p:cNvPr id="522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a:defRPr sz="2400">
                <a:solidFill>
                  <a:schemeClr val="bg1"/>
                </a:solidFill>
                <a:latin typeface="Times New Roman" panose="02020603050405020304" pitchFamily="18" charset="0"/>
                <a:ea typeface="DejaVu LGC Sans" charset="-52"/>
                <a:cs typeface="DejaVu LGC Sans" charset="-52"/>
              </a:defRPr>
            </a:lvl1pPr>
            <a:lvl2pPr marL="37931725" indent="-37474525">
              <a:defRPr sz="2400">
                <a:solidFill>
                  <a:schemeClr val="bg1"/>
                </a:solidFill>
                <a:latin typeface="Times New Roman" panose="02020603050405020304" pitchFamily="18" charset="0"/>
                <a:ea typeface="DejaVu LGC Sans" charset="-52"/>
                <a:cs typeface="DejaVu LGC Sans" charset="-52"/>
              </a:defRPr>
            </a:lvl2pPr>
            <a:lvl3pPr>
              <a:defRPr sz="2400">
                <a:solidFill>
                  <a:schemeClr val="bg1"/>
                </a:solidFill>
                <a:latin typeface="Times New Roman" panose="02020603050405020304" pitchFamily="18" charset="0"/>
                <a:ea typeface="DejaVu LGC Sans" charset="-52"/>
                <a:cs typeface="DejaVu LGC Sans" charset="-52"/>
              </a:defRPr>
            </a:lvl3pPr>
            <a:lvl4pPr>
              <a:defRPr sz="2400">
                <a:solidFill>
                  <a:schemeClr val="bg1"/>
                </a:solidFill>
                <a:latin typeface="Times New Roman" panose="02020603050405020304" pitchFamily="18" charset="0"/>
                <a:ea typeface="DejaVu LGC Sans" charset="-52"/>
                <a:cs typeface="DejaVu LGC Sans" charset="-52"/>
              </a:defRPr>
            </a:lvl4pPr>
            <a:lvl5pPr>
              <a:defRPr sz="2400">
                <a:solidFill>
                  <a:schemeClr val="bg1"/>
                </a:solidFill>
                <a:latin typeface="Times New Roman" panose="02020603050405020304" pitchFamily="18" charset="0"/>
                <a:ea typeface="DejaVu LGC Sans" charset="-52"/>
                <a:cs typeface="DejaVu LGC Sans" charset="-52"/>
              </a:defRPr>
            </a:lvl5pPr>
            <a:lvl6pPr marL="4572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6pPr>
            <a:lvl7pPr marL="9144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7pPr>
            <a:lvl8pPr marL="13716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8pPr>
            <a:lvl9pPr marL="1828800" eaLnBrk="0" fontAlgn="base" hangingPunct="0">
              <a:lnSpc>
                <a:spcPct val="86000"/>
              </a:lnSpc>
              <a:spcBef>
                <a:spcPct val="0"/>
              </a:spcBef>
              <a:spcAft>
                <a:spcPct val="0"/>
              </a:spcAft>
              <a:defRPr sz="2400">
                <a:solidFill>
                  <a:schemeClr val="bg1"/>
                </a:solidFill>
                <a:latin typeface="Times New Roman" panose="02020603050405020304" pitchFamily="18" charset="0"/>
                <a:ea typeface="DejaVu LGC Sans" charset="-52"/>
                <a:cs typeface="DejaVu LGC Sans" charset="-52"/>
              </a:defRPr>
            </a:lvl9pPr>
          </a:lstStyle>
          <a:p>
            <a:pPr defTabSz="457200" eaLnBrk="0" fontAlgn="base" hangingPunct="0">
              <a:lnSpc>
                <a:spcPct val="86000"/>
              </a:lnSpc>
              <a:spcBef>
                <a:spcPct val="0"/>
              </a:spcBef>
              <a:spcAft>
                <a:spcPct val="0"/>
              </a:spcAft>
              <a:buClr>
                <a:srgbClr val="000000"/>
              </a:buClr>
              <a:buSzPct val="100000"/>
              <a:buFont typeface="Times New Roman" panose="02020603050405020304" pitchFamily="18" charset="0"/>
              <a:buNone/>
            </a:pPr>
            <a:endParaRPr lang="en-US" altLang="zh-CN">
              <a:solidFill>
                <a:srgbClr val="FFFFFF"/>
              </a:solidFill>
            </a:endParaRPr>
          </a:p>
        </p:txBody>
      </p:sp>
      <p:sp>
        <p:nvSpPr>
          <p:cNvPr id="52228" name="Text Box 2"/>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dirty="0">
                <a:latin typeface="Times New Roman" panose="02020603050405020304" pitchFamily="18" charset="0"/>
                <a:ea typeface="ＭＳ Ｐゴシック" panose="020B0600070205080204" pitchFamily="34" charset="-128"/>
              </a:rPr>
              <a:t>HSV</a:t>
            </a:r>
            <a:r>
              <a:rPr lang="zh-CN" altLang="en-US" dirty="0">
                <a:latin typeface="Times New Roman" panose="02020603050405020304" pitchFamily="18" charset="0"/>
                <a:ea typeface="ＭＳ Ｐゴシック" panose="020B0600070205080204" pitchFamily="34" charset="-128"/>
              </a:rPr>
              <a:t>颜色空间将彩色像素的色度和亮度分离，亮度分量与色度分量之间不相关。</a:t>
            </a:r>
            <a:endParaRPr lang="en-US"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510590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6ECE0E12-DA77-4DA8-85D7-48A5E0A5A7F9}" type="slidenum">
              <a:rPr lang="zh-CN" altLang="en-US" smtClean="0"/>
              <a:pPr/>
              <a:t>50</a:t>
            </a:fld>
            <a:endParaRPr lang="zh-CN" altLang="en-US"/>
          </a:p>
        </p:txBody>
      </p:sp>
    </p:spTree>
    <p:extLst>
      <p:ext uri="{BB962C8B-B14F-4D97-AF65-F5344CB8AC3E}">
        <p14:creationId xmlns:p14="http://schemas.microsoft.com/office/powerpoint/2010/main" val="1204501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53E49"/>
                </a:solidFill>
                <a:latin typeface="Times New Roman" pitchFamily="18" charset="0"/>
                <a:ea typeface="微软雅黑" pitchFamily="34" charset="-122"/>
                <a:cs typeface="Times New Roman" pitchFamily="18" charset="0"/>
              </a:rPr>
              <a:t>HSV</a:t>
            </a:r>
            <a:r>
              <a:rPr lang="zh-CN" altLang="en-US" sz="1200" dirty="0">
                <a:solidFill>
                  <a:srgbClr val="053E49"/>
                </a:solidFill>
                <a:latin typeface="Times New Roman" pitchFamily="18" charset="0"/>
                <a:ea typeface="微软雅黑" pitchFamily="34" charset="-122"/>
                <a:cs typeface="Times New Roman" pitchFamily="18" charset="0"/>
              </a:rPr>
              <a:t>，</a:t>
            </a:r>
            <a:r>
              <a:rPr lang="en-US" altLang="zh-CN" sz="1200" dirty="0">
                <a:solidFill>
                  <a:srgbClr val="053E49"/>
                </a:solidFill>
                <a:latin typeface="Times New Roman" pitchFamily="18" charset="0"/>
                <a:ea typeface="微软雅黑" pitchFamily="34" charset="-122"/>
                <a:cs typeface="Times New Roman" pitchFamily="18" charset="0"/>
              </a:rPr>
              <a:t>v</a:t>
            </a:r>
            <a:r>
              <a:rPr lang="zh-CN" altLang="en-US" sz="1200" dirty="0">
                <a:solidFill>
                  <a:srgbClr val="053E49"/>
                </a:solidFill>
                <a:latin typeface="Times New Roman" pitchFamily="18" charset="0"/>
                <a:ea typeface="微软雅黑" pitchFamily="34" charset="-122"/>
                <a:cs typeface="Times New Roman" pitchFamily="18" charset="0"/>
              </a:rPr>
              <a:t>是明度，</a:t>
            </a:r>
            <a:r>
              <a:rPr lang="en-US" altLang="zh-CN" sz="1200" dirty="0" err="1">
                <a:solidFill>
                  <a:srgbClr val="053E49"/>
                </a:solidFill>
                <a:latin typeface="Times New Roman" pitchFamily="18" charset="0"/>
                <a:ea typeface="微软雅黑" pitchFamily="34" charset="-122"/>
                <a:cs typeface="Times New Roman" pitchFamily="18" charset="0"/>
              </a:rPr>
              <a:t>hsi</a:t>
            </a:r>
            <a:r>
              <a:rPr lang="zh-CN" altLang="en-US" sz="1200" dirty="0">
                <a:solidFill>
                  <a:srgbClr val="053E49"/>
                </a:solidFill>
                <a:latin typeface="Times New Roman" pitchFamily="18" charset="0"/>
                <a:ea typeface="微软雅黑" pitchFamily="34" charset="-122"/>
                <a:cs typeface="Times New Roman" pitchFamily="18" charset="0"/>
              </a:rPr>
              <a:t>，</a:t>
            </a:r>
            <a:r>
              <a:rPr lang="en-US" altLang="zh-CN" sz="1200" dirty="0" err="1">
                <a:solidFill>
                  <a:srgbClr val="053E49"/>
                </a:solidFill>
                <a:latin typeface="Times New Roman" pitchFamily="18" charset="0"/>
                <a:ea typeface="微软雅黑" pitchFamily="34" charset="-122"/>
                <a:cs typeface="Times New Roman" pitchFamily="18" charset="0"/>
              </a:rPr>
              <a:t>i</a:t>
            </a:r>
            <a:r>
              <a:rPr lang="zh-CN" altLang="en-US" sz="1200" dirty="0">
                <a:solidFill>
                  <a:srgbClr val="053E49"/>
                </a:solidFill>
                <a:latin typeface="Times New Roman" pitchFamily="18" charset="0"/>
                <a:ea typeface="微软雅黑" pitchFamily="34" charset="-122"/>
                <a:cs typeface="Times New Roman" pitchFamily="18" charset="0"/>
              </a:rPr>
              <a:t>是亮度</a:t>
            </a:r>
            <a:r>
              <a:rPr lang="en-US" altLang="zh-CN" sz="1200" dirty="0">
                <a:solidFill>
                  <a:srgbClr val="053E49"/>
                </a:solidFill>
                <a:latin typeface="Times New Roman" pitchFamily="18" charset="0"/>
                <a:ea typeface="微软雅黑" pitchFamily="34" charset="-122"/>
                <a:cs typeface="Times New Roman"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a:solidFill>
                  <a:srgbClr val="053E49"/>
                </a:solidFill>
                <a:latin typeface="Times New Roman" pitchFamily="18" charset="0"/>
                <a:ea typeface="微软雅黑" pitchFamily="34" charset="-122"/>
                <a:cs typeface="Times New Roman" pitchFamily="18" charset="0"/>
              </a:rPr>
              <a:t>Hsv</a:t>
            </a:r>
            <a:r>
              <a:rPr lang="zh-CN" altLang="en-US" sz="1200" dirty="0">
                <a:solidFill>
                  <a:srgbClr val="053E49"/>
                </a:solidFill>
                <a:latin typeface="Times New Roman" pitchFamily="18" charset="0"/>
                <a:ea typeface="微软雅黑" pitchFamily="34" charset="-122"/>
                <a:cs typeface="Times New Roman" pitchFamily="18" charset="0"/>
              </a:rPr>
              <a:t>中，纯色的亮度 等价于 白色的亮度</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67608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视网膜上有三种不同的视锥细胞，各对红色光、绿色光、蓝色光做出响应，红、绿和蓝色称为光的三原色。</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E0E12-DA77-4DA8-85D7-48A5E0A5A7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0197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图形软件包提供我们选择颜色的功能，不要求直接输入</a:t>
            </a:r>
            <a:r>
              <a:rPr lang="en-US" altLang="zh-CN" dirty="0"/>
              <a:t>RGB</a:t>
            </a:r>
            <a:r>
              <a:rPr lang="zh-CN" altLang="en-US" dirty="0"/>
              <a:t>值。</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E0E12-DA77-4DA8-85D7-48A5E0A5A7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52729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53E49"/>
                </a:solidFill>
                <a:latin typeface="Times New Roman" pitchFamily="18" charset="0"/>
                <a:ea typeface="微软雅黑" pitchFamily="34" charset="-122"/>
                <a:cs typeface="Times New Roman" pitchFamily="18" charset="0"/>
              </a:rPr>
              <a:t>HSI</a:t>
            </a:r>
            <a:r>
              <a:rPr lang="zh-CN" altLang="en-US" sz="1200" dirty="0">
                <a:solidFill>
                  <a:srgbClr val="053E49"/>
                </a:solidFill>
                <a:latin typeface="Times New Roman" pitchFamily="18" charset="0"/>
                <a:ea typeface="微软雅黑" pitchFamily="34" charset="-122"/>
                <a:cs typeface="Times New Roman" pitchFamily="18" charset="0"/>
              </a:rPr>
              <a:t>颜色空间</a:t>
            </a:r>
            <a:r>
              <a:rPr lang="en-US" altLang="zh-CN" sz="1200" dirty="0">
                <a:solidFill>
                  <a:srgbClr val="053E49"/>
                </a:solidFill>
                <a:latin typeface="Times New Roman" pitchFamily="18" charset="0"/>
                <a:ea typeface="微软雅黑" pitchFamily="34" charset="-122"/>
                <a:cs typeface="Times New Roman"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a:solidFill>
                  <a:srgbClr val="053E49"/>
                </a:solidFill>
                <a:latin typeface="Times New Roman" pitchFamily="18" charset="0"/>
                <a:ea typeface="微软雅黑" pitchFamily="34" charset="-122"/>
                <a:cs typeface="Times New Roman" pitchFamily="18" charset="0"/>
              </a:rPr>
              <a:t>Hsi</a:t>
            </a:r>
            <a:r>
              <a:rPr lang="zh-CN" altLang="en-US" sz="1200" dirty="0">
                <a:solidFill>
                  <a:srgbClr val="053E49"/>
                </a:solidFill>
                <a:latin typeface="Times New Roman" pitchFamily="18" charset="0"/>
                <a:ea typeface="微软雅黑" pitchFamily="34" charset="-122"/>
                <a:cs typeface="Times New Roman" pitchFamily="18" charset="0"/>
              </a:rPr>
              <a:t>中，纯色的亮度 等价于 中度灰色的亮度</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57</a:t>
            </a:fld>
            <a:endParaRPr lang="zh-CN" altLang="en-US"/>
          </a:p>
        </p:txBody>
      </p:sp>
    </p:spTree>
    <p:extLst>
      <p:ext uri="{BB962C8B-B14F-4D97-AF65-F5344CB8AC3E}">
        <p14:creationId xmlns:p14="http://schemas.microsoft.com/office/powerpoint/2010/main" val="1064157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latin typeface="Times New Roman" pitchFamily="18" charset="0"/>
                <a:cs typeface="Times New Roman" pitchFamily="18" charset="0"/>
              </a:rPr>
              <a:t>HSI</a:t>
            </a:r>
            <a:r>
              <a:rPr lang="zh-CN" altLang="en-US" sz="1200" b="1" dirty="0">
                <a:latin typeface="Times New Roman" pitchFamily="18" charset="0"/>
                <a:cs typeface="Times New Roman" pitchFamily="18" charset="0"/>
              </a:rPr>
              <a:t>颜色空间和</a:t>
            </a:r>
            <a:r>
              <a:rPr lang="en-US" altLang="zh-CN" sz="1200" b="1" dirty="0">
                <a:latin typeface="Times New Roman" pitchFamily="18" charset="0"/>
                <a:cs typeface="Times New Roman" pitchFamily="18" charset="0"/>
              </a:rPr>
              <a:t>RGB</a:t>
            </a:r>
            <a:r>
              <a:rPr lang="zh-CN" altLang="en-US" sz="1200" b="1" dirty="0">
                <a:latin typeface="Times New Roman" pitchFamily="18" charset="0"/>
                <a:cs typeface="Times New Roman" pitchFamily="18" charset="0"/>
              </a:rPr>
              <a:t>颜色空间是同一物理量的不同表示法</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88960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latin typeface="Times New Roman" pitchFamily="18" charset="0"/>
                <a:cs typeface="Times New Roman" pitchFamily="18" charset="0"/>
              </a:rPr>
              <a:t>HSI</a:t>
            </a:r>
            <a:r>
              <a:rPr lang="zh-CN" altLang="en-US" sz="1200" b="1" dirty="0">
                <a:latin typeface="Times New Roman" pitchFamily="18" charset="0"/>
                <a:cs typeface="Times New Roman" pitchFamily="18" charset="0"/>
              </a:rPr>
              <a:t>颜色空间和</a:t>
            </a:r>
            <a:r>
              <a:rPr lang="en-US" altLang="zh-CN" sz="1200" b="1" dirty="0">
                <a:latin typeface="Times New Roman" pitchFamily="18" charset="0"/>
                <a:cs typeface="Times New Roman" pitchFamily="18" charset="0"/>
              </a:rPr>
              <a:t>RGB</a:t>
            </a:r>
            <a:r>
              <a:rPr lang="zh-CN" altLang="en-US" sz="1200" b="1" dirty="0">
                <a:latin typeface="Times New Roman" pitchFamily="18" charset="0"/>
                <a:cs typeface="Times New Roman" pitchFamily="18" charset="0"/>
              </a:rPr>
              <a:t>颜色空间是同一物理量的不同表示法</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71670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彩色图像</a:t>
            </a:r>
            <a:r>
              <a:rPr lang="en-US" altLang="zh-CN" dirty="0"/>
              <a:t>RGB</a:t>
            </a:r>
            <a:r>
              <a:rPr lang="zh-CN" altLang="en-US" dirty="0"/>
              <a:t>、</a:t>
            </a:r>
            <a:r>
              <a:rPr lang="en-US" altLang="zh-CN" dirty="0"/>
              <a:t>HSI</a:t>
            </a:r>
            <a:r>
              <a:rPr lang="zh-CN" altLang="en-US" dirty="0"/>
              <a:t>和</a:t>
            </a:r>
            <a:r>
              <a:rPr lang="en-US" altLang="zh-CN" dirty="0"/>
              <a:t>HSV</a:t>
            </a:r>
            <a:r>
              <a:rPr lang="zh-CN" altLang="en-US" dirty="0"/>
              <a:t>颜色表示的各个分量图像</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5250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zh-CN" altLang="en-US" sz="2800" b="1" dirty="0"/>
              <a:t>假彩色增强的主要应用</a:t>
            </a:r>
          </a:p>
          <a:p>
            <a:pPr lvl="1">
              <a:lnSpc>
                <a:spcPct val="120000"/>
              </a:lnSpc>
            </a:pPr>
            <a:r>
              <a:rPr lang="zh-CN" altLang="en-US" sz="2600" dirty="0"/>
              <a:t>将</a:t>
            </a:r>
            <a:r>
              <a:rPr lang="zh-CN" altLang="en-US" sz="2600" b="1" dirty="0"/>
              <a:t>正常的目标置于</a:t>
            </a:r>
            <a:r>
              <a:rPr lang="zh-CN" altLang="en-US" sz="2600" b="1" dirty="0">
                <a:solidFill>
                  <a:srgbClr val="0033CC"/>
                </a:solidFill>
              </a:rPr>
              <a:t>特定的彩色背景</a:t>
            </a:r>
            <a:r>
              <a:rPr lang="zh-CN" altLang="en-US" sz="2600" b="1" dirty="0"/>
              <a:t>下，引起观察者的注意。</a:t>
            </a:r>
          </a:p>
          <a:p>
            <a:pPr lvl="1">
              <a:lnSpc>
                <a:spcPct val="120000"/>
              </a:lnSpc>
            </a:pPr>
            <a:r>
              <a:rPr lang="zh-CN" altLang="en-US" sz="2600" b="1" dirty="0"/>
              <a:t>对于光谱响应在可见光以外（如红外）传感器获取的</a:t>
            </a:r>
            <a:r>
              <a:rPr lang="zh-CN" altLang="en-US" sz="2600" b="1" dirty="0">
                <a:solidFill>
                  <a:srgbClr val="0033CC"/>
                </a:solidFill>
              </a:rPr>
              <a:t>多光谱图像</a:t>
            </a:r>
            <a:r>
              <a:rPr lang="zh-CN" altLang="en-US" sz="2600" b="1" dirty="0"/>
              <a:t>，可以用假彩色再现。</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75824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altLang="zh-CN" sz="2800" b="1" dirty="0" err="1"/>
              <a:t>Pseudocolor</a:t>
            </a:r>
            <a:r>
              <a:rPr lang="en-US" altLang="zh-CN" sz="2800" b="1" dirty="0"/>
              <a:t> image processing consists of assigning colors to grey values based on a specific criterion</a:t>
            </a:r>
          </a:p>
          <a:p>
            <a:pPr>
              <a:lnSpc>
                <a:spcPct val="120000"/>
              </a:lnSpc>
            </a:pPr>
            <a:r>
              <a:rPr lang="en-US" altLang="zh-CN" sz="2800" b="1" dirty="0"/>
              <a:t>The principle use of </a:t>
            </a:r>
            <a:r>
              <a:rPr lang="en-US" altLang="zh-CN" sz="2800" b="1" dirty="0" err="1"/>
              <a:t>pseudocolor</a:t>
            </a:r>
            <a:r>
              <a:rPr lang="en-US" altLang="zh-CN" sz="2800" b="1" dirty="0"/>
              <a:t> image processing is for human visualization</a:t>
            </a:r>
          </a:p>
          <a:p>
            <a:pPr>
              <a:lnSpc>
                <a:spcPct val="120000"/>
              </a:lnSpc>
            </a:pPr>
            <a:r>
              <a:rPr lang="en-US" altLang="zh-CN" sz="2400" b="1" dirty="0"/>
              <a:t>Humans can discern between thousands of color shades and intensities, compared to only about two dozen or so shades of grey</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8665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dirty="0">
                <a:solidFill>
                  <a:srgbClr val="0033CC"/>
                </a:solidFill>
                <a:latin typeface="黑体" panose="02010609060101010101" pitchFamily="49" charset="-122"/>
                <a:ea typeface="黑体" panose="02010609060101010101" pitchFamily="49" charset="-122"/>
              </a:rPr>
              <a:t>灰度级分层</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1266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33CC"/>
                </a:solidFill>
                <a:latin typeface="黑体" panose="02010609060101010101" pitchFamily="49" charset="-122"/>
                <a:ea typeface="黑体" panose="02010609060101010101" pitchFamily="49" charset="-122"/>
              </a:rPr>
              <a:t>灰度级分层</a:t>
            </a:r>
            <a:endParaRPr lang="en-US" altLang="zh-CN" sz="1200" b="1" dirty="0">
              <a:solidFill>
                <a:srgbClr val="0033CC"/>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99"/>
                </a:solidFill>
                <a:sym typeface="Symbol" panose="05050102010706020507" pitchFamily="18" charset="2"/>
              </a:rPr>
              <a:t>黑白灰度与彩色的映射关系：</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29859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99"/>
                </a:solidFill>
              </a:rPr>
              <a:t>（相当于用</a:t>
            </a:r>
            <a:r>
              <a:rPr lang="en-US" altLang="zh-CN" sz="1200" dirty="0">
                <a:solidFill>
                  <a:srgbClr val="000099"/>
                </a:solidFill>
              </a:rPr>
              <a:t>M</a:t>
            </a:r>
            <a:r>
              <a:rPr lang="zh-CN" altLang="en-US" sz="1200" dirty="0">
                <a:solidFill>
                  <a:srgbClr val="000099"/>
                </a:solidFill>
              </a:rPr>
              <a:t>个平行于</a:t>
            </a:r>
            <a:r>
              <a:rPr lang="en-US" altLang="zh-CN" sz="1200" dirty="0">
                <a:solidFill>
                  <a:srgbClr val="000099"/>
                </a:solidFill>
              </a:rPr>
              <a:t>X</a:t>
            </a:r>
            <a:r>
              <a:rPr lang="zh-CN" altLang="en-US" sz="1200" dirty="0">
                <a:solidFill>
                  <a:srgbClr val="000099"/>
                </a:solidFill>
              </a:rPr>
              <a:t>，</a:t>
            </a:r>
            <a:r>
              <a:rPr lang="en-US" altLang="zh-CN" sz="1200" dirty="0">
                <a:solidFill>
                  <a:srgbClr val="000099"/>
                </a:solidFill>
              </a:rPr>
              <a:t>Y</a:t>
            </a:r>
            <a:r>
              <a:rPr lang="zh-CN" altLang="en-US" sz="1200" dirty="0">
                <a:solidFill>
                  <a:srgbClr val="000099"/>
                </a:solidFill>
              </a:rPr>
              <a:t>坐标平面的平面把灰度分成</a:t>
            </a:r>
            <a:r>
              <a:rPr lang="en-US" altLang="zh-CN" sz="1200" dirty="0">
                <a:solidFill>
                  <a:srgbClr val="000099"/>
                </a:solidFill>
              </a:rPr>
              <a:t>M+1</a:t>
            </a:r>
            <a:r>
              <a:rPr lang="zh-CN" altLang="en-US" sz="1200" dirty="0">
                <a:solidFill>
                  <a:srgbClr val="000099"/>
                </a:solidFill>
              </a:rPr>
              <a:t>个区域）</a:t>
            </a:r>
            <a:endParaRPr lang="zh-CN" altLang="en-US" dirty="0">
              <a:solidFill>
                <a:srgbClr val="000099"/>
              </a:solidFill>
            </a:endParaRP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8645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j-ea"/>
                <a:ea typeface="+mj-ea"/>
              </a:rPr>
              <a:t>Perception of Color</a:t>
            </a:r>
          </a:p>
          <a:p>
            <a:r>
              <a:rPr lang="zh-CN" altLang="en-US" dirty="0"/>
              <a:t>颜色是人眼对不同波长的光所做出的视觉响应。</a:t>
            </a:r>
            <a:endParaRPr lang="en-US" altLang="zh-CN" dirty="0"/>
          </a:p>
          <a:p>
            <a:r>
              <a:rPr lang="zh-CN" altLang="en-US" sz="1200" dirty="0">
                <a:latin typeface="+mn-ea"/>
              </a:rPr>
              <a:t>所</a:t>
            </a:r>
            <a:r>
              <a:rPr lang="zh-CN" altLang="en-US" sz="1200" b="1" dirty="0">
                <a:latin typeface="+mn-ea"/>
              </a:rPr>
              <a:t>产生的一种对</a:t>
            </a:r>
            <a:r>
              <a:rPr lang="zh-CN" altLang="en-US" sz="1200" b="1" dirty="0">
                <a:solidFill>
                  <a:srgbClr val="0033CC"/>
                </a:solidFill>
                <a:latin typeface="+mn-ea"/>
              </a:rPr>
              <a:t>光</a:t>
            </a:r>
            <a:r>
              <a:rPr lang="zh-CN" altLang="en-US" sz="1200" b="1" dirty="0">
                <a:latin typeface="+mn-ea"/>
              </a:rPr>
              <a:t>的视觉效应。</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583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dirty="0"/>
              <a:t>伪彩色图像的视觉效果不理想</a:t>
            </a:r>
            <a:r>
              <a:rPr lang="zh-CN" altLang="en-US" sz="1200" dirty="0"/>
              <a:t>，</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89237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Times New Roman" pitchFamily="18" charset="0"/>
                <a:cs typeface="Times New Roman" pitchFamily="18" charset="0"/>
              </a:rPr>
              <a:t>颜色查找表的索引号与图像本身的像素值之间存在一定的变换关系。</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7924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从这</a:t>
            </a:r>
            <a:r>
              <a:rPr lang="en-US" altLang="zh-CN" dirty="0"/>
              <a:t>3</a:t>
            </a:r>
            <a:r>
              <a:rPr lang="zh-CN" altLang="en-US" dirty="0"/>
              <a:t>个函数曲线可以看出，在灰度级的左端，</a:t>
            </a:r>
            <a:r>
              <a:rPr lang="en-US" altLang="zh-CN" dirty="0"/>
              <a:t>B</a:t>
            </a:r>
            <a:r>
              <a:rPr lang="zh-CN" altLang="en-US" dirty="0"/>
              <a:t>分量占主导，在灰度级的中端，</a:t>
            </a:r>
            <a:r>
              <a:rPr lang="en-US" altLang="zh-CN" dirty="0"/>
              <a:t>G</a:t>
            </a:r>
            <a:r>
              <a:rPr lang="zh-CN" altLang="en-US" dirty="0"/>
              <a:t>分量占主导，在灰度级的右端，</a:t>
            </a:r>
            <a:r>
              <a:rPr lang="en-US" altLang="zh-CN" dirty="0"/>
              <a:t>R</a:t>
            </a:r>
            <a:r>
              <a:rPr lang="zh-CN" altLang="en-US" dirty="0"/>
              <a:t>分量占主导。</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5621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Pink</a:t>
            </a:r>
            <a:r>
              <a:rPr lang="zh-CN" altLang="en-US" dirty="0"/>
              <a:t>颜色查找表的粉红色范围从暗到亮，从深褐色（</a:t>
            </a:r>
            <a:r>
              <a:rPr lang="en-US" altLang="zh-CN" dirty="0"/>
              <a:t>sepia</a:t>
            </a:r>
            <a:r>
              <a:rPr lang="zh-CN" altLang="en-US" dirty="0"/>
              <a:t>）到柔和色调的粉红色</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53E49"/>
                </a:solidFill>
                <a:latin typeface="Times New Roman" pitchFamily="18" charset="0"/>
                <a:ea typeface="微软雅黑" pitchFamily="34" charset="-122"/>
                <a:cs typeface="Times New Roman" pitchFamily="18" charset="0"/>
              </a:rPr>
              <a:t>R</a:t>
            </a:r>
            <a:r>
              <a:rPr lang="zh-CN" altLang="en-US" dirty="0">
                <a:solidFill>
                  <a:srgbClr val="053E49"/>
                </a:solidFill>
                <a:latin typeface="Times New Roman" pitchFamily="18" charset="0"/>
                <a:ea typeface="微软雅黑" pitchFamily="34" charset="-122"/>
                <a:cs typeface="Times New Roman" pitchFamily="18" charset="0"/>
              </a:rPr>
              <a:t>通道灰度级变换函数</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53E49"/>
                </a:solidFill>
                <a:latin typeface="Times New Roman" pitchFamily="18" charset="0"/>
                <a:ea typeface="微软雅黑" pitchFamily="34" charset="-122"/>
                <a:cs typeface="Times New Roman" pitchFamily="18" charset="0"/>
              </a:rPr>
              <a:t>G</a:t>
            </a:r>
            <a:r>
              <a:rPr lang="zh-CN" altLang="en-US" dirty="0">
                <a:solidFill>
                  <a:srgbClr val="053E49"/>
                </a:solidFill>
                <a:latin typeface="Times New Roman" pitchFamily="18" charset="0"/>
                <a:ea typeface="微软雅黑" pitchFamily="34" charset="-122"/>
                <a:cs typeface="Times New Roman" pitchFamily="18" charset="0"/>
              </a:rPr>
              <a:t>通道灰度级变换函数 </a:t>
            </a:r>
            <a:endParaRPr lang="en-US" altLang="zh-CN" dirty="0">
              <a:solidFill>
                <a:srgbClr val="053E49"/>
              </a:solidFill>
              <a:latin typeface="Times New Roman" pitchFamily="18" charset="0"/>
              <a:ea typeface="微软雅黑" pitchFamily="34" charset="-122"/>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53E49"/>
                </a:solidFill>
                <a:latin typeface="Times New Roman" pitchFamily="18" charset="0"/>
                <a:ea typeface="微软雅黑" pitchFamily="34" charset="-122"/>
                <a:cs typeface="Times New Roman" pitchFamily="18" charset="0"/>
              </a:rPr>
              <a:t>B</a:t>
            </a:r>
            <a:r>
              <a:rPr lang="zh-CN" altLang="en-US" dirty="0">
                <a:solidFill>
                  <a:srgbClr val="053E49"/>
                </a:solidFill>
                <a:latin typeface="Times New Roman" pitchFamily="18" charset="0"/>
                <a:ea typeface="微软雅黑" pitchFamily="34" charset="-122"/>
                <a:cs typeface="Times New Roman" pitchFamily="18" charset="0"/>
              </a:rPr>
              <a:t>通道灰度级变换函数</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969916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伪彩色的本质实际上就是建立颜色映射关系。通用的灰度图像显示设备是</a:t>
            </a:r>
            <a:r>
              <a:rPr lang="en-US" altLang="zh-CN" dirty="0"/>
              <a:t>8</a:t>
            </a:r>
            <a:r>
              <a:rPr lang="zh-CN" altLang="en-US" dirty="0"/>
              <a:t>位的，也就是</a:t>
            </a:r>
            <a:r>
              <a:rPr lang="en-US" altLang="zh-CN" dirty="0"/>
              <a:t>256</a:t>
            </a:r>
            <a:r>
              <a:rPr lang="zh-CN" altLang="en-US" dirty="0"/>
              <a:t>个灰度级，从左到右分别对应灰度图像的灰度级从</a:t>
            </a:r>
            <a:r>
              <a:rPr lang="en-US" altLang="zh-CN" dirty="0"/>
              <a:t>0</a:t>
            </a:r>
            <a:r>
              <a:rPr lang="zh-CN" altLang="en-US" dirty="0"/>
              <a:t>到</a:t>
            </a:r>
            <a:r>
              <a:rPr lang="en-US" altLang="zh-CN" dirty="0"/>
              <a:t>255</a:t>
            </a:r>
            <a:r>
              <a:rPr lang="zh-CN" altLang="en-US" dirty="0"/>
              <a:t>，这就需要建立一个</a:t>
            </a:r>
            <a:r>
              <a:rPr lang="en-US" altLang="zh-CN" dirty="0"/>
              <a:t>256</a:t>
            </a:r>
            <a:r>
              <a:rPr lang="zh-CN" altLang="en-US" dirty="0"/>
              <a:t>维的颜色查找表。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solidFill>
                  <a:srgbClr val="053E49"/>
                </a:solidFill>
                <a:latin typeface="Times New Roman" pitchFamily="18" charset="0"/>
                <a:ea typeface="微软雅黑" pitchFamily="34" charset="-122"/>
                <a:cs typeface="Times New Roman" pitchFamily="18" charset="0"/>
              </a:rPr>
              <a:t>MatLab</a:t>
            </a:r>
            <a:r>
              <a:rPr lang="zh-CN" altLang="en-US" sz="1200" dirty="0">
                <a:solidFill>
                  <a:srgbClr val="053E49"/>
                </a:solidFill>
                <a:latin typeface="Times New Roman" pitchFamily="18" charset="0"/>
                <a:ea typeface="微软雅黑" pitchFamily="34" charset="-122"/>
                <a:cs typeface="Times New Roman" pitchFamily="18" charset="0"/>
              </a:rPr>
              <a:t>中常用的颜色查找表</a:t>
            </a:r>
            <a:r>
              <a:rPr lang="en-US" altLang="zh-CN" sz="1200" dirty="0">
                <a:solidFill>
                  <a:srgbClr val="053E49"/>
                </a:solidFill>
                <a:latin typeface="Times New Roman" pitchFamily="18" charset="0"/>
                <a:ea typeface="微软雅黑" pitchFamily="34" charset="-122"/>
                <a:cs typeface="Times New Roman" pitchFamily="18" charset="0"/>
              </a:rPr>
              <a:t>(</a:t>
            </a:r>
            <a:r>
              <a:rPr lang="en-US" altLang="zh-CN" sz="1200" dirty="0" err="1">
                <a:solidFill>
                  <a:srgbClr val="053E49"/>
                </a:solidFill>
                <a:latin typeface="Times New Roman" pitchFamily="18" charset="0"/>
                <a:ea typeface="微软雅黑" pitchFamily="34" charset="-122"/>
                <a:cs typeface="Times New Roman" pitchFamily="18" charset="0"/>
              </a:rPr>
              <a:t>Colormap</a:t>
            </a:r>
            <a:r>
              <a:rPr lang="en-US" altLang="zh-CN" sz="1200" dirty="0">
                <a:solidFill>
                  <a:srgbClr val="053E49"/>
                </a:solidFill>
                <a:latin typeface="Times New Roman" pitchFamily="18" charset="0"/>
                <a:ea typeface="微软雅黑" pitchFamily="34" charset="-122"/>
                <a:cs typeface="Times New Roman" pitchFamily="18" charset="0"/>
              </a:rPr>
              <a:t>)</a:t>
            </a:r>
            <a:endParaRPr lang="zh-CN" altLang="en-US" sz="1200" dirty="0">
              <a:solidFill>
                <a:srgbClr val="053E49"/>
              </a:solidFill>
              <a:latin typeface="Times New Roman" pitchFamily="18" charset="0"/>
              <a:ea typeface="微软雅黑" pitchFamily="34" charset="-122"/>
              <a:cs typeface="Times New Roman" pitchFamily="18" charset="0"/>
            </a:endParaRPr>
          </a:p>
          <a:p>
            <a:r>
              <a:rPr lang="en-US" altLang="zh-CN" dirty="0" err="1"/>
              <a:t>parula</a:t>
            </a:r>
            <a:r>
              <a:rPr lang="en-US" altLang="zh-CN" dirty="0"/>
              <a:t>	</a:t>
            </a:r>
          </a:p>
          <a:p>
            <a:endParaRPr lang="en-US" altLang="zh-CN" dirty="0"/>
          </a:p>
          <a:p>
            <a:endParaRPr lang="en-US" altLang="zh-CN" dirty="0"/>
          </a:p>
          <a:p>
            <a:r>
              <a:rPr lang="en-US" altLang="zh-CN" dirty="0"/>
              <a:t>jet	</a:t>
            </a:r>
          </a:p>
          <a:p>
            <a:endParaRPr lang="en-US" altLang="zh-CN" dirty="0"/>
          </a:p>
          <a:p>
            <a:endParaRPr lang="en-US" altLang="zh-CN" dirty="0"/>
          </a:p>
          <a:p>
            <a:r>
              <a:rPr lang="en-US" altLang="zh-CN" dirty="0" err="1"/>
              <a:t>hsv</a:t>
            </a:r>
            <a:r>
              <a:rPr lang="en-US" altLang="zh-CN" dirty="0"/>
              <a:t>	</a:t>
            </a:r>
          </a:p>
          <a:p>
            <a:endParaRPr lang="en-US" altLang="zh-CN" dirty="0"/>
          </a:p>
          <a:p>
            <a:endParaRPr lang="en-US" altLang="zh-CN" dirty="0"/>
          </a:p>
          <a:p>
            <a:r>
              <a:rPr lang="en-US" altLang="zh-CN" dirty="0"/>
              <a:t>hot	</a:t>
            </a:r>
          </a:p>
          <a:p>
            <a:endParaRPr lang="en-US" altLang="zh-CN" dirty="0"/>
          </a:p>
          <a:p>
            <a:endParaRPr lang="en-US" altLang="zh-CN" dirty="0"/>
          </a:p>
          <a:p>
            <a:r>
              <a:rPr lang="en-US" altLang="zh-CN" dirty="0"/>
              <a:t>cool	</a:t>
            </a:r>
          </a:p>
          <a:p>
            <a:endParaRPr lang="en-US" altLang="zh-CN" dirty="0"/>
          </a:p>
          <a:p>
            <a:endParaRPr lang="en-US" altLang="zh-CN" dirty="0"/>
          </a:p>
          <a:p>
            <a:r>
              <a:rPr lang="en-US" altLang="zh-CN" dirty="0"/>
              <a:t>spring	</a:t>
            </a:r>
          </a:p>
          <a:p>
            <a:endParaRPr lang="en-US" altLang="zh-CN" dirty="0"/>
          </a:p>
          <a:p>
            <a:endParaRPr lang="en-US" altLang="zh-CN" dirty="0"/>
          </a:p>
          <a:p>
            <a:r>
              <a:rPr lang="en-US" altLang="zh-CN" dirty="0"/>
              <a:t>summer	</a:t>
            </a:r>
          </a:p>
          <a:p>
            <a:endParaRPr lang="en-US" altLang="zh-CN" dirty="0"/>
          </a:p>
          <a:p>
            <a:endParaRPr lang="en-US" altLang="zh-CN" dirty="0"/>
          </a:p>
          <a:p>
            <a:r>
              <a:rPr lang="en-US" altLang="zh-CN" dirty="0"/>
              <a:t>autumn	</a:t>
            </a:r>
          </a:p>
          <a:p>
            <a:endParaRPr lang="en-US" altLang="zh-CN" dirty="0"/>
          </a:p>
          <a:p>
            <a:endParaRPr lang="en-US" altLang="zh-CN" dirty="0"/>
          </a:p>
          <a:p>
            <a:r>
              <a:rPr lang="en-US" altLang="zh-CN" dirty="0"/>
              <a:t>winter	</a:t>
            </a:r>
          </a:p>
          <a:p>
            <a:endParaRPr lang="en-US" altLang="zh-CN" dirty="0"/>
          </a:p>
          <a:p>
            <a:endParaRPr lang="en-US" altLang="zh-CN" dirty="0"/>
          </a:p>
          <a:p>
            <a:r>
              <a:rPr lang="en-US" altLang="zh-CN" dirty="0"/>
              <a:t>gray	</a:t>
            </a:r>
          </a:p>
          <a:p>
            <a:endParaRPr lang="en-US" altLang="zh-CN" dirty="0"/>
          </a:p>
          <a:p>
            <a:endParaRPr lang="en-US" altLang="zh-CN" dirty="0"/>
          </a:p>
          <a:p>
            <a:r>
              <a:rPr lang="en-US" altLang="zh-CN" dirty="0"/>
              <a:t>bone	</a:t>
            </a:r>
          </a:p>
          <a:p>
            <a:endParaRPr lang="en-US" altLang="zh-CN" dirty="0"/>
          </a:p>
          <a:p>
            <a:endParaRPr lang="en-US" altLang="zh-CN" dirty="0"/>
          </a:p>
          <a:p>
            <a:r>
              <a:rPr lang="en-US" altLang="zh-CN" dirty="0"/>
              <a:t>copper	</a:t>
            </a:r>
          </a:p>
          <a:p>
            <a:endParaRPr lang="en-US" altLang="zh-CN" dirty="0"/>
          </a:p>
          <a:p>
            <a:endParaRPr lang="en-US" altLang="zh-CN" dirty="0"/>
          </a:p>
          <a:p>
            <a:r>
              <a:rPr lang="en-US" altLang="zh-CN" dirty="0"/>
              <a:t>pink	</a:t>
            </a:r>
          </a:p>
          <a:p>
            <a:endParaRPr lang="en-US" altLang="zh-CN" dirty="0"/>
          </a:p>
          <a:p>
            <a:endParaRPr lang="en-US" altLang="zh-CN" dirty="0"/>
          </a:p>
          <a:p>
            <a:r>
              <a:rPr lang="en-US" altLang="zh-CN" dirty="0"/>
              <a:t>lines	</a:t>
            </a:r>
          </a:p>
          <a:p>
            <a:endParaRPr lang="en-US" altLang="zh-CN" dirty="0"/>
          </a:p>
          <a:p>
            <a:endParaRPr lang="en-US" altLang="zh-CN" dirty="0"/>
          </a:p>
          <a:p>
            <a:r>
              <a:rPr lang="en-US" altLang="zh-CN" dirty="0" err="1"/>
              <a:t>colorcube</a:t>
            </a:r>
            <a:r>
              <a:rPr lang="en-US" altLang="zh-CN" dirty="0"/>
              <a:t>	</a:t>
            </a:r>
          </a:p>
          <a:p>
            <a:endParaRPr lang="en-US" altLang="zh-CN" dirty="0"/>
          </a:p>
          <a:p>
            <a:endParaRPr lang="en-US" altLang="zh-CN" dirty="0"/>
          </a:p>
          <a:p>
            <a:r>
              <a:rPr lang="en-US" altLang="zh-CN" dirty="0"/>
              <a:t>prism</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9140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伪彩色的本质实际上就是建立颜色映射关系。通用的灰度图像显示设备是</a:t>
            </a:r>
            <a:r>
              <a:rPr lang="en-US" altLang="zh-CN" dirty="0"/>
              <a:t>8</a:t>
            </a:r>
            <a:r>
              <a:rPr lang="zh-CN" altLang="en-US" dirty="0"/>
              <a:t>位的，也就是</a:t>
            </a:r>
            <a:r>
              <a:rPr lang="en-US" altLang="zh-CN" dirty="0"/>
              <a:t>256</a:t>
            </a:r>
            <a:r>
              <a:rPr lang="zh-CN" altLang="en-US" dirty="0"/>
              <a:t>个灰度级，从左到右分别对应灰度图像的灰度级从</a:t>
            </a:r>
            <a:r>
              <a:rPr lang="en-US" altLang="zh-CN" dirty="0"/>
              <a:t>0</a:t>
            </a:r>
            <a:r>
              <a:rPr lang="zh-CN" altLang="en-US" dirty="0"/>
              <a:t>到</a:t>
            </a:r>
            <a:r>
              <a:rPr lang="en-US" altLang="zh-CN" dirty="0"/>
              <a:t>255</a:t>
            </a:r>
            <a:r>
              <a:rPr lang="zh-CN" altLang="en-US" dirty="0"/>
              <a:t>，这就需要建立一个</a:t>
            </a:r>
            <a:r>
              <a:rPr lang="en-US" altLang="zh-CN" dirty="0"/>
              <a:t>256</a:t>
            </a:r>
            <a:r>
              <a:rPr lang="zh-CN" altLang="en-US" dirty="0"/>
              <a:t>维的颜色查找表。</a:t>
            </a:r>
            <a:endParaRPr lang="en-US" altLang="zh-CN" dirty="0"/>
          </a:p>
          <a:p>
            <a:r>
              <a:rPr lang="en-US" altLang="zh-CN" dirty="0" err="1"/>
              <a:t>parula</a:t>
            </a:r>
            <a:r>
              <a:rPr lang="en-US" altLang="zh-CN" dirty="0"/>
              <a:t>	</a:t>
            </a:r>
          </a:p>
          <a:p>
            <a:endParaRPr lang="en-US" altLang="zh-CN" dirty="0"/>
          </a:p>
          <a:p>
            <a:endParaRPr lang="en-US" altLang="zh-CN" dirty="0"/>
          </a:p>
          <a:p>
            <a:r>
              <a:rPr lang="en-US" altLang="zh-CN" dirty="0"/>
              <a:t>jet	</a:t>
            </a:r>
          </a:p>
          <a:p>
            <a:endParaRPr lang="en-US" altLang="zh-CN" dirty="0"/>
          </a:p>
          <a:p>
            <a:endParaRPr lang="en-US" altLang="zh-CN" dirty="0"/>
          </a:p>
          <a:p>
            <a:r>
              <a:rPr lang="en-US" altLang="zh-CN" dirty="0" err="1"/>
              <a:t>hsv</a:t>
            </a:r>
            <a:r>
              <a:rPr lang="en-US" altLang="zh-CN" dirty="0"/>
              <a:t>	</a:t>
            </a:r>
          </a:p>
          <a:p>
            <a:endParaRPr lang="en-US" altLang="zh-CN" dirty="0"/>
          </a:p>
          <a:p>
            <a:endParaRPr lang="en-US" altLang="zh-CN" dirty="0"/>
          </a:p>
          <a:p>
            <a:r>
              <a:rPr lang="en-US" altLang="zh-CN" dirty="0"/>
              <a:t>hot	</a:t>
            </a:r>
          </a:p>
          <a:p>
            <a:endParaRPr lang="en-US" altLang="zh-CN" dirty="0"/>
          </a:p>
          <a:p>
            <a:endParaRPr lang="en-US" altLang="zh-CN" dirty="0"/>
          </a:p>
          <a:p>
            <a:r>
              <a:rPr lang="en-US" altLang="zh-CN" dirty="0"/>
              <a:t>cool	</a:t>
            </a:r>
          </a:p>
          <a:p>
            <a:endParaRPr lang="en-US" altLang="zh-CN" dirty="0"/>
          </a:p>
          <a:p>
            <a:endParaRPr lang="en-US" altLang="zh-CN" dirty="0"/>
          </a:p>
          <a:p>
            <a:r>
              <a:rPr lang="en-US" altLang="zh-CN" dirty="0"/>
              <a:t>spring	</a:t>
            </a:r>
          </a:p>
          <a:p>
            <a:endParaRPr lang="en-US" altLang="zh-CN" dirty="0"/>
          </a:p>
          <a:p>
            <a:endParaRPr lang="en-US" altLang="zh-CN" dirty="0"/>
          </a:p>
          <a:p>
            <a:r>
              <a:rPr lang="en-US" altLang="zh-CN" dirty="0"/>
              <a:t>summer	</a:t>
            </a:r>
          </a:p>
          <a:p>
            <a:endParaRPr lang="en-US" altLang="zh-CN" dirty="0"/>
          </a:p>
          <a:p>
            <a:endParaRPr lang="en-US" altLang="zh-CN" dirty="0"/>
          </a:p>
          <a:p>
            <a:r>
              <a:rPr lang="en-US" altLang="zh-CN" dirty="0"/>
              <a:t>autumn	</a:t>
            </a:r>
          </a:p>
          <a:p>
            <a:endParaRPr lang="en-US" altLang="zh-CN" dirty="0"/>
          </a:p>
          <a:p>
            <a:endParaRPr lang="en-US" altLang="zh-CN" dirty="0"/>
          </a:p>
          <a:p>
            <a:r>
              <a:rPr lang="en-US" altLang="zh-CN" dirty="0"/>
              <a:t>winter	</a:t>
            </a:r>
          </a:p>
          <a:p>
            <a:endParaRPr lang="en-US" altLang="zh-CN" dirty="0"/>
          </a:p>
          <a:p>
            <a:endParaRPr lang="en-US" altLang="zh-CN" dirty="0"/>
          </a:p>
          <a:p>
            <a:r>
              <a:rPr lang="en-US" altLang="zh-CN" dirty="0"/>
              <a:t>gray	</a:t>
            </a:r>
          </a:p>
          <a:p>
            <a:endParaRPr lang="en-US" altLang="zh-CN" dirty="0"/>
          </a:p>
          <a:p>
            <a:endParaRPr lang="en-US" altLang="zh-CN" dirty="0"/>
          </a:p>
          <a:p>
            <a:r>
              <a:rPr lang="en-US" altLang="zh-CN" dirty="0"/>
              <a:t>bone	</a:t>
            </a:r>
          </a:p>
          <a:p>
            <a:endParaRPr lang="en-US" altLang="zh-CN" dirty="0"/>
          </a:p>
          <a:p>
            <a:endParaRPr lang="en-US" altLang="zh-CN" dirty="0"/>
          </a:p>
          <a:p>
            <a:r>
              <a:rPr lang="en-US" altLang="zh-CN" dirty="0"/>
              <a:t>copper	</a:t>
            </a:r>
          </a:p>
          <a:p>
            <a:endParaRPr lang="en-US" altLang="zh-CN" dirty="0"/>
          </a:p>
          <a:p>
            <a:endParaRPr lang="en-US" altLang="zh-CN" dirty="0"/>
          </a:p>
          <a:p>
            <a:r>
              <a:rPr lang="en-US" altLang="zh-CN" dirty="0"/>
              <a:t>pink	</a:t>
            </a:r>
          </a:p>
          <a:p>
            <a:endParaRPr lang="en-US" altLang="zh-CN" dirty="0"/>
          </a:p>
          <a:p>
            <a:endParaRPr lang="en-US" altLang="zh-CN" dirty="0"/>
          </a:p>
          <a:p>
            <a:r>
              <a:rPr lang="en-US" altLang="zh-CN" dirty="0"/>
              <a:t>lines	</a:t>
            </a:r>
          </a:p>
          <a:p>
            <a:endParaRPr lang="en-US" altLang="zh-CN" dirty="0"/>
          </a:p>
          <a:p>
            <a:endParaRPr lang="en-US" altLang="zh-CN" dirty="0"/>
          </a:p>
          <a:p>
            <a:r>
              <a:rPr lang="en-US" altLang="zh-CN" dirty="0" err="1"/>
              <a:t>colorcube</a:t>
            </a:r>
            <a:r>
              <a:rPr lang="en-US" altLang="zh-CN" dirty="0"/>
              <a:t>	</a:t>
            </a:r>
          </a:p>
          <a:p>
            <a:endParaRPr lang="en-US" altLang="zh-CN" dirty="0"/>
          </a:p>
          <a:p>
            <a:endParaRPr lang="en-US" altLang="zh-CN" dirty="0"/>
          </a:p>
          <a:p>
            <a:r>
              <a:rPr lang="en-US" altLang="zh-CN" dirty="0"/>
              <a:t>prism</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7408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伪彩色的本质实际上就是建立颜色映射关系。通用的灰度图像显示设备是</a:t>
            </a:r>
            <a:r>
              <a:rPr lang="en-US" altLang="zh-CN" dirty="0"/>
              <a:t>8</a:t>
            </a:r>
            <a:r>
              <a:rPr lang="zh-CN" altLang="en-US" dirty="0"/>
              <a:t>位的，也就是</a:t>
            </a:r>
            <a:r>
              <a:rPr lang="en-US" altLang="zh-CN" dirty="0"/>
              <a:t>256</a:t>
            </a:r>
            <a:r>
              <a:rPr lang="zh-CN" altLang="en-US" dirty="0"/>
              <a:t>个灰度级，从左到右分别对应灰度图像的灰度级从</a:t>
            </a:r>
            <a:r>
              <a:rPr lang="en-US" altLang="zh-CN" dirty="0"/>
              <a:t>0</a:t>
            </a:r>
            <a:r>
              <a:rPr lang="zh-CN" altLang="en-US" dirty="0"/>
              <a:t>到</a:t>
            </a:r>
            <a:r>
              <a:rPr lang="en-US" altLang="zh-CN" dirty="0"/>
              <a:t>255</a:t>
            </a:r>
            <a:r>
              <a:rPr lang="zh-CN" altLang="en-US" dirty="0"/>
              <a:t>，这就需要建立一个</a:t>
            </a:r>
            <a:r>
              <a:rPr lang="en-US" altLang="zh-CN" dirty="0"/>
              <a:t>256</a:t>
            </a:r>
            <a:r>
              <a:rPr lang="zh-CN" altLang="en-US" dirty="0"/>
              <a:t>维的颜色查找表。</a:t>
            </a:r>
            <a:endParaRPr lang="en-US" altLang="zh-CN" dirty="0"/>
          </a:p>
          <a:p>
            <a:r>
              <a:rPr lang="en-US" altLang="zh-CN" dirty="0" err="1"/>
              <a:t>parula</a:t>
            </a:r>
            <a:r>
              <a:rPr lang="en-US" altLang="zh-CN" dirty="0"/>
              <a:t>	</a:t>
            </a:r>
          </a:p>
          <a:p>
            <a:endParaRPr lang="en-US" altLang="zh-CN" dirty="0"/>
          </a:p>
          <a:p>
            <a:endParaRPr lang="en-US" altLang="zh-CN" dirty="0"/>
          </a:p>
          <a:p>
            <a:r>
              <a:rPr lang="en-US" altLang="zh-CN" dirty="0"/>
              <a:t>jet	</a:t>
            </a:r>
          </a:p>
          <a:p>
            <a:endParaRPr lang="en-US" altLang="zh-CN" dirty="0"/>
          </a:p>
          <a:p>
            <a:endParaRPr lang="en-US" altLang="zh-CN" dirty="0"/>
          </a:p>
          <a:p>
            <a:r>
              <a:rPr lang="en-US" altLang="zh-CN" dirty="0" err="1"/>
              <a:t>hsv</a:t>
            </a:r>
            <a:r>
              <a:rPr lang="en-US" altLang="zh-CN" dirty="0"/>
              <a:t>	</a:t>
            </a:r>
          </a:p>
          <a:p>
            <a:endParaRPr lang="en-US" altLang="zh-CN" dirty="0"/>
          </a:p>
          <a:p>
            <a:endParaRPr lang="en-US" altLang="zh-CN" dirty="0"/>
          </a:p>
          <a:p>
            <a:r>
              <a:rPr lang="en-US" altLang="zh-CN" dirty="0"/>
              <a:t>hot	</a:t>
            </a:r>
          </a:p>
          <a:p>
            <a:endParaRPr lang="en-US" altLang="zh-CN" dirty="0"/>
          </a:p>
          <a:p>
            <a:endParaRPr lang="en-US" altLang="zh-CN" dirty="0"/>
          </a:p>
          <a:p>
            <a:r>
              <a:rPr lang="en-US" altLang="zh-CN" dirty="0"/>
              <a:t>cool	</a:t>
            </a:r>
          </a:p>
          <a:p>
            <a:endParaRPr lang="en-US" altLang="zh-CN" dirty="0"/>
          </a:p>
          <a:p>
            <a:endParaRPr lang="en-US" altLang="zh-CN" dirty="0"/>
          </a:p>
          <a:p>
            <a:r>
              <a:rPr lang="en-US" altLang="zh-CN" dirty="0"/>
              <a:t>spring	</a:t>
            </a:r>
          </a:p>
          <a:p>
            <a:endParaRPr lang="en-US" altLang="zh-CN" dirty="0"/>
          </a:p>
          <a:p>
            <a:endParaRPr lang="en-US" altLang="zh-CN" dirty="0"/>
          </a:p>
          <a:p>
            <a:r>
              <a:rPr lang="en-US" altLang="zh-CN" dirty="0"/>
              <a:t>summer	</a:t>
            </a:r>
          </a:p>
          <a:p>
            <a:endParaRPr lang="en-US" altLang="zh-CN" dirty="0"/>
          </a:p>
          <a:p>
            <a:endParaRPr lang="en-US" altLang="zh-CN" dirty="0"/>
          </a:p>
          <a:p>
            <a:r>
              <a:rPr lang="en-US" altLang="zh-CN" dirty="0"/>
              <a:t>autumn	</a:t>
            </a:r>
          </a:p>
          <a:p>
            <a:endParaRPr lang="en-US" altLang="zh-CN" dirty="0"/>
          </a:p>
          <a:p>
            <a:endParaRPr lang="en-US" altLang="zh-CN" dirty="0"/>
          </a:p>
          <a:p>
            <a:r>
              <a:rPr lang="en-US" altLang="zh-CN" dirty="0"/>
              <a:t>winter	</a:t>
            </a:r>
          </a:p>
          <a:p>
            <a:endParaRPr lang="en-US" altLang="zh-CN" dirty="0"/>
          </a:p>
          <a:p>
            <a:endParaRPr lang="en-US" altLang="zh-CN" dirty="0"/>
          </a:p>
          <a:p>
            <a:r>
              <a:rPr lang="en-US" altLang="zh-CN" dirty="0"/>
              <a:t>gray	</a:t>
            </a:r>
          </a:p>
          <a:p>
            <a:endParaRPr lang="en-US" altLang="zh-CN" dirty="0"/>
          </a:p>
          <a:p>
            <a:endParaRPr lang="en-US" altLang="zh-CN" dirty="0"/>
          </a:p>
          <a:p>
            <a:r>
              <a:rPr lang="en-US" altLang="zh-CN" dirty="0"/>
              <a:t>bone	</a:t>
            </a:r>
          </a:p>
          <a:p>
            <a:endParaRPr lang="en-US" altLang="zh-CN" dirty="0"/>
          </a:p>
          <a:p>
            <a:endParaRPr lang="en-US" altLang="zh-CN" dirty="0"/>
          </a:p>
          <a:p>
            <a:r>
              <a:rPr lang="en-US" altLang="zh-CN" dirty="0"/>
              <a:t>copper	</a:t>
            </a:r>
          </a:p>
          <a:p>
            <a:endParaRPr lang="en-US" altLang="zh-CN" dirty="0"/>
          </a:p>
          <a:p>
            <a:endParaRPr lang="en-US" altLang="zh-CN" dirty="0"/>
          </a:p>
          <a:p>
            <a:r>
              <a:rPr lang="en-US" altLang="zh-CN" dirty="0"/>
              <a:t>pink	</a:t>
            </a:r>
          </a:p>
          <a:p>
            <a:endParaRPr lang="en-US" altLang="zh-CN" dirty="0"/>
          </a:p>
          <a:p>
            <a:endParaRPr lang="en-US" altLang="zh-CN" dirty="0"/>
          </a:p>
          <a:p>
            <a:r>
              <a:rPr lang="en-US" altLang="zh-CN" dirty="0"/>
              <a:t>lines	</a:t>
            </a:r>
          </a:p>
          <a:p>
            <a:endParaRPr lang="en-US" altLang="zh-CN" dirty="0"/>
          </a:p>
          <a:p>
            <a:endParaRPr lang="en-US" altLang="zh-CN" dirty="0"/>
          </a:p>
          <a:p>
            <a:r>
              <a:rPr lang="en-US" altLang="zh-CN" dirty="0" err="1"/>
              <a:t>colorcube</a:t>
            </a:r>
            <a:r>
              <a:rPr lang="en-US" altLang="zh-CN" dirty="0"/>
              <a:t>	</a:t>
            </a:r>
          </a:p>
          <a:p>
            <a:endParaRPr lang="en-US" altLang="zh-CN" dirty="0"/>
          </a:p>
          <a:p>
            <a:endParaRPr lang="en-US" altLang="zh-CN" dirty="0"/>
          </a:p>
          <a:p>
            <a:r>
              <a:rPr lang="en-US" altLang="zh-CN" dirty="0"/>
              <a:t>prism</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4930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伪彩色的本质实际上就是建立颜色映射关系。通用的灰度图像显示设备是</a:t>
            </a:r>
            <a:r>
              <a:rPr lang="en-US" altLang="zh-CN" dirty="0"/>
              <a:t>8</a:t>
            </a:r>
            <a:r>
              <a:rPr lang="zh-CN" altLang="en-US" dirty="0"/>
              <a:t>位的，也就是</a:t>
            </a:r>
            <a:r>
              <a:rPr lang="en-US" altLang="zh-CN" dirty="0"/>
              <a:t>256</a:t>
            </a:r>
            <a:r>
              <a:rPr lang="zh-CN" altLang="en-US" dirty="0"/>
              <a:t>个灰度级，从左到右分别对应灰度图像的灰度级从</a:t>
            </a:r>
            <a:r>
              <a:rPr lang="en-US" altLang="zh-CN" dirty="0"/>
              <a:t>0</a:t>
            </a:r>
            <a:r>
              <a:rPr lang="zh-CN" altLang="en-US" dirty="0"/>
              <a:t>到</a:t>
            </a:r>
            <a:r>
              <a:rPr lang="en-US" altLang="zh-CN" dirty="0"/>
              <a:t>255</a:t>
            </a:r>
            <a:r>
              <a:rPr lang="zh-CN" altLang="en-US" dirty="0"/>
              <a:t>，这就需要建立一个</a:t>
            </a:r>
            <a:r>
              <a:rPr lang="en-US" altLang="zh-CN" dirty="0"/>
              <a:t>256</a:t>
            </a:r>
            <a:r>
              <a:rPr lang="zh-CN" altLang="en-US" dirty="0"/>
              <a:t>维的颜色查找表。</a:t>
            </a:r>
            <a:endParaRPr lang="en-US" altLang="zh-CN" dirty="0"/>
          </a:p>
          <a:p>
            <a:r>
              <a:rPr lang="en-US" altLang="zh-CN" dirty="0" err="1"/>
              <a:t>parula</a:t>
            </a:r>
            <a:r>
              <a:rPr lang="en-US" altLang="zh-CN" dirty="0"/>
              <a:t>	</a:t>
            </a:r>
          </a:p>
          <a:p>
            <a:endParaRPr lang="en-US" altLang="zh-CN" dirty="0"/>
          </a:p>
          <a:p>
            <a:endParaRPr lang="en-US" altLang="zh-CN" dirty="0"/>
          </a:p>
          <a:p>
            <a:r>
              <a:rPr lang="en-US" altLang="zh-CN" dirty="0"/>
              <a:t>jet	</a:t>
            </a:r>
          </a:p>
          <a:p>
            <a:endParaRPr lang="en-US" altLang="zh-CN" dirty="0"/>
          </a:p>
          <a:p>
            <a:endParaRPr lang="en-US" altLang="zh-CN" dirty="0"/>
          </a:p>
          <a:p>
            <a:r>
              <a:rPr lang="en-US" altLang="zh-CN" dirty="0" err="1"/>
              <a:t>hsv</a:t>
            </a:r>
            <a:r>
              <a:rPr lang="en-US" altLang="zh-CN" dirty="0"/>
              <a:t>	</a:t>
            </a:r>
          </a:p>
          <a:p>
            <a:endParaRPr lang="en-US" altLang="zh-CN" dirty="0"/>
          </a:p>
          <a:p>
            <a:endParaRPr lang="en-US" altLang="zh-CN" dirty="0"/>
          </a:p>
          <a:p>
            <a:r>
              <a:rPr lang="en-US" altLang="zh-CN" dirty="0"/>
              <a:t>hot	</a:t>
            </a:r>
          </a:p>
          <a:p>
            <a:endParaRPr lang="en-US" altLang="zh-CN" dirty="0"/>
          </a:p>
          <a:p>
            <a:endParaRPr lang="en-US" altLang="zh-CN" dirty="0"/>
          </a:p>
          <a:p>
            <a:r>
              <a:rPr lang="en-US" altLang="zh-CN" dirty="0"/>
              <a:t>cool	</a:t>
            </a:r>
          </a:p>
          <a:p>
            <a:endParaRPr lang="en-US" altLang="zh-CN" dirty="0"/>
          </a:p>
          <a:p>
            <a:endParaRPr lang="en-US" altLang="zh-CN" dirty="0"/>
          </a:p>
          <a:p>
            <a:r>
              <a:rPr lang="en-US" altLang="zh-CN" dirty="0"/>
              <a:t>spring	</a:t>
            </a:r>
          </a:p>
          <a:p>
            <a:endParaRPr lang="en-US" altLang="zh-CN" dirty="0"/>
          </a:p>
          <a:p>
            <a:endParaRPr lang="en-US" altLang="zh-CN" dirty="0"/>
          </a:p>
          <a:p>
            <a:r>
              <a:rPr lang="en-US" altLang="zh-CN" dirty="0"/>
              <a:t>summer	</a:t>
            </a:r>
          </a:p>
          <a:p>
            <a:endParaRPr lang="en-US" altLang="zh-CN" dirty="0"/>
          </a:p>
          <a:p>
            <a:endParaRPr lang="en-US" altLang="zh-CN" dirty="0"/>
          </a:p>
          <a:p>
            <a:r>
              <a:rPr lang="en-US" altLang="zh-CN" dirty="0"/>
              <a:t>autumn	</a:t>
            </a:r>
          </a:p>
          <a:p>
            <a:endParaRPr lang="en-US" altLang="zh-CN" dirty="0"/>
          </a:p>
          <a:p>
            <a:endParaRPr lang="en-US" altLang="zh-CN" dirty="0"/>
          </a:p>
          <a:p>
            <a:r>
              <a:rPr lang="en-US" altLang="zh-CN" dirty="0"/>
              <a:t>winter	</a:t>
            </a:r>
          </a:p>
          <a:p>
            <a:endParaRPr lang="en-US" altLang="zh-CN" dirty="0"/>
          </a:p>
          <a:p>
            <a:endParaRPr lang="en-US" altLang="zh-CN" dirty="0"/>
          </a:p>
          <a:p>
            <a:r>
              <a:rPr lang="en-US" altLang="zh-CN" dirty="0"/>
              <a:t>gray	</a:t>
            </a:r>
          </a:p>
          <a:p>
            <a:endParaRPr lang="en-US" altLang="zh-CN" dirty="0"/>
          </a:p>
          <a:p>
            <a:endParaRPr lang="en-US" altLang="zh-CN" dirty="0"/>
          </a:p>
          <a:p>
            <a:r>
              <a:rPr lang="en-US" altLang="zh-CN" dirty="0"/>
              <a:t>bone	</a:t>
            </a:r>
          </a:p>
          <a:p>
            <a:endParaRPr lang="en-US" altLang="zh-CN" dirty="0"/>
          </a:p>
          <a:p>
            <a:endParaRPr lang="en-US" altLang="zh-CN" dirty="0"/>
          </a:p>
          <a:p>
            <a:r>
              <a:rPr lang="en-US" altLang="zh-CN" dirty="0"/>
              <a:t>copper	</a:t>
            </a:r>
          </a:p>
          <a:p>
            <a:endParaRPr lang="en-US" altLang="zh-CN" dirty="0"/>
          </a:p>
          <a:p>
            <a:endParaRPr lang="en-US" altLang="zh-CN" dirty="0"/>
          </a:p>
          <a:p>
            <a:r>
              <a:rPr lang="en-US" altLang="zh-CN" dirty="0"/>
              <a:t>pink	</a:t>
            </a:r>
          </a:p>
          <a:p>
            <a:endParaRPr lang="en-US" altLang="zh-CN" dirty="0"/>
          </a:p>
          <a:p>
            <a:endParaRPr lang="en-US" altLang="zh-CN" dirty="0"/>
          </a:p>
          <a:p>
            <a:r>
              <a:rPr lang="en-US" altLang="zh-CN" dirty="0"/>
              <a:t>lines	</a:t>
            </a:r>
          </a:p>
          <a:p>
            <a:endParaRPr lang="en-US" altLang="zh-CN" dirty="0"/>
          </a:p>
          <a:p>
            <a:endParaRPr lang="en-US" altLang="zh-CN" dirty="0"/>
          </a:p>
          <a:p>
            <a:r>
              <a:rPr lang="en-US" altLang="zh-CN" dirty="0" err="1"/>
              <a:t>colorcube</a:t>
            </a:r>
            <a:r>
              <a:rPr lang="en-US" altLang="zh-CN" dirty="0"/>
              <a:t>	</a:t>
            </a:r>
          </a:p>
          <a:p>
            <a:endParaRPr lang="en-US" altLang="zh-CN" dirty="0"/>
          </a:p>
          <a:p>
            <a:endParaRPr lang="en-US" altLang="zh-CN" dirty="0"/>
          </a:p>
          <a:p>
            <a:r>
              <a:rPr lang="en-US" altLang="zh-CN" dirty="0"/>
              <a:t>prism</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8493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伪彩色的本质实际上就是建立颜色映射关系。通用的灰度图像显示设备是</a:t>
            </a:r>
            <a:r>
              <a:rPr lang="en-US" altLang="zh-CN" dirty="0"/>
              <a:t>8</a:t>
            </a:r>
            <a:r>
              <a:rPr lang="zh-CN" altLang="en-US" dirty="0"/>
              <a:t>位的，也就是</a:t>
            </a:r>
            <a:r>
              <a:rPr lang="en-US" altLang="zh-CN" dirty="0"/>
              <a:t>256</a:t>
            </a:r>
            <a:r>
              <a:rPr lang="zh-CN" altLang="en-US" dirty="0"/>
              <a:t>个灰度级，从左到右分别对应灰度图像的灰度级从</a:t>
            </a:r>
            <a:r>
              <a:rPr lang="en-US" altLang="zh-CN" dirty="0"/>
              <a:t>0</a:t>
            </a:r>
            <a:r>
              <a:rPr lang="zh-CN" altLang="en-US" dirty="0"/>
              <a:t>到</a:t>
            </a:r>
            <a:r>
              <a:rPr lang="en-US" altLang="zh-CN" dirty="0"/>
              <a:t>255</a:t>
            </a:r>
            <a:r>
              <a:rPr lang="zh-CN" altLang="en-US" dirty="0"/>
              <a:t>，这就需要建立一个</a:t>
            </a:r>
            <a:r>
              <a:rPr lang="en-US" altLang="zh-CN" dirty="0"/>
              <a:t>256</a:t>
            </a:r>
            <a:r>
              <a:rPr lang="zh-CN" altLang="en-US" dirty="0"/>
              <a:t>维的颜色查找表。</a:t>
            </a:r>
            <a:endParaRPr lang="en-US" altLang="zh-CN" dirty="0"/>
          </a:p>
          <a:p>
            <a:r>
              <a:rPr lang="en-US" altLang="zh-CN" dirty="0" err="1"/>
              <a:t>parula</a:t>
            </a:r>
            <a:r>
              <a:rPr lang="en-US" altLang="zh-CN" dirty="0"/>
              <a:t>	</a:t>
            </a:r>
          </a:p>
          <a:p>
            <a:endParaRPr lang="en-US" altLang="zh-CN" dirty="0"/>
          </a:p>
          <a:p>
            <a:endParaRPr lang="en-US" altLang="zh-CN" dirty="0"/>
          </a:p>
          <a:p>
            <a:r>
              <a:rPr lang="en-US" altLang="zh-CN" dirty="0"/>
              <a:t>jet	</a:t>
            </a:r>
          </a:p>
          <a:p>
            <a:endParaRPr lang="en-US" altLang="zh-CN" dirty="0"/>
          </a:p>
          <a:p>
            <a:endParaRPr lang="en-US" altLang="zh-CN" dirty="0"/>
          </a:p>
          <a:p>
            <a:r>
              <a:rPr lang="en-US" altLang="zh-CN" dirty="0" err="1"/>
              <a:t>hsv</a:t>
            </a:r>
            <a:r>
              <a:rPr lang="en-US" altLang="zh-CN" dirty="0"/>
              <a:t>	</a:t>
            </a:r>
          </a:p>
          <a:p>
            <a:endParaRPr lang="en-US" altLang="zh-CN" dirty="0"/>
          </a:p>
          <a:p>
            <a:endParaRPr lang="en-US" altLang="zh-CN" dirty="0"/>
          </a:p>
          <a:p>
            <a:r>
              <a:rPr lang="en-US" altLang="zh-CN" dirty="0"/>
              <a:t>hot	</a:t>
            </a:r>
          </a:p>
          <a:p>
            <a:endParaRPr lang="en-US" altLang="zh-CN" dirty="0"/>
          </a:p>
          <a:p>
            <a:endParaRPr lang="en-US" altLang="zh-CN" dirty="0"/>
          </a:p>
          <a:p>
            <a:r>
              <a:rPr lang="en-US" altLang="zh-CN" dirty="0"/>
              <a:t>cool	</a:t>
            </a:r>
          </a:p>
          <a:p>
            <a:endParaRPr lang="en-US" altLang="zh-CN" dirty="0"/>
          </a:p>
          <a:p>
            <a:endParaRPr lang="en-US" altLang="zh-CN" dirty="0"/>
          </a:p>
          <a:p>
            <a:r>
              <a:rPr lang="en-US" altLang="zh-CN" dirty="0"/>
              <a:t>spring	</a:t>
            </a:r>
          </a:p>
          <a:p>
            <a:endParaRPr lang="en-US" altLang="zh-CN" dirty="0"/>
          </a:p>
          <a:p>
            <a:endParaRPr lang="en-US" altLang="zh-CN" dirty="0"/>
          </a:p>
          <a:p>
            <a:r>
              <a:rPr lang="en-US" altLang="zh-CN" dirty="0"/>
              <a:t>summer	</a:t>
            </a:r>
          </a:p>
          <a:p>
            <a:endParaRPr lang="en-US" altLang="zh-CN" dirty="0"/>
          </a:p>
          <a:p>
            <a:endParaRPr lang="en-US" altLang="zh-CN" dirty="0"/>
          </a:p>
          <a:p>
            <a:r>
              <a:rPr lang="en-US" altLang="zh-CN" dirty="0"/>
              <a:t>autumn	</a:t>
            </a:r>
          </a:p>
          <a:p>
            <a:endParaRPr lang="en-US" altLang="zh-CN" dirty="0"/>
          </a:p>
          <a:p>
            <a:endParaRPr lang="en-US" altLang="zh-CN" dirty="0"/>
          </a:p>
          <a:p>
            <a:r>
              <a:rPr lang="en-US" altLang="zh-CN" dirty="0"/>
              <a:t>winter	</a:t>
            </a:r>
          </a:p>
          <a:p>
            <a:endParaRPr lang="en-US" altLang="zh-CN" dirty="0"/>
          </a:p>
          <a:p>
            <a:endParaRPr lang="en-US" altLang="zh-CN" dirty="0"/>
          </a:p>
          <a:p>
            <a:r>
              <a:rPr lang="en-US" altLang="zh-CN" dirty="0"/>
              <a:t>gray	</a:t>
            </a:r>
          </a:p>
          <a:p>
            <a:endParaRPr lang="en-US" altLang="zh-CN" dirty="0"/>
          </a:p>
          <a:p>
            <a:endParaRPr lang="en-US" altLang="zh-CN" dirty="0"/>
          </a:p>
          <a:p>
            <a:r>
              <a:rPr lang="en-US" altLang="zh-CN" dirty="0"/>
              <a:t>bone	</a:t>
            </a:r>
          </a:p>
          <a:p>
            <a:endParaRPr lang="en-US" altLang="zh-CN" dirty="0"/>
          </a:p>
          <a:p>
            <a:endParaRPr lang="en-US" altLang="zh-CN" dirty="0"/>
          </a:p>
          <a:p>
            <a:r>
              <a:rPr lang="en-US" altLang="zh-CN" dirty="0"/>
              <a:t>copper	</a:t>
            </a:r>
          </a:p>
          <a:p>
            <a:endParaRPr lang="en-US" altLang="zh-CN" dirty="0"/>
          </a:p>
          <a:p>
            <a:endParaRPr lang="en-US" altLang="zh-CN" dirty="0"/>
          </a:p>
          <a:p>
            <a:r>
              <a:rPr lang="en-US" altLang="zh-CN" dirty="0"/>
              <a:t>pink	</a:t>
            </a:r>
          </a:p>
          <a:p>
            <a:endParaRPr lang="en-US" altLang="zh-CN" dirty="0"/>
          </a:p>
          <a:p>
            <a:endParaRPr lang="en-US" altLang="zh-CN" dirty="0"/>
          </a:p>
          <a:p>
            <a:r>
              <a:rPr lang="en-US" altLang="zh-CN" dirty="0"/>
              <a:t>lines	</a:t>
            </a:r>
          </a:p>
          <a:p>
            <a:endParaRPr lang="en-US" altLang="zh-CN" dirty="0"/>
          </a:p>
          <a:p>
            <a:endParaRPr lang="en-US" altLang="zh-CN" dirty="0"/>
          </a:p>
          <a:p>
            <a:r>
              <a:rPr lang="en-US" altLang="zh-CN" dirty="0" err="1"/>
              <a:t>colorcube</a:t>
            </a:r>
            <a:r>
              <a:rPr lang="en-US" altLang="zh-CN" dirty="0"/>
              <a:t>	</a:t>
            </a:r>
          </a:p>
          <a:p>
            <a:endParaRPr lang="en-US" altLang="zh-CN" dirty="0"/>
          </a:p>
          <a:p>
            <a:endParaRPr lang="en-US" altLang="zh-CN" dirty="0"/>
          </a:p>
          <a:p>
            <a:r>
              <a:rPr lang="en-US" altLang="zh-CN" dirty="0"/>
              <a:t>prism</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0725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Times New Roman" pitchFamily="18" charset="0"/>
                <a:cs typeface="Times New Roman" pitchFamily="18" charset="0"/>
              </a:rPr>
              <a:t>当将中值运算扩展到向量信号时</a:t>
            </a:r>
            <a:r>
              <a:rPr lang="zh-CN" altLang="en-US" sz="1200" dirty="0">
                <a:latin typeface="Times New Roman" pitchFamily="18" charset="0"/>
                <a:cs typeface="Times New Roman" pitchFamily="18" charset="0"/>
              </a:rPr>
              <a:t>，需要对向量中值运算施加一些要求：</a:t>
            </a:r>
            <a:r>
              <a:rPr lang="en-US" altLang="zh-CN" sz="1200" dirty="0">
                <a:latin typeface="Times New Roman" pitchFamily="18" charset="0"/>
                <a:cs typeface="Times New Roman" pitchFamily="18" charset="0"/>
              </a:rPr>
              <a:t>(1) </a:t>
            </a:r>
            <a:r>
              <a:rPr lang="zh-CN" altLang="en-US" sz="1200" dirty="0">
                <a:latin typeface="Times New Roman" pitchFamily="18" charset="0"/>
                <a:cs typeface="Times New Roman" pitchFamily="18" charset="0"/>
              </a:rPr>
              <a:t>向量中值运算应具有类似于标量中值运算的性质</a:t>
            </a:r>
            <a:r>
              <a:rPr lang="en-US" altLang="zh-CN" sz="1200" dirty="0">
                <a:latin typeface="Times New Roman" pitchFamily="18" charset="0"/>
                <a:cs typeface="Times New Roman" pitchFamily="18" charset="0"/>
              </a:rPr>
              <a:t>; (2)</a:t>
            </a:r>
            <a:r>
              <a:rPr lang="zh-CN" altLang="en-US" sz="1200" dirty="0">
                <a:latin typeface="Times New Roman" pitchFamily="18" charset="0"/>
                <a:cs typeface="Times New Roman" pitchFamily="18" charset="0"/>
              </a:rPr>
              <a:t>当向量的维数是</a:t>
            </a:r>
            <a:r>
              <a:rPr lang="en-US" altLang="zh-CN" sz="1200" dirty="0">
                <a:latin typeface="Times New Roman" pitchFamily="18" charset="0"/>
                <a:cs typeface="Times New Roman" pitchFamily="18" charset="0"/>
              </a:rPr>
              <a:t>1</a:t>
            </a:r>
            <a:r>
              <a:rPr lang="zh-CN" altLang="en-US" sz="1200" dirty="0">
                <a:latin typeface="Times New Roman" pitchFamily="18" charset="0"/>
                <a:cs typeface="Times New Roman" pitchFamily="18" charset="0"/>
              </a:rPr>
              <a:t>时向量中值滤波退化为标量中值滤波。</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4895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ea typeface="黑体" panose="02010609060101010101" pitchFamily="49" charset="-122"/>
                <a:cs typeface="Arial" panose="020B0604020202020204" pitchFamily="34" charset="0"/>
              </a:rPr>
              <a:t>Tristimulus</a:t>
            </a:r>
            <a:r>
              <a:rPr lang="en-US" altLang="zh-CN" dirty="0">
                <a:latin typeface="Arial" panose="020B0604020202020204" pitchFamily="34" charset="0"/>
                <a:ea typeface="黑体" panose="02010609060101010101" pitchFamily="49" charset="-122"/>
                <a:cs typeface="Arial" panose="020B0604020202020204" pitchFamily="34" charset="0"/>
              </a:rPr>
              <a:t> theory</a:t>
            </a:r>
            <a:r>
              <a:rPr lang="zh-CN" altLang="en-US" sz="1200" dirty="0"/>
              <a:t>三原色可以视为一组基向量，张成三维的颜色空间，可以由这三种原色光来表达颜色空间中的任意一种颜色。</a:t>
            </a:r>
          </a:p>
          <a:p>
            <a:r>
              <a:rPr lang="en-US" altLang="zh-CN" dirty="0"/>
              <a:t>T. Young (1802) &amp; H.  von Helmholtz (1852) both proposed that the eye detects 3 primary colors: red, blue, &amp; green.</a:t>
            </a:r>
          </a:p>
          <a:p>
            <a:r>
              <a:rPr lang="en-US" altLang="zh-CN" dirty="0"/>
              <a:t>All other colors can be derived by combining these three.</a:t>
            </a:r>
          </a:p>
          <a:p>
            <a:r>
              <a:rPr lang="en-US" altLang="zh-CN" dirty="0"/>
              <a:t>Cones have three kinds of color-sensitive pigments, each responding to a different range of wavelengths</a:t>
            </a:r>
          </a:p>
          <a:p>
            <a:r>
              <a:rPr lang="en-US" altLang="zh-CN" dirty="0"/>
              <a:t>These are roughly “red”, “green” and “blue” in their peak response but each responds to a wide range of wavelengths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rPr>
              <a:t>Peak sensitivities are located at approximately </a:t>
            </a:r>
            <a:r>
              <a:rPr lang="en-US" altLang="zh-CN" sz="1200" dirty="0">
                <a:solidFill>
                  <a:srgbClr val="0000FF"/>
                </a:solidFill>
              </a:rPr>
              <a:t>445nm</a:t>
            </a:r>
            <a:r>
              <a:rPr lang="en-US" altLang="zh-CN" sz="1200" dirty="0">
                <a:solidFill>
                  <a:srgbClr val="000000"/>
                </a:solidFill>
              </a:rPr>
              <a:t>, </a:t>
            </a:r>
            <a:r>
              <a:rPr lang="en-US" altLang="zh-CN" sz="1200" dirty="0">
                <a:solidFill>
                  <a:srgbClr val="0000FF"/>
                </a:solidFill>
              </a:rPr>
              <a:t>535nm</a:t>
            </a:r>
            <a:r>
              <a:rPr lang="en-US" altLang="zh-CN" sz="1200" dirty="0">
                <a:solidFill>
                  <a:srgbClr val="000000"/>
                </a:solidFill>
              </a:rPr>
              <a:t>, and </a:t>
            </a:r>
            <a:r>
              <a:rPr lang="en-US" altLang="zh-CN" sz="1200" dirty="0">
                <a:solidFill>
                  <a:srgbClr val="0000FF"/>
                </a:solidFill>
              </a:rPr>
              <a:t>575nm</a:t>
            </a:r>
            <a:r>
              <a:rPr lang="en-US" altLang="zh-CN" sz="1200" dirty="0">
                <a:solidFill>
                  <a:srgbClr val="000000"/>
                </a:solidFill>
              </a:rPr>
              <a:t>.</a:t>
            </a:r>
          </a:p>
          <a:p>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67914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Times New Roman" pitchFamily="18" charset="0"/>
                <a:cs typeface="Times New Roman" pitchFamily="18" charset="0"/>
              </a:rPr>
              <a:t>当将中值运算扩展到向量信号时</a:t>
            </a:r>
            <a:r>
              <a:rPr lang="zh-CN" altLang="en-US" sz="1200" dirty="0">
                <a:latin typeface="Times New Roman" pitchFamily="18" charset="0"/>
                <a:cs typeface="Times New Roman" pitchFamily="18" charset="0"/>
              </a:rPr>
              <a:t>，需要对向量中值运算施加一些要求：</a:t>
            </a:r>
            <a:r>
              <a:rPr lang="en-US" altLang="zh-CN" sz="1200" dirty="0">
                <a:latin typeface="Times New Roman" pitchFamily="18" charset="0"/>
                <a:cs typeface="Times New Roman" pitchFamily="18" charset="0"/>
              </a:rPr>
              <a:t>(1) </a:t>
            </a:r>
            <a:r>
              <a:rPr lang="zh-CN" altLang="en-US" sz="1200" dirty="0">
                <a:latin typeface="Times New Roman" pitchFamily="18" charset="0"/>
                <a:cs typeface="Times New Roman" pitchFamily="18" charset="0"/>
              </a:rPr>
              <a:t>向量中值运算应具有类似于标量中值运算的性质</a:t>
            </a:r>
            <a:r>
              <a:rPr lang="en-US" altLang="zh-CN" sz="1200" dirty="0">
                <a:latin typeface="Times New Roman" pitchFamily="18" charset="0"/>
                <a:cs typeface="Times New Roman" pitchFamily="18" charset="0"/>
              </a:rPr>
              <a:t>; (2)</a:t>
            </a:r>
            <a:r>
              <a:rPr lang="zh-CN" altLang="en-US" sz="1200" dirty="0">
                <a:latin typeface="Times New Roman" pitchFamily="18" charset="0"/>
                <a:cs typeface="Times New Roman" pitchFamily="18" charset="0"/>
              </a:rPr>
              <a:t>当向量的维数是</a:t>
            </a:r>
            <a:r>
              <a:rPr lang="en-US" altLang="zh-CN" sz="1200" dirty="0">
                <a:latin typeface="Times New Roman" pitchFamily="18" charset="0"/>
                <a:cs typeface="Times New Roman" pitchFamily="18" charset="0"/>
              </a:rPr>
              <a:t>1</a:t>
            </a:r>
            <a:r>
              <a:rPr lang="zh-CN" altLang="en-US" sz="1200" dirty="0">
                <a:latin typeface="Times New Roman" pitchFamily="18" charset="0"/>
                <a:cs typeface="Times New Roman" pitchFamily="18" charset="0"/>
              </a:rPr>
              <a:t>时向量中值滤波退化为标量中值滤波。</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6492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839906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仅对亮度分量进行锐化处理，可以克服上述方法的不足</a:t>
            </a:r>
            <a:r>
              <a:rPr lang="zh-CN" altLang="en-US" dirty="0"/>
              <a:t>，即仅对</a:t>
            </a:r>
            <a:r>
              <a:rPr lang="en-US" altLang="zh-CN" dirty="0"/>
              <a:t>HSV</a:t>
            </a:r>
            <a:r>
              <a:rPr lang="zh-CN" altLang="en-US" dirty="0"/>
              <a:t>颜色空间中的亮度分量</a:t>
            </a:r>
            <a:r>
              <a:rPr lang="en-US" altLang="zh-CN" dirty="0"/>
              <a:t>V</a:t>
            </a:r>
            <a:r>
              <a:rPr lang="zh-CN" altLang="en-US" dirty="0"/>
              <a:t>进行拉普拉斯变换，而保持色调分量</a:t>
            </a:r>
            <a:r>
              <a:rPr lang="en-US" altLang="zh-CN" dirty="0"/>
              <a:t>H</a:t>
            </a:r>
            <a:r>
              <a:rPr lang="zh-CN" altLang="en-US" dirty="0"/>
              <a:t>和饱和度分量</a:t>
            </a:r>
            <a:r>
              <a:rPr lang="en-US" altLang="zh-CN" dirty="0"/>
              <a:t>S</a:t>
            </a:r>
            <a:r>
              <a:rPr lang="zh-CN" altLang="en-US" dirty="0"/>
              <a:t>不变，再将处理结果转换回</a:t>
            </a:r>
            <a:r>
              <a:rPr lang="en-US" altLang="zh-CN" dirty="0"/>
              <a:t>RGB</a:t>
            </a:r>
            <a:r>
              <a:rPr lang="zh-CN" altLang="en-US" dirty="0"/>
              <a:t>颜色空间。</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57677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仅对亮度分量进行锐化处理，可以克服上述方法的不足</a:t>
            </a:r>
            <a:r>
              <a:rPr lang="zh-CN" altLang="en-US" dirty="0"/>
              <a:t>，即仅对</a:t>
            </a:r>
            <a:r>
              <a:rPr lang="en-US" altLang="zh-CN" dirty="0"/>
              <a:t>HSV</a:t>
            </a:r>
            <a:r>
              <a:rPr lang="zh-CN" altLang="en-US" dirty="0"/>
              <a:t>颜色空间中的亮度分量</a:t>
            </a:r>
            <a:r>
              <a:rPr lang="en-US" altLang="zh-CN" dirty="0"/>
              <a:t>V</a:t>
            </a:r>
            <a:r>
              <a:rPr lang="zh-CN" altLang="en-US" dirty="0"/>
              <a:t>进行拉普拉斯变换，而保持色调分量</a:t>
            </a:r>
            <a:r>
              <a:rPr lang="en-US" altLang="zh-CN" dirty="0"/>
              <a:t>H</a:t>
            </a:r>
            <a:r>
              <a:rPr lang="zh-CN" altLang="en-US" dirty="0"/>
              <a:t>和饱和度分量</a:t>
            </a:r>
            <a:r>
              <a:rPr lang="en-US" altLang="zh-CN" dirty="0"/>
              <a:t>S</a:t>
            </a:r>
            <a:r>
              <a:rPr lang="zh-CN" altLang="en-US" dirty="0"/>
              <a:t>不变，再将处理结果转换回</a:t>
            </a:r>
            <a:r>
              <a:rPr lang="en-US" altLang="zh-CN" dirty="0"/>
              <a:t>RGB</a:t>
            </a:r>
            <a:r>
              <a:rPr lang="zh-CN" altLang="en-US" dirty="0"/>
              <a:t>颜色空间。</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55556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设备依赖颜色空间分为以</a:t>
            </a:r>
            <a:r>
              <a:rPr lang="en-US" altLang="zh-CN" sz="1200" dirty="0"/>
              <a:t>RGB</a:t>
            </a:r>
            <a:r>
              <a:rPr lang="zh-CN" altLang="en-US" sz="1200" dirty="0"/>
              <a:t>为代表的面向硬件设备和以</a:t>
            </a:r>
            <a:r>
              <a:rPr lang="en-US" altLang="zh-CN" sz="1200" dirty="0"/>
              <a:t>HSI</a:t>
            </a:r>
            <a:r>
              <a:rPr lang="zh-CN" altLang="en-US" sz="1200" dirty="0"/>
              <a:t>为代表的面向视觉感知的颜色空间。</a:t>
            </a:r>
            <a:endParaRPr lang="en-US" altLang="zh-CN" sz="1200" b="1"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43854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9900FF"/>
                </a:solidFill>
              </a:rPr>
              <a:t>欧氏距离</a:t>
            </a:r>
            <a:r>
              <a:rPr lang="zh-CN" altLang="en-US" sz="1200" b="1" dirty="0"/>
              <a:t>是最常用的判断相似程度的准则。</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53E49"/>
                </a:solidFill>
                <a:latin typeface="Times New Roman" pitchFamily="18" charset="0"/>
                <a:ea typeface="微软雅黑" pitchFamily="34" charset="-122"/>
                <a:cs typeface="Times New Roman" pitchFamily="18" charset="0"/>
              </a:rPr>
              <a:t>RGB</a:t>
            </a:r>
            <a:r>
              <a:rPr lang="zh-CN" altLang="en-US" dirty="0">
                <a:solidFill>
                  <a:srgbClr val="053E49"/>
                </a:solidFill>
                <a:latin typeface="Times New Roman" pitchFamily="18" charset="0"/>
                <a:ea typeface="微软雅黑" pitchFamily="34" charset="-122"/>
                <a:cs typeface="Times New Roman" pitchFamily="18" charset="0"/>
              </a:rPr>
              <a:t>向量空间中数据聚类的两种距离测度</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083298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53E49"/>
                </a:solidFill>
                <a:latin typeface="Times New Roman" pitchFamily="18" charset="0"/>
                <a:ea typeface="微软雅黑" pitchFamily="34" charset="-122"/>
                <a:cs typeface="Times New Roman" pitchFamily="18" charset="0"/>
              </a:rPr>
              <a:t>利用马氏距离的</a:t>
            </a:r>
            <a:r>
              <a:rPr lang="en-US" altLang="zh-CN" sz="1200" dirty="0">
                <a:solidFill>
                  <a:srgbClr val="053E49"/>
                </a:solidFill>
                <a:latin typeface="Times New Roman" pitchFamily="18" charset="0"/>
                <a:ea typeface="微软雅黑" pitchFamily="34" charset="-122"/>
                <a:cs typeface="Times New Roman" pitchFamily="18" charset="0"/>
              </a:rPr>
              <a:t>RGB</a:t>
            </a:r>
            <a:r>
              <a:rPr lang="zh-CN" altLang="en-US" sz="1200" dirty="0">
                <a:solidFill>
                  <a:srgbClr val="053E49"/>
                </a:solidFill>
                <a:latin typeface="Times New Roman" pitchFamily="18" charset="0"/>
                <a:ea typeface="微软雅黑" pitchFamily="34" charset="-122"/>
                <a:cs typeface="Times New Roman" pitchFamily="18" charset="0"/>
              </a:rPr>
              <a:t>颜色分割示例</a:t>
            </a:r>
            <a:endParaRPr kumimoji="0" lang="zh-CN" altLang="en-US" sz="12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0750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设备依赖颜色空间分为以</a:t>
            </a:r>
            <a:r>
              <a:rPr lang="en-US" altLang="zh-CN" dirty="0"/>
              <a:t>RGB</a:t>
            </a:r>
            <a:r>
              <a:rPr lang="zh-CN" altLang="en-US" dirty="0"/>
              <a:t>为代表的面向硬件设备和以</a:t>
            </a:r>
            <a:r>
              <a:rPr lang="en-US" altLang="zh-CN" dirty="0"/>
              <a:t>HSI</a:t>
            </a:r>
            <a:r>
              <a:rPr lang="zh-CN" altLang="en-US" dirty="0"/>
              <a:t>为代表的面向视觉感知的颜色空间。</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7609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53E49"/>
                </a:solidFill>
                <a:latin typeface="Times New Roman" pitchFamily="18" charset="0"/>
                <a:ea typeface="微软雅黑" pitchFamily="34" charset="-122"/>
                <a:cs typeface="Times New Roman" pitchFamily="18" charset="0"/>
              </a:rPr>
              <a:t>HSI</a:t>
            </a:r>
            <a:r>
              <a:rPr lang="zh-CN" altLang="en-US" sz="1200" dirty="0">
                <a:solidFill>
                  <a:srgbClr val="053E49"/>
                </a:solidFill>
                <a:latin typeface="Times New Roman" pitchFamily="18" charset="0"/>
                <a:ea typeface="微软雅黑" pitchFamily="34" charset="-122"/>
                <a:cs typeface="Times New Roman" pitchFamily="18" charset="0"/>
              </a:rPr>
              <a:t>颜色空间中的彩色图像分割示例</a:t>
            </a:r>
            <a:endParaRPr kumimoji="0" lang="zh-CN" altLang="en-US" sz="12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37473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53E49"/>
                </a:solidFill>
                <a:latin typeface="Times New Roman" pitchFamily="18" charset="0"/>
                <a:ea typeface="微软雅黑" pitchFamily="34" charset="-122"/>
                <a:cs typeface="Times New Roman" pitchFamily="18" charset="0"/>
              </a:rPr>
              <a:t>红色色调有间断点</a:t>
            </a:r>
            <a:endParaRPr kumimoji="0" lang="zh-CN" altLang="en-US" sz="12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15596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Metamers</a:t>
            </a:r>
            <a:r>
              <a:rPr lang="en-US" altLang="zh-CN" dirty="0"/>
              <a:t> – different energy radiations look like the same color</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E0E12-DA77-4DA8-85D7-48A5E0A5A7F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8516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1C475C96-EF6E-40C4-B8E9-F87A93C60C09}" type="slidenum">
              <a:rPr lang="zh-CN" altLang="en-US" smtClean="0"/>
              <a:pPr/>
              <a:t>102</a:t>
            </a:fld>
            <a:endParaRPr lang="zh-CN" altLang="en-US"/>
          </a:p>
        </p:txBody>
      </p:sp>
    </p:spTree>
    <p:extLst>
      <p:ext uri="{BB962C8B-B14F-4D97-AF65-F5344CB8AC3E}">
        <p14:creationId xmlns:p14="http://schemas.microsoft.com/office/powerpoint/2010/main" val="1133275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宋体" panose="02010600030101010101" pitchFamily="2" charset="-122"/>
                <a:ea typeface="+mn-ea"/>
              </a:rPr>
              <a:t>如图像的灰色部分带有了颜色。</a:t>
            </a:r>
            <a:endParaRPr lang="en-US" altLang="zh-CN" sz="1200" b="1" dirty="0">
              <a:latin typeface="宋体" panose="02010600030101010101" pitchFamily="2" charset="-122"/>
              <a:ea typeface="+mn-ea"/>
            </a:endParaRPr>
          </a:p>
          <a:p>
            <a:endParaRPr lang="zh-CN" altLang="en-US" dirty="0"/>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103</a:t>
            </a:fld>
            <a:endParaRPr lang="zh-CN" altLang="en-US"/>
          </a:p>
        </p:txBody>
      </p:sp>
    </p:spTree>
    <p:extLst>
      <p:ext uri="{BB962C8B-B14F-4D97-AF65-F5344CB8AC3E}">
        <p14:creationId xmlns:p14="http://schemas.microsoft.com/office/powerpoint/2010/main" val="2499768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dirty="0">
                <a:solidFill>
                  <a:srgbClr val="FF0000"/>
                </a:solidFill>
              </a:rPr>
              <a:t>这些区域也许已经不是灰色</a:t>
            </a:r>
            <a:endParaRPr lang="zh-CN" altLang="en-US" dirty="0"/>
          </a:p>
        </p:txBody>
      </p:sp>
      <p:sp>
        <p:nvSpPr>
          <p:cNvPr id="4" name="Slide Number Placeholder 3"/>
          <p:cNvSpPr>
            <a:spLocks noGrp="1"/>
          </p:cNvSpPr>
          <p:nvPr>
            <p:ph type="sldNum" sz="quarter" idx="10"/>
          </p:nvPr>
        </p:nvSpPr>
        <p:spPr/>
        <p:txBody>
          <a:bodyPr/>
          <a:lstStyle/>
          <a:p>
            <a:fld id="{1C475C96-EF6E-40C4-B8E9-F87A93C60C09}" type="slidenum">
              <a:rPr lang="zh-CN" altLang="en-US" smtClean="0"/>
              <a:pPr/>
              <a:t>105</a:t>
            </a:fld>
            <a:endParaRPr lang="zh-CN" altLang="en-US"/>
          </a:p>
        </p:txBody>
      </p:sp>
    </p:spTree>
    <p:extLst>
      <p:ext uri="{BB962C8B-B14F-4D97-AF65-F5344CB8AC3E}">
        <p14:creationId xmlns:p14="http://schemas.microsoft.com/office/powerpoint/2010/main" val="3870395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10036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lnSpc>
                <a:spcPct val="120000"/>
              </a:lnSpc>
              <a:spcBef>
                <a:spcPts val="600"/>
              </a:spcBef>
            </a:pPr>
            <a:r>
              <a:rPr lang="zh-CN" altLang="en-US" sz="2600" b="1" dirty="0">
                <a:solidFill>
                  <a:srgbClr val="0000FF"/>
                </a:solidFill>
              </a:rPr>
              <a:t>红色、绿色、蓝色称为光的三原色或加法三原色。</a:t>
            </a:r>
            <a:endParaRPr lang="en-US" altLang="zh-CN" sz="2600" b="1" dirty="0"/>
          </a:p>
          <a:p>
            <a:pPr lvl="1">
              <a:lnSpc>
                <a:spcPct val="120000"/>
              </a:lnSpc>
              <a:spcBef>
                <a:spcPts val="600"/>
              </a:spcBef>
            </a:pPr>
            <a:r>
              <a:rPr lang="zh-CN" altLang="en-US" sz="2600" b="1" dirty="0"/>
              <a:t>将光的三原色按照不同的比例叠加，可以合成各种不同颜色的光。</a:t>
            </a:r>
            <a:endParaRPr lang="en-US" altLang="zh-CN" sz="2600" b="1" dirty="0"/>
          </a:p>
          <a:p>
            <a:pPr lvl="1">
              <a:lnSpc>
                <a:spcPct val="120000"/>
              </a:lnSpc>
              <a:spcBef>
                <a:spcPts val="600"/>
              </a:spcBef>
            </a:pPr>
            <a:r>
              <a:rPr lang="zh-CN" altLang="en-US" sz="2600" b="1" dirty="0"/>
              <a:t>颜色越混合越亮，电视画面应用加法混色原理制作。</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58394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lnSpc>
                <a:spcPct val="120000"/>
              </a:lnSpc>
              <a:spcBef>
                <a:spcPts val="600"/>
              </a:spcBef>
            </a:pPr>
            <a:r>
              <a:rPr lang="zh-CN" altLang="en-US" sz="2600" b="1" dirty="0">
                <a:solidFill>
                  <a:srgbClr val="0000FF"/>
                </a:solidFill>
              </a:rPr>
              <a:t>青色、品红、黄色称为颜料三原色或减法三原色</a:t>
            </a:r>
            <a:r>
              <a:rPr lang="zh-CN" altLang="en-US" sz="2600" b="1" dirty="0"/>
              <a:t>。</a:t>
            </a:r>
            <a:endParaRPr lang="en-US" altLang="zh-CN" sz="2600" b="1" dirty="0"/>
          </a:p>
          <a:p>
            <a:pPr lvl="1">
              <a:lnSpc>
                <a:spcPct val="120000"/>
              </a:lnSpc>
              <a:spcBef>
                <a:spcPts val="600"/>
              </a:spcBef>
            </a:pPr>
            <a:r>
              <a:rPr lang="zh-CN" altLang="en-US" sz="2600" b="1" dirty="0"/>
              <a:t>将不同比例的减法三原色混合成不同颜色。</a:t>
            </a:r>
            <a:endParaRPr lang="en-US" altLang="zh-CN" sz="2600" b="1" dirty="0"/>
          </a:p>
          <a:p>
            <a:pPr lvl="1">
              <a:lnSpc>
                <a:spcPct val="120000"/>
              </a:lnSpc>
              <a:spcBef>
                <a:spcPts val="600"/>
              </a:spcBef>
            </a:pPr>
            <a:r>
              <a:rPr lang="zh-CN" altLang="en-US" sz="2600" b="1" dirty="0"/>
              <a:t>颜色越混合越暗，颜料三原色的混色广泛应用在绘画和印刷领域中。</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75C96-EF6E-40C4-B8E9-F87A93C60C0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26503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slideMaster" Target="../slideMasters/slideMaster1.xml"/><Relationship Id="rId4" Type="http://schemas.openxmlformats.org/officeDocument/2006/relationships/tags" Target="../tags/tag59.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1.xml"/><Relationship Id="rId5" Type="http://schemas.openxmlformats.org/officeDocument/2006/relationships/tags" Target="../tags/tag64.xml"/><Relationship Id="rId4" Type="http://schemas.openxmlformats.org/officeDocument/2006/relationships/tags" Target="../tags/tag6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5.xml"/><Relationship Id="rId7"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slideMaster" Target="../slideMasters/slideMaster1.xml"/><Relationship Id="rId4" Type="http://schemas.openxmlformats.org/officeDocument/2006/relationships/tags" Target="../tags/tag4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899129" y="914400"/>
            <a:ext cx="7349641"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899129" y="3560400"/>
            <a:ext cx="7349641"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635" indent="0" algn="ctr">
              <a:buNone/>
              <a:defRPr sz="1600"/>
            </a:lvl6pPr>
            <a:lvl7pPr marL="2743200" indent="0" algn="ctr">
              <a:buNone/>
              <a:defRPr sz="1600"/>
            </a:lvl7pPr>
            <a:lvl8pPr marL="3200400" indent="0" algn="ctr">
              <a:buNone/>
              <a:defRPr sz="1600"/>
            </a:lvl8pPr>
            <a:lvl9pPr marL="3658235"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2025/3/20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15" y="774000"/>
            <a:ext cx="822987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2025/3/20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29" y="2484000"/>
            <a:ext cx="7349641"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899129" y="3560400"/>
            <a:ext cx="7349641"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2B7F91"/>
          </a:solidFill>
        </p:spPr>
        <p:txBody>
          <a:bodyPr/>
          <a:lstStyle>
            <a:lvl1pPr>
              <a:defRPr sz="4000" baseline="0">
                <a:latin typeface="Times New Roman" pitchFamily="18" charset="0"/>
                <a:ea typeface="黑体" pitchFamily="2" charset="-122"/>
              </a:defRPr>
            </a:lvl1pPr>
          </a:lstStyle>
          <a:p>
            <a:r>
              <a:rPr lang="zh-CN" altLang="en-US" dirty="0"/>
              <a:t>彩色图像处理</a:t>
            </a:r>
          </a:p>
        </p:txBody>
      </p:sp>
      <p:sp>
        <p:nvSpPr>
          <p:cNvPr id="3" name="Content Placeholder 2"/>
          <p:cNvSpPr>
            <a:spLocks noGrp="1"/>
          </p:cNvSpPr>
          <p:nvPr>
            <p:ph idx="1"/>
          </p:nvPr>
        </p:nvSpPr>
        <p:spPr/>
        <p:txBody>
          <a:bodyPr/>
          <a:lstStyle>
            <a:lvl1pPr marL="457200" indent="-457200">
              <a:lnSpc>
                <a:spcPct val="120000"/>
              </a:lnSpc>
              <a:buClr>
                <a:srgbClr val="053E49"/>
              </a:buClr>
              <a:buFont typeface="Wingdings 2" panose="05020102010507070707" pitchFamily="18" charset="2"/>
              <a:buChar char=""/>
              <a:defRPr sz="2400" b="1" baseline="0">
                <a:latin typeface="Centaur" panose="02030504050205020304" pitchFamily="18" charset="0"/>
              </a:defRPr>
            </a:lvl1pPr>
            <a:lvl2pPr>
              <a:lnSpc>
                <a:spcPct val="120000"/>
              </a:lnSpc>
              <a:defRPr sz="2400" b="1" baseline="0">
                <a:latin typeface="Centaur" panose="02030504050205020304" pitchFamily="18" charset="0"/>
              </a:defRPr>
            </a:lvl2pPr>
            <a:lvl3pPr>
              <a:lnSpc>
                <a:spcPct val="120000"/>
              </a:lnSpc>
              <a:defRPr sz="2000" b="1" baseline="0">
                <a:latin typeface="Centaur" panose="02030504050205020304" pitchFamily="18" charset="0"/>
              </a:defRPr>
            </a:lvl3pPr>
            <a:lvl4pPr>
              <a:lnSpc>
                <a:spcPct val="120000"/>
              </a:lnSpc>
              <a:defRPr sz="1800" b="1" baseline="0">
                <a:latin typeface="Centaur" panose="02030504050205020304" pitchFamily="18" charset="0"/>
              </a:defRPr>
            </a:lvl4pPr>
            <a:lvl5pPr>
              <a:lnSpc>
                <a:spcPct val="120000"/>
              </a:lnSpc>
              <a:defRPr b="1">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1290694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lvl1pPr marL="457200" indent="-457200">
              <a:lnSpc>
                <a:spcPct val="120000"/>
              </a:lnSpc>
              <a:spcBef>
                <a:spcPts val="600"/>
              </a:spcBef>
              <a:buClr>
                <a:srgbClr val="053E49"/>
              </a:buClr>
              <a:buFont typeface="Wingdings 2" panose="05020102010507070707" pitchFamily="18" charset="2"/>
              <a:buChar char=""/>
              <a:defRPr b="1">
                <a:latin typeface="Centaur" panose="02030504050205020304" pitchFamily="18" charset="0"/>
              </a:defRPr>
            </a:lvl1pPr>
            <a:lvl2pPr>
              <a:lnSpc>
                <a:spcPct val="120000"/>
              </a:lnSpc>
              <a:spcBef>
                <a:spcPts val="600"/>
              </a:spcBef>
              <a:defRPr b="1">
                <a:latin typeface="Centaur" panose="02030504050205020304" pitchFamily="18" charset="0"/>
              </a:defRPr>
            </a:lvl2pPr>
            <a:lvl3pPr>
              <a:lnSpc>
                <a:spcPct val="120000"/>
              </a:lnSpc>
              <a:spcBef>
                <a:spcPts val="600"/>
              </a:spcBef>
              <a:defRPr b="1">
                <a:latin typeface="Centaur" panose="02030504050205020304" pitchFamily="18" charset="0"/>
              </a:defRPr>
            </a:lvl3pPr>
            <a:lvl4pPr>
              <a:lnSpc>
                <a:spcPct val="120000"/>
              </a:lnSpc>
              <a:spcBef>
                <a:spcPts val="600"/>
              </a:spcBef>
              <a:defRPr b="1">
                <a:latin typeface="Centaur" panose="02030504050205020304" pitchFamily="18" charset="0"/>
              </a:defRPr>
            </a:lvl4pPr>
            <a:lvl5pPr>
              <a:lnSpc>
                <a:spcPct val="120000"/>
              </a:lnSpc>
              <a:spcBef>
                <a:spcPts val="600"/>
              </a:spcBef>
              <a:defRPr b="1">
                <a:latin typeface="Centaur" panose="02030504050205020304"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49056" y="6331458"/>
            <a:ext cx="694944" cy="507492"/>
          </a:xfrm>
          <a:prstGeom prst="rect">
            <a:avLst/>
          </a:prstGeom>
        </p:spPr>
      </p:pic>
    </p:spTree>
    <p:extLst>
      <p:ext uri="{BB962C8B-B14F-4D97-AF65-F5344CB8AC3E}">
        <p14:creationId xmlns:p14="http://schemas.microsoft.com/office/powerpoint/2010/main" val="841512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52539"/>
            <a:ext cx="7886700" cy="1731961"/>
          </a:xfrm>
          <a:solidFill>
            <a:srgbClr val="2B7F91"/>
          </a:solidFill>
        </p:spPr>
        <p:txBody>
          <a:bodyPr anchor="b"/>
          <a:lstStyle>
            <a:lvl1pPr>
              <a:defRPr sz="6000"/>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623888" y="4102101"/>
            <a:ext cx="7886700" cy="2146299"/>
          </a:xfrm>
        </p:spPr>
        <p:txBody>
          <a:bodyPr/>
          <a:lstStyle>
            <a:lvl1pPr marL="0" indent="0">
              <a:buNone/>
              <a:defRPr sz="2800">
                <a:latin typeface="Centaur" panose="02030504050205020304" pitchFamily="18"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dirty="0"/>
              <a:t>Click to edit Master text styles</a:t>
            </a:r>
          </a:p>
        </p:txBody>
      </p:sp>
    </p:spTree>
    <p:extLst>
      <p:ext uri="{BB962C8B-B14F-4D97-AF65-F5344CB8AC3E}">
        <p14:creationId xmlns:p14="http://schemas.microsoft.com/office/powerpoint/2010/main" val="3926220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B7F91"/>
          </a:solidFill>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648200" y="1333500"/>
            <a:ext cx="4038600" cy="5524500"/>
          </a:xfrm>
        </p:spPr>
        <p:txBody>
          <a:bodyPr/>
          <a:lstStyle>
            <a:lvl1pPr>
              <a:defRPr>
                <a:latin typeface="Bell MT" panose="02020503060305020303" pitchFamily="18" charset="0"/>
              </a:defRPr>
            </a:lvl1pPr>
            <a:lvl2pPr>
              <a:defRPr>
                <a:latin typeface="Bell MT" panose="02020503060305020303" pitchFamily="18" charset="0"/>
              </a:defRPr>
            </a:lvl2pPr>
            <a:lvl3pPr>
              <a:defRPr>
                <a:latin typeface="Bell MT" panose="02020503060305020303" pitchFamily="18" charset="0"/>
              </a:defRPr>
            </a:lvl3pPr>
            <a:lvl4pPr>
              <a:defRPr>
                <a:latin typeface="Bell MT" panose="02020503060305020303" pitchFamily="18" charset="0"/>
              </a:defRPr>
            </a:lvl4pPr>
            <a:lvl5pPr>
              <a:defRPr>
                <a:latin typeface="Bell MT" panose="02020503060305020303" pitchFamily="18"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314526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915394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3724643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15" y="608400"/>
            <a:ext cx="822717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456315" y="1490400"/>
            <a:ext cx="822717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18" name="图片 17"/>
          <p:cNvPicPr>
            <a:picLocks noChangeAspect="1"/>
          </p:cNvPicPr>
          <p:nvPr userDrawn="1">
            <p:custDataLst>
              <p:tags r:id="rId6"/>
            </p:custDataLst>
          </p:nvPr>
        </p:nvPicPr>
        <p:blipFill>
          <a:blip r:embed="rId8" cstate="print">
            <a:extLst>
              <a:ext uri="{28A0092B-C50C-407E-A947-70E740481C1C}">
                <a14:useLocalDpi xmlns:a14="http://schemas.microsoft.com/office/drawing/2010/main" val="0"/>
              </a:ext>
            </a:extLst>
          </a:blip>
          <a:stretch>
            <a:fillRect/>
          </a:stretch>
        </p:blipFill>
        <p:spPr>
          <a:xfrm>
            <a:off x="7351395" y="148590"/>
            <a:ext cx="1485900" cy="140398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38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814419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Tree>
    <p:extLst>
      <p:ext uri="{BB962C8B-B14F-4D97-AF65-F5344CB8AC3E}">
        <p14:creationId xmlns:p14="http://schemas.microsoft.com/office/powerpoint/2010/main" val="728460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343964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18400" y="0"/>
            <a:ext cx="1625600" cy="6858000"/>
          </a:xfrm>
          <a:solidFill>
            <a:srgbClr val="053E49"/>
          </a:solidFill>
          <a:ln>
            <a:solidFill>
              <a:srgbClr val="2B7F91"/>
            </a:solidFill>
          </a:ln>
        </p:spPr>
        <p:txBody>
          <a:bodyPr vert="eaVert" anchor="ctr" anchorCtr="1"/>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a:xfrm>
            <a:off x="800100" y="0"/>
            <a:ext cx="6591300" cy="6858000"/>
          </a:xfrm>
        </p:spPr>
        <p:txBody>
          <a:bodyPr vert="horz"/>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69108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0" y="190500"/>
            <a:ext cx="7010400" cy="1527175"/>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5240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5105400" y="19050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15240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Content Placeholder 5"/>
          <p:cNvSpPr>
            <a:spLocks noGrp="1"/>
          </p:cNvSpPr>
          <p:nvPr>
            <p:ph sz="quarter" idx="4"/>
          </p:nvPr>
        </p:nvSpPr>
        <p:spPr>
          <a:xfrm>
            <a:off x="5105400" y="4038600"/>
            <a:ext cx="3429000" cy="1981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a:xfrm>
            <a:off x="6629400" y="6248400"/>
            <a:ext cx="1905000" cy="457200"/>
          </a:xfrm>
          <a:prstGeom prst="rect">
            <a:avLst/>
          </a:prstGeom>
        </p:spPr>
        <p:txBody>
          <a:bodyPr/>
          <a:lstStyle>
            <a:lvl1pPr>
              <a:defRPr/>
            </a:lvl1pPr>
          </a:lstStyle>
          <a:p>
            <a:endParaRPr lang="en-US" altLang="zh-CN">
              <a:solidFill>
                <a:srgbClr val="000000"/>
              </a:solidFill>
            </a:endParaRPr>
          </a:p>
        </p:txBody>
      </p:sp>
      <p:sp>
        <p:nvSpPr>
          <p:cNvPr id="8" name="Footer Placeholder 7"/>
          <p:cNvSpPr>
            <a:spLocks noGrp="1"/>
          </p:cNvSpPr>
          <p:nvPr>
            <p:ph type="ftr" sz="quarter" idx="11"/>
          </p:nvPr>
        </p:nvSpPr>
        <p:spPr>
          <a:xfrm>
            <a:off x="3276600" y="6248400"/>
            <a:ext cx="2895600" cy="457200"/>
          </a:xfrm>
          <a:prstGeom prst="rect">
            <a:avLst/>
          </a:prstGeom>
        </p:spPr>
        <p:txBody>
          <a:bodyPr/>
          <a:lstStyle>
            <a:lvl1pPr>
              <a:defRPr/>
            </a:lvl1pPr>
          </a:lstStyle>
          <a:p>
            <a:endParaRPr lang="en-US" altLang="zh-CN">
              <a:solidFill>
                <a:srgbClr val="000000"/>
              </a:solidFill>
            </a:endParaRPr>
          </a:p>
        </p:txBody>
      </p:sp>
      <p:sp>
        <p:nvSpPr>
          <p:cNvPr id="9" name="Slide Number Placeholder 8"/>
          <p:cNvSpPr>
            <a:spLocks noGrp="1"/>
          </p:cNvSpPr>
          <p:nvPr>
            <p:ph type="sldNum" sz="quarter" idx="12"/>
          </p:nvPr>
        </p:nvSpPr>
        <p:spPr>
          <a:xfrm>
            <a:off x="1524000" y="6248400"/>
            <a:ext cx="1295400" cy="457200"/>
          </a:xfrm>
          <a:prstGeom prst="rect">
            <a:avLst/>
          </a:prstGeom>
        </p:spPr>
        <p:txBody>
          <a:bodyPr/>
          <a:lstStyle>
            <a:lvl1pPr>
              <a:defRPr/>
            </a:lvl1pPr>
          </a:lstStyle>
          <a:p>
            <a:fld id="{11E6F348-9915-4017-A0AF-D71F2F0A1724}" type="slidenum">
              <a:rPr lang="he-IL" altLang="zh-CN">
                <a:solidFill>
                  <a:srgbClr val="000000"/>
                </a:solidFill>
              </a:rPr>
              <a:pPr/>
              <a:t>‹#›</a:t>
            </a:fld>
            <a:endParaRPr lang="en-US" altLang="zh-CN">
              <a:solidFill>
                <a:srgbClr val="000000"/>
              </a:solidFill>
              <a:ea typeface="宋体" panose="02010600030101010101" pitchFamily="2" charset="-122"/>
            </a:endParaRPr>
          </a:p>
        </p:txBody>
      </p:sp>
    </p:spTree>
    <p:extLst>
      <p:ext uri="{BB962C8B-B14F-4D97-AF65-F5344CB8AC3E}">
        <p14:creationId xmlns:p14="http://schemas.microsoft.com/office/powerpoint/2010/main" val="3056952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3" name="矩形 12"/>
          <p:cNvSpPr/>
          <p:nvPr/>
        </p:nvSpPr>
        <p:spPr>
          <a:xfrm>
            <a:off x="152400" y="609600"/>
            <a:ext cx="623368" cy="5867400"/>
          </a:xfrm>
          <a:prstGeom prst="rect">
            <a:avLst/>
          </a:prstGeom>
          <a:solidFill>
            <a:schemeClr val="accent5">
              <a:lumMod val="60000"/>
              <a:lumOff val="40000"/>
            </a:scheme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eaVert" anchor="ctr"/>
          <a:lstStyle/>
          <a:p>
            <a:pPr algn="ctr"/>
            <a:endParaRPr lang="en-US">
              <a:solidFill>
                <a:prstClr val="white"/>
              </a:solidFill>
            </a:endParaRPr>
          </a:p>
        </p:txBody>
      </p:sp>
      <p:sp>
        <p:nvSpPr>
          <p:cNvPr id="2" name="标题 1"/>
          <p:cNvSpPr>
            <a:spLocks noGrp="1"/>
          </p:cNvSpPr>
          <p:nvPr>
            <p:ph type="title"/>
          </p:nvPr>
        </p:nvSpPr>
        <p:spPr>
          <a:xfrm>
            <a:off x="157988" y="738395"/>
            <a:ext cx="598544" cy="5560820"/>
          </a:xfrm>
        </p:spPr>
        <p:txBody>
          <a:bodyPr vert="eaVert" anchor="ctr" anchorCtr="0">
            <a:noAutofit/>
          </a:bodyPr>
          <a:lstStyle>
            <a:lvl1pPr algn="l">
              <a:buNone/>
              <a:defRPr sz="2600" b="0">
                <a:solidFill>
                  <a:srgbClr val="0000FF"/>
                </a:solidFill>
                <a:latin typeface="华文细黑" panose="02010600040101010101" pitchFamily="2" charset="-122"/>
                <a:ea typeface="华文细黑" panose="02010600040101010101" pitchFamily="2" charset="-122"/>
              </a:defRPr>
            </a:lvl1pPr>
          </a:lstStyle>
          <a:p>
            <a:r>
              <a:rPr kumimoji="0" lang="zh-CN" altLang="en-US" dirty="0"/>
              <a:t>单击此处编辑母版标题样式</a:t>
            </a:r>
            <a:endParaRPr kumimoji="0" lang="en-US" dirty="0"/>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内容占位符 19"/>
          <p:cNvSpPr>
            <a:spLocks noGrp="1"/>
          </p:cNvSpPr>
          <p:nvPr>
            <p:ph sz="quarter" idx="1"/>
          </p:nvPr>
        </p:nvSpPr>
        <p:spPr>
          <a:xfrm>
            <a:off x="928168" y="622571"/>
            <a:ext cx="7892304" cy="5732285"/>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0" name="椭圆 9"/>
          <p:cNvSpPr/>
          <p:nvPr/>
        </p:nvSpPr>
        <p:spPr>
          <a:xfrm>
            <a:off x="827584"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椭圆 10"/>
          <p:cNvSpPr/>
          <p:nvPr/>
        </p:nvSpPr>
        <p:spPr>
          <a:xfrm>
            <a:off x="922072"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1" name="矩形 20"/>
          <p:cNvSpPr>
            <a:spLocks noChangeArrowheads="1"/>
          </p:cNvSpPr>
          <p:nvPr/>
        </p:nvSpPr>
        <p:spPr bwMode="auto">
          <a:xfrm>
            <a:off x="149352" y="6388385"/>
            <a:ext cx="8833104" cy="309563"/>
          </a:xfrm>
          <a:prstGeom prst="rect">
            <a:avLst/>
          </a:prstGeom>
          <a:solidFill>
            <a:srgbClr val="2B7F9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2" name="日期占位符 31"/>
          <p:cNvSpPr>
            <a:spLocks noGrp="1"/>
          </p:cNvSpPr>
          <p:nvPr>
            <p:ph type="dt" sz="half" idx="10"/>
          </p:nvPr>
        </p:nvSpPr>
        <p:spPr>
          <a:xfrm>
            <a:off x="5791200" y="6404984"/>
            <a:ext cx="3044952" cy="365760"/>
          </a:xfrm>
          <a:prstGeom prst="rect">
            <a:avLst/>
          </a:prstGeom>
        </p:spPr>
        <p:txBody>
          <a:bodyPr/>
          <a:lstStyle/>
          <a:p>
            <a:fld id="{530820CF-B880-4189-942D-D702A7CBA730}" type="datetimeFigureOut">
              <a:rPr lang="zh-CN" altLang="en-US" smtClean="0">
                <a:solidFill>
                  <a:srgbClr val="000000"/>
                </a:solidFill>
              </a:rPr>
              <a:pPr/>
              <a:t>2025/3/20</a:t>
            </a:fld>
            <a:endParaRPr lang="zh-CN" altLang="en-US" dirty="0">
              <a:solidFill>
                <a:srgbClr val="000000"/>
              </a:solidFill>
            </a:endParaRPr>
          </a:p>
        </p:txBody>
      </p:sp>
      <p:sp>
        <p:nvSpPr>
          <p:cNvPr id="33" name="页脚占位符 32"/>
          <p:cNvSpPr>
            <a:spLocks noGrp="1"/>
          </p:cNvSpPr>
          <p:nvPr>
            <p:ph type="ftr" sz="quarter" idx="11"/>
          </p:nvPr>
        </p:nvSpPr>
        <p:spPr>
          <a:xfrm>
            <a:off x="304800" y="6410848"/>
            <a:ext cx="3581400" cy="365760"/>
          </a:xfrm>
          <a:prstGeom prst="rect">
            <a:avLst/>
          </a:prstGeom>
        </p:spPr>
        <p:txBody>
          <a:bodyPr/>
          <a:lstStyle/>
          <a:p>
            <a:endParaRPr lang="zh-CN" altLang="en-US" dirty="0">
              <a:solidFill>
                <a:srgbClr val="000000"/>
              </a:solidFill>
            </a:endParaRPr>
          </a:p>
        </p:txBody>
      </p:sp>
      <p:sp>
        <p:nvSpPr>
          <p:cNvPr id="34" name="灯片编号占位符 33"/>
          <p:cNvSpPr>
            <a:spLocks noGrp="1"/>
          </p:cNvSpPr>
          <p:nvPr>
            <p:ph type="sldNum" sz="quarter" idx="12"/>
          </p:nvPr>
        </p:nvSpPr>
        <p:spPr>
          <a:xfrm>
            <a:off x="903784" y="312737"/>
            <a:ext cx="457200" cy="441325"/>
          </a:xfrm>
          <a:prstGeom prst="rect">
            <a:avLst/>
          </a:prstGeom>
        </p:spPr>
        <p:txBody>
          <a:bodyPr/>
          <a:lstStyle/>
          <a:p>
            <a:fld id="{0C913308-F349-4B6D-A68A-DD1791B4A57B}" type="slidenum">
              <a:rPr lang="zh-CN" altLang="en-US" smtClean="0">
                <a:solidFill>
                  <a:srgbClr val="8CADAE">
                    <a:shade val="75000"/>
                  </a:srgbClr>
                </a:solidFill>
              </a:rPr>
              <a:pPr/>
              <a:t>‹#›</a:t>
            </a:fld>
            <a:endParaRPr lang="zh-CN" altLang="en-US" dirty="0">
              <a:solidFill>
                <a:srgbClr val="8CADAE">
                  <a:shade val="75000"/>
                </a:srgbClr>
              </a:solidFill>
            </a:endParaRPr>
          </a:p>
        </p:txBody>
      </p:sp>
    </p:spTree>
    <p:extLst>
      <p:ext uri="{BB962C8B-B14F-4D97-AF65-F5344CB8AC3E}">
        <p14:creationId xmlns:p14="http://schemas.microsoft.com/office/powerpoint/2010/main" val="385568138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solidFill>
                <a:srgbClr val="000000"/>
              </a:solidFill>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solidFill>
                <a:srgbClr val="000000"/>
              </a:solidFill>
            </a:endParaRP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348EECE3-0FF8-4872-BCF6-0E17DA0B87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89141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420888"/>
            <a:ext cx="9144000" cy="1731961"/>
          </a:xfrm>
          <a:solidFill>
            <a:srgbClr val="2B7F91"/>
          </a:solidFill>
          <a:ln>
            <a:noFill/>
          </a:ln>
        </p:spPr>
        <p:txBody>
          <a:bodyPr anchor="ctr" anchorCtr="0"/>
          <a:lstStyle>
            <a:lvl1pPr algn="ctr">
              <a:defRPr sz="6000">
                <a:solidFill>
                  <a:schemeClr val="bg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4413818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7" name="Group 76" title="Feather Background"/>
          <p:cNvGrpSpPr/>
          <p:nvPr/>
        </p:nvGrpSpPr>
        <p:grpSpPr>
          <a:xfrm>
            <a:off x="-6284" y="0"/>
            <a:ext cx="9152521" cy="6867426"/>
            <a:chOff x="-6284" y="0"/>
            <a:chExt cx="9152521" cy="6867426"/>
          </a:xfrm>
        </p:grpSpPr>
        <p:sp>
          <p:nvSpPr>
            <p:cNvPr id="67" name="Freeform 41"/>
            <p:cNvSpPr>
              <a:spLocks noEditPoints="1"/>
            </p:cNvSpPr>
            <p:nvPr/>
          </p:nvSpPr>
          <p:spPr bwMode="auto">
            <a:xfrm>
              <a:off x="0" y="0"/>
              <a:ext cx="9146237" cy="6858000"/>
            </a:xfrm>
            <a:custGeom>
              <a:avLst/>
              <a:gdLst/>
              <a:ahLst/>
              <a:cxnLst/>
              <a:rect l="0" t="0" r="r" b="b"/>
              <a:pathLst>
                <a:path w="2882" h="2160">
                  <a:moveTo>
                    <a:pt x="582" y="371"/>
                  </a:moveTo>
                  <a:cubicBezTo>
                    <a:pt x="592" y="376"/>
                    <a:pt x="600" y="381"/>
                    <a:pt x="610" y="384"/>
                  </a:cubicBezTo>
                  <a:cubicBezTo>
                    <a:pt x="635" y="393"/>
                    <a:pt x="640" y="395"/>
                    <a:pt x="641" y="392"/>
                  </a:cubicBezTo>
                  <a:cubicBezTo>
                    <a:pt x="596" y="372"/>
                    <a:pt x="592" y="370"/>
                    <a:pt x="589" y="367"/>
                  </a:cubicBezTo>
                  <a:cubicBezTo>
                    <a:pt x="554" y="342"/>
                    <a:pt x="552" y="341"/>
                    <a:pt x="550" y="340"/>
                  </a:cubicBezTo>
                  <a:cubicBezTo>
                    <a:pt x="532" y="326"/>
                    <a:pt x="531" y="325"/>
                    <a:pt x="529" y="324"/>
                  </a:cubicBezTo>
                  <a:cubicBezTo>
                    <a:pt x="511" y="305"/>
                    <a:pt x="507" y="302"/>
                    <a:pt x="503" y="299"/>
                  </a:cubicBezTo>
                  <a:cubicBezTo>
                    <a:pt x="455" y="236"/>
                    <a:pt x="453" y="233"/>
                    <a:pt x="450" y="230"/>
                  </a:cubicBezTo>
                  <a:cubicBezTo>
                    <a:pt x="442" y="219"/>
                    <a:pt x="438" y="213"/>
                    <a:pt x="433" y="208"/>
                  </a:cubicBezTo>
                  <a:cubicBezTo>
                    <a:pt x="419" y="175"/>
                    <a:pt x="409" y="179"/>
                    <a:pt x="410" y="173"/>
                  </a:cubicBezTo>
                  <a:cubicBezTo>
                    <a:pt x="382" y="135"/>
                    <a:pt x="378" y="134"/>
                    <a:pt x="378" y="129"/>
                  </a:cubicBezTo>
                  <a:cubicBezTo>
                    <a:pt x="368" y="118"/>
                    <a:pt x="365" y="115"/>
                    <a:pt x="363" y="111"/>
                  </a:cubicBezTo>
                  <a:cubicBezTo>
                    <a:pt x="336" y="73"/>
                    <a:pt x="332" y="65"/>
                    <a:pt x="328" y="58"/>
                  </a:cubicBezTo>
                  <a:cubicBezTo>
                    <a:pt x="308" y="34"/>
                    <a:pt x="305" y="31"/>
                    <a:pt x="300" y="31"/>
                  </a:cubicBezTo>
                  <a:cubicBezTo>
                    <a:pt x="274" y="1"/>
                    <a:pt x="273" y="1"/>
                    <a:pt x="273" y="0"/>
                  </a:cubicBezTo>
                  <a:cubicBezTo>
                    <a:pt x="280" y="19"/>
                    <a:pt x="286" y="26"/>
                    <a:pt x="291" y="33"/>
                  </a:cubicBezTo>
                  <a:cubicBezTo>
                    <a:pt x="345" y="95"/>
                    <a:pt x="345" y="101"/>
                    <a:pt x="348" y="104"/>
                  </a:cubicBezTo>
                  <a:cubicBezTo>
                    <a:pt x="362" y="131"/>
                    <a:pt x="369" y="130"/>
                    <a:pt x="369" y="135"/>
                  </a:cubicBezTo>
                  <a:cubicBezTo>
                    <a:pt x="382" y="150"/>
                    <a:pt x="385" y="150"/>
                    <a:pt x="387" y="151"/>
                  </a:cubicBezTo>
                  <a:cubicBezTo>
                    <a:pt x="423" y="208"/>
                    <a:pt x="423" y="213"/>
                    <a:pt x="429" y="213"/>
                  </a:cubicBezTo>
                  <a:cubicBezTo>
                    <a:pt x="448" y="246"/>
                    <a:pt x="455" y="249"/>
                    <a:pt x="456" y="257"/>
                  </a:cubicBezTo>
                  <a:cubicBezTo>
                    <a:pt x="474" y="279"/>
                    <a:pt x="478" y="284"/>
                    <a:pt x="484" y="288"/>
                  </a:cubicBezTo>
                  <a:cubicBezTo>
                    <a:pt x="468" y="274"/>
                    <a:pt x="462" y="272"/>
                    <a:pt x="460" y="266"/>
                  </a:cubicBezTo>
                  <a:cubicBezTo>
                    <a:pt x="414" y="208"/>
                    <a:pt x="411" y="206"/>
                    <a:pt x="409" y="203"/>
                  </a:cubicBezTo>
                  <a:cubicBezTo>
                    <a:pt x="386" y="173"/>
                    <a:pt x="382" y="160"/>
                    <a:pt x="373" y="152"/>
                  </a:cubicBezTo>
                  <a:cubicBezTo>
                    <a:pt x="342" y="106"/>
                    <a:pt x="339" y="106"/>
                    <a:pt x="337" y="106"/>
                  </a:cubicBezTo>
                  <a:cubicBezTo>
                    <a:pt x="327" y="83"/>
                    <a:pt x="317" y="77"/>
                    <a:pt x="312" y="66"/>
                  </a:cubicBezTo>
                  <a:cubicBezTo>
                    <a:pt x="297" y="47"/>
                    <a:pt x="291" y="45"/>
                    <a:pt x="289" y="39"/>
                  </a:cubicBezTo>
                  <a:cubicBezTo>
                    <a:pt x="267" y="18"/>
                    <a:pt x="267" y="14"/>
                    <a:pt x="263" y="15"/>
                  </a:cubicBezTo>
                  <a:cubicBezTo>
                    <a:pt x="238" y="0"/>
                    <a:pt x="238" y="0"/>
                    <a:pt x="238" y="0"/>
                  </a:cubicBezTo>
                  <a:cubicBezTo>
                    <a:pt x="269" y="27"/>
                    <a:pt x="273" y="36"/>
                    <a:pt x="280" y="44"/>
                  </a:cubicBezTo>
                  <a:cubicBezTo>
                    <a:pt x="301" y="68"/>
                    <a:pt x="304" y="69"/>
                    <a:pt x="301" y="70"/>
                  </a:cubicBezTo>
                  <a:cubicBezTo>
                    <a:pt x="323" y="95"/>
                    <a:pt x="328" y="105"/>
                    <a:pt x="335" y="112"/>
                  </a:cubicBezTo>
                  <a:cubicBezTo>
                    <a:pt x="376" y="170"/>
                    <a:pt x="381" y="179"/>
                    <a:pt x="388" y="186"/>
                  </a:cubicBezTo>
                  <a:cubicBezTo>
                    <a:pt x="400" y="199"/>
                    <a:pt x="398" y="205"/>
                    <a:pt x="401" y="205"/>
                  </a:cubicBezTo>
                  <a:cubicBezTo>
                    <a:pt x="447" y="261"/>
                    <a:pt x="446" y="268"/>
                    <a:pt x="454" y="268"/>
                  </a:cubicBezTo>
                  <a:cubicBezTo>
                    <a:pt x="490" y="311"/>
                    <a:pt x="499" y="316"/>
                    <a:pt x="507" y="321"/>
                  </a:cubicBezTo>
                  <a:cubicBezTo>
                    <a:pt x="561" y="357"/>
                    <a:pt x="566" y="359"/>
                    <a:pt x="570" y="362"/>
                  </a:cubicBezTo>
                  <a:close/>
                  <a:moveTo>
                    <a:pt x="302" y="11"/>
                  </a:moveTo>
                  <a:cubicBezTo>
                    <a:pt x="307" y="12"/>
                    <a:pt x="307" y="17"/>
                    <a:pt x="309" y="20"/>
                  </a:cubicBezTo>
                  <a:cubicBezTo>
                    <a:pt x="330" y="42"/>
                    <a:pt x="334" y="46"/>
                    <a:pt x="336" y="49"/>
                  </a:cubicBezTo>
                  <a:cubicBezTo>
                    <a:pt x="367" y="88"/>
                    <a:pt x="377" y="91"/>
                    <a:pt x="379" y="102"/>
                  </a:cubicBezTo>
                  <a:cubicBezTo>
                    <a:pt x="406" y="126"/>
                    <a:pt x="411" y="133"/>
                    <a:pt x="417" y="140"/>
                  </a:cubicBezTo>
                  <a:cubicBezTo>
                    <a:pt x="438" y="163"/>
                    <a:pt x="438" y="170"/>
                    <a:pt x="443" y="171"/>
                  </a:cubicBezTo>
                  <a:cubicBezTo>
                    <a:pt x="467" y="210"/>
                    <a:pt x="471" y="213"/>
                    <a:pt x="475" y="216"/>
                  </a:cubicBezTo>
                  <a:cubicBezTo>
                    <a:pt x="531" y="283"/>
                    <a:pt x="547" y="295"/>
                    <a:pt x="560" y="309"/>
                  </a:cubicBezTo>
                  <a:cubicBezTo>
                    <a:pt x="599" y="341"/>
                    <a:pt x="605" y="342"/>
                    <a:pt x="609" y="345"/>
                  </a:cubicBezTo>
                  <a:cubicBezTo>
                    <a:pt x="673" y="381"/>
                    <a:pt x="686" y="381"/>
                    <a:pt x="695" y="386"/>
                  </a:cubicBezTo>
                  <a:cubicBezTo>
                    <a:pt x="721" y="396"/>
                    <a:pt x="727" y="396"/>
                    <a:pt x="728" y="394"/>
                  </a:cubicBezTo>
                  <a:cubicBezTo>
                    <a:pt x="651" y="365"/>
                    <a:pt x="649" y="359"/>
                    <a:pt x="642" y="359"/>
                  </a:cubicBezTo>
                  <a:cubicBezTo>
                    <a:pt x="620" y="341"/>
                    <a:pt x="613" y="344"/>
                    <a:pt x="614" y="339"/>
                  </a:cubicBezTo>
                  <a:cubicBezTo>
                    <a:pt x="577" y="315"/>
                    <a:pt x="575" y="308"/>
                    <a:pt x="569" y="305"/>
                  </a:cubicBezTo>
                  <a:cubicBezTo>
                    <a:pt x="528" y="271"/>
                    <a:pt x="522" y="259"/>
                    <a:pt x="513" y="249"/>
                  </a:cubicBezTo>
                  <a:cubicBezTo>
                    <a:pt x="493" y="223"/>
                    <a:pt x="490" y="221"/>
                    <a:pt x="488" y="218"/>
                  </a:cubicBezTo>
                  <a:cubicBezTo>
                    <a:pt x="438" y="148"/>
                    <a:pt x="431" y="145"/>
                    <a:pt x="428" y="138"/>
                  </a:cubicBezTo>
                  <a:cubicBezTo>
                    <a:pt x="399" y="107"/>
                    <a:pt x="393" y="109"/>
                    <a:pt x="394" y="103"/>
                  </a:cubicBezTo>
                  <a:cubicBezTo>
                    <a:pt x="402" y="110"/>
                    <a:pt x="418" y="119"/>
                    <a:pt x="426" y="136"/>
                  </a:cubicBezTo>
                  <a:cubicBezTo>
                    <a:pt x="508" y="213"/>
                    <a:pt x="510" y="216"/>
                    <a:pt x="512" y="221"/>
                  </a:cubicBezTo>
                  <a:cubicBezTo>
                    <a:pt x="551" y="253"/>
                    <a:pt x="560" y="257"/>
                    <a:pt x="565" y="264"/>
                  </a:cubicBezTo>
                  <a:cubicBezTo>
                    <a:pt x="600" y="292"/>
                    <a:pt x="607" y="292"/>
                    <a:pt x="610" y="295"/>
                  </a:cubicBezTo>
                  <a:cubicBezTo>
                    <a:pt x="673" y="323"/>
                    <a:pt x="681" y="327"/>
                    <a:pt x="690" y="332"/>
                  </a:cubicBezTo>
                  <a:cubicBezTo>
                    <a:pt x="776" y="339"/>
                    <a:pt x="758" y="349"/>
                    <a:pt x="758" y="342"/>
                  </a:cubicBezTo>
                  <a:cubicBezTo>
                    <a:pt x="713" y="335"/>
                    <a:pt x="714" y="330"/>
                    <a:pt x="708" y="332"/>
                  </a:cubicBezTo>
                  <a:cubicBezTo>
                    <a:pt x="676" y="319"/>
                    <a:pt x="674" y="317"/>
                    <a:pt x="671" y="316"/>
                  </a:cubicBezTo>
                  <a:cubicBezTo>
                    <a:pt x="583" y="266"/>
                    <a:pt x="571" y="260"/>
                    <a:pt x="563" y="250"/>
                  </a:cubicBezTo>
                  <a:cubicBezTo>
                    <a:pt x="544" y="234"/>
                    <a:pt x="536" y="232"/>
                    <a:pt x="533" y="226"/>
                  </a:cubicBezTo>
                  <a:cubicBezTo>
                    <a:pt x="500" y="189"/>
                    <a:pt x="493" y="192"/>
                    <a:pt x="493" y="188"/>
                  </a:cubicBezTo>
                  <a:cubicBezTo>
                    <a:pt x="460" y="157"/>
                    <a:pt x="453" y="154"/>
                    <a:pt x="450" y="148"/>
                  </a:cubicBezTo>
                  <a:cubicBezTo>
                    <a:pt x="419" y="117"/>
                    <a:pt x="418" y="113"/>
                    <a:pt x="416" y="110"/>
                  </a:cubicBezTo>
                  <a:cubicBezTo>
                    <a:pt x="395" y="90"/>
                    <a:pt x="392" y="87"/>
                    <a:pt x="390" y="83"/>
                  </a:cubicBezTo>
                  <a:cubicBezTo>
                    <a:pt x="362" y="53"/>
                    <a:pt x="359" y="51"/>
                    <a:pt x="356" y="47"/>
                  </a:cubicBezTo>
                  <a:cubicBezTo>
                    <a:pt x="336" y="23"/>
                    <a:pt x="330" y="17"/>
                    <a:pt x="322" y="14"/>
                  </a:cubicBezTo>
                  <a:cubicBezTo>
                    <a:pt x="298" y="1"/>
                    <a:pt x="299" y="2"/>
                    <a:pt x="300" y="3"/>
                  </a:cubicBezTo>
                  <a:close/>
                  <a:moveTo>
                    <a:pt x="481" y="318"/>
                  </a:moveTo>
                  <a:cubicBezTo>
                    <a:pt x="482" y="313"/>
                    <a:pt x="475" y="316"/>
                    <a:pt x="475" y="312"/>
                  </a:cubicBezTo>
                  <a:cubicBezTo>
                    <a:pt x="454" y="299"/>
                    <a:pt x="458" y="290"/>
                    <a:pt x="451" y="292"/>
                  </a:cubicBezTo>
                  <a:cubicBezTo>
                    <a:pt x="423" y="256"/>
                    <a:pt x="421" y="248"/>
                    <a:pt x="415" y="245"/>
                  </a:cubicBezTo>
                  <a:cubicBezTo>
                    <a:pt x="363" y="176"/>
                    <a:pt x="360" y="170"/>
                    <a:pt x="356" y="165"/>
                  </a:cubicBezTo>
                  <a:cubicBezTo>
                    <a:pt x="325" y="135"/>
                    <a:pt x="328" y="128"/>
                    <a:pt x="324" y="127"/>
                  </a:cubicBezTo>
                  <a:cubicBezTo>
                    <a:pt x="302" y="102"/>
                    <a:pt x="300" y="99"/>
                    <a:pt x="298" y="96"/>
                  </a:cubicBezTo>
                  <a:cubicBezTo>
                    <a:pt x="281" y="81"/>
                    <a:pt x="283" y="75"/>
                    <a:pt x="277" y="76"/>
                  </a:cubicBezTo>
                  <a:cubicBezTo>
                    <a:pt x="243" y="44"/>
                    <a:pt x="242" y="35"/>
                    <a:pt x="237" y="32"/>
                  </a:cubicBezTo>
                  <a:cubicBezTo>
                    <a:pt x="188" y="0"/>
                    <a:pt x="188" y="0"/>
                    <a:pt x="188" y="0"/>
                  </a:cubicBezTo>
                  <a:cubicBezTo>
                    <a:pt x="212" y="17"/>
                    <a:pt x="211" y="22"/>
                    <a:pt x="215" y="23"/>
                  </a:cubicBezTo>
                  <a:cubicBezTo>
                    <a:pt x="253" y="58"/>
                    <a:pt x="259" y="67"/>
                    <a:pt x="266" y="76"/>
                  </a:cubicBezTo>
                  <a:cubicBezTo>
                    <a:pt x="296" y="102"/>
                    <a:pt x="295" y="111"/>
                    <a:pt x="302" y="112"/>
                  </a:cubicBezTo>
                  <a:cubicBezTo>
                    <a:pt x="326" y="143"/>
                    <a:pt x="329" y="147"/>
                    <a:pt x="332" y="152"/>
                  </a:cubicBezTo>
                  <a:cubicBezTo>
                    <a:pt x="388" y="223"/>
                    <a:pt x="403" y="238"/>
                    <a:pt x="415" y="258"/>
                  </a:cubicBezTo>
                  <a:cubicBezTo>
                    <a:pt x="406" y="259"/>
                    <a:pt x="407" y="252"/>
                    <a:pt x="402" y="251"/>
                  </a:cubicBezTo>
                  <a:cubicBezTo>
                    <a:pt x="390" y="240"/>
                    <a:pt x="387" y="237"/>
                    <a:pt x="385" y="233"/>
                  </a:cubicBezTo>
                  <a:cubicBezTo>
                    <a:pt x="337" y="185"/>
                    <a:pt x="333" y="183"/>
                    <a:pt x="331" y="178"/>
                  </a:cubicBezTo>
                  <a:cubicBezTo>
                    <a:pt x="308" y="153"/>
                    <a:pt x="304" y="149"/>
                    <a:pt x="302" y="144"/>
                  </a:cubicBezTo>
                  <a:cubicBezTo>
                    <a:pt x="264" y="114"/>
                    <a:pt x="262" y="109"/>
                    <a:pt x="259" y="104"/>
                  </a:cubicBezTo>
                  <a:cubicBezTo>
                    <a:pt x="226" y="72"/>
                    <a:pt x="225" y="70"/>
                    <a:pt x="225" y="66"/>
                  </a:cubicBezTo>
                  <a:cubicBezTo>
                    <a:pt x="208" y="50"/>
                    <a:pt x="204" y="52"/>
                    <a:pt x="203" y="51"/>
                  </a:cubicBezTo>
                  <a:cubicBezTo>
                    <a:pt x="191" y="41"/>
                    <a:pt x="195" y="31"/>
                    <a:pt x="186" y="33"/>
                  </a:cubicBezTo>
                  <a:cubicBezTo>
                    <a:pt x="161" y="8"/>
                    <a:pt x="156" y="3"/>
                    <a:pt x="151" y="0"/>
                  </a:cubicBezTo>
                  <a:cubicBezTo>
                    <a:pt x="146" y="9"/>
                    <a:pt x="157" y="12"/>
                    <a:pt x="163" y="21"/>
                  </a:cubicBezTo>
                  <a:cubicBezTo>
                    <a:pt x="222" y="79"/>
                    <a:pt x="222" y="82"/>
                    <a:pt x="227" y="82"/>
                  </a:cubicBezTo>
                  <a:cubicBezTo>
                    <a:pt x="270" y="123"/>
                    <a:pt x="283" y="140"/>
                    <a:pt x="299" y="153"/>
                  </a:cubicBezTo>
                  <a:cubicBezTo>
                    <a:pt x="371" y="231"/>
                    <a:pt x="379" y="238"/>
                    <a:pt x="387" y="244"/>
                  </a:cubicBezTo>
                  <a:cubicBezTo>
                    <a:pt x="402" y="255"/>
                    <a:pt x="401" y="259"/>
                    <a:pt x="402" y="260"/>
                  </a:cubicBezTo>
                  <a:cubicBezTo>
                    <a:pt x="428" y="278"/>
                    <a:pt x="434" y="280"/>
                    <a:pt x="438" y="283"/>
                  </a:cubicBezTo>
                  <a:cubicBezTo>
                    <a:pt x="452" y="313"/>
                    <a:pt x="453" y="308"/>
                    <a:pt x="449" y="307"/>
                  </a:cubicBezTo>
                  <a:cubicBezTo>
                    <a:pt x="415" y="279"/>
                    <a:pt x="402" y="274"/>
                    <a:pt x="395" y="262"/>
                  </a:cubicBezTo>
                  <a:cubicBezTo>
                    <a:pt x="372" y="237"/>
                    <a:pt x="362" y="242"/>
                    <a:pt x="365" y="235"/>
                  </a:cubicBezTo>
                  <a:cubicBezTo>
                    <a:pt x="334" y="218"/>
                    <a:pt x="340" y="208"/>
                    <a:pt x="333" y="210"/>
                  </a:cubicBezTo>
                  <a:cubicBezTo>
                    <a:pt x="294" y="174"/>
                    <a:pt x="286" y="163"/>
                    <a:pt x="275" y="155"/>
                  </a:cubicBezTo>
                  <a:cubicBezTo>
                    <a:pt x="252" y="130"/>
                    <a:pt x="243" y="121"/>
                    <a:pt x="235" y="110"/>
                  </a:cubicBezTo>
                  <a:cubicBezTo>
                    <a:pt x="204" y="81"/>
                    <a:pt x="203" y="77"/>
                    <a:pt x="198" y="77"/>
                  </a:cubicBezTo>
                  <a:cubicBezTo>
                    <a:pt x="175" y="53"/>
                    <a:pt x="174" y="50"/>
                    <a:pt x="169" y="50"/>
                  </a:cubicBezTo>
                  <a:cubicBezTo>
                    <a:pt x="128" y="16"/>
                    <a:pt x="128" y="10"/>
                    <a:pt x="124" y="10"/>
                  </a:cubicBezTo>
                  <a:cubicBezTo>
                    <a:pt x="97" y="0"/>
                    <a:pt x="97" y="0"/>
                    <a:pt x="97" y="0"/>
                  </a:cubicBezTo>
                  <a:cubicBezTo>
                    <a:pt x="109" y="13"/>
                    <a:pt x="115" y="11"/>
                    <a:pt x="117" y="14"/>
                  </a:cubicBezTo>
                  <a:cubicBezTo>
                    <a:pt x="149" y="40"/>
                    <a:pt x="153" y="44"/>
                    <a:pt x="158" y="47"/>
                  </a:cubicBezTo>
                  <a:cubicBezTo>
                    <a:pt x="184" y="78"/>
                    <a:pt x="190" y="76"/>
                    <a:pt x="192" y="79"/>
                  </a:cubicBezTo>
                  <a:cubicBezTo>
                    <a:pt x="224" y="117"/>
                    <a:pt x="233" y="116"/>
                    <a:pt x="235" y="123"/>
                  </a:cubicBezTo>
                  <a:cubicBezTo>
                    <a:pt x="265" y="147"/>
                    <a:pt x="259" y="157"/>
                    <a:pt x="267" y="154"/>
                  </a:cubicBezTo>
                  <a:cubicBezTo>
                    <a:pt x="309" y="195"/>
                    <a:pt x="316" y="204"/>
                    <a:pt x="326" y="210"/>
                  </a:cubicBezTo>
                  <a:cubicBezTo>
                    <a:pt x="368" y="247"/>
                    <a:pt x="370" y="250"/>
                    <a:pt x="371" y="253"/>
                  </a:cubicBezTo>
                  <a:cubicBezTo>
                    <a:pt x="388" y="266"/>
                    <a:pt x="391" y="268"/>
                    <a:pt x="393" y="271"/>
                  </a:cubicBezTo>
                  <a:cubicBezTo>
                    <a:pt x="434" y="300"/>
                    <a:pt x="438" y="306"/>
                    <a:pt x="444" y="311"/>
                  </a:cubicBezTo>
                  <a:cubicBezTo>
                    <a:pt x="518" y="348"/>
                    <a:pt x="519" y="356"/>
                    <a:pt x="528" y="356"/>
                  </a:cubicBezTo>
                  <a:cubicBezTo>
                    <a:pt x="528" y="354"/>
                    <a:pt x="515" y="339"/>
                    <a:pt x="494" y="332"/>
                  </a:cubicBezTo>
                  <a:close/>
                  <a:moveTo>
                    <a:pt x="334" y="250"/>
                  </a:moveTo>
                  <a:cubicBezTo>
                    <a:pt x="334" y="253"/>
                    <a:pt x="329" y="251"/>
                    <a:pt x="328" y="250"/>
                  </a:cubicBezTo>
                  <a:cubicBezTo>
                    <a:pt x="294" y="242"/>
                    <a:pt x="287" y="241"/>
                    <a:pt x="282" y="238"/>
                  </a:cubicBezTo>
                  <a:cubicBezTo>
                    <a:pt x="243" y="217"/>
                    <a:pt x="240" y="212"/>
                    <a:pt x="233" y="210"/>
                  </a:cubicBezTo>
                  <a:cubicBezTo>
                    <a:pt x="199" y="185"/>
                    <a:pt x="191" y="185"/>
                    <a:pt x="188" y="179"/>
                  </a:cubicBezTo>
                  <a:cubicBezTo>
                    <a:pt x="160" y="165"/>
                    <a:pt x="162" y="158"/>
                    <a:pt x="157" y="159"/>
                  </a:cubicBezTo>
                  <a:cubicBezTo>
                    <a:pt x="123" y="136"/>
                    <a:pt x="120" y="135"/>
                    <a:pt x="119" y="132"/>
                  </a:cubicBezTo>
                  <a:cubicBezTo>
                    <a:pt x="106" y="116"/>
                    <a:pt x="99" y="119"/>
                    <a:pt x="100" y="114"/>
                  </a:cubicBezTo>
                  <a:cubicBezTo>
                    <a:pt x="78" y="92"/>
                    <a:pt x="72" y="93"/>
                    <a:pt x="72" y="89"/>
                  </a:cubicBezTo>
                  <a:cubicBezTo>
                    <a:pt x="48" y="72"/>
                    <a:pt x="41" y="63"/>
                    <a:pt x="31" y="58"/>
                  </a:cubicBezTo>
                  <a:cubicBezTo>
                    <a:pt x="17" y="42"/>
                    <a:pt x="10" y="41"/>
                    <a:pt x="7" y="35"/>
                  </a:cubicBezTo>
                  <a:cubicBezTo>
                    <a:pt x="0" y="41"/>
                    <a:pt x="0" y="41"/>
                    <a:pt x="0" y="41"/>
                  </a:cubicBezTo>
                  <a:cubicBezTo>
                    <a:pt x="33" y="72"/>
                    <a:pt x="49" y="80"/>
                    <a:pt x="59" y="93"/>
                  </a:cubicBezTo>
                  <a:cubicBezTo>
                    <a:pt x="106" y="127"/>
                    <a:pt x="111" y="134"/>
                    <a:pt x="119" y="138"/>
                  </a:cubicBezTo>
                  <a:cubicBezTo>
                    <a:pt x="161" y="171"/>
                    <a:pt x="167" y="172"/>
                    <a:pt x="170" y="174"/>
                  </a:cubicBezTo>
                  <a:cubicBezTo>
                    <a:pt x="206" y="202"/>
                    <a:pt x="218" y="202"/>
                    <a:pt x="222" y="210"/>
                  </a:cubicBezTo>
                  <a:cubicBezTo>
                    <a:pt x="259" y="232"/>
                    <a:pt x="264" y="232"/>
                    <a:pt x="267" y="235"/>
                  </a:cubicBezTo>
                  <a:cubicBezTo>
                    <a:pt x="257" y="234"/>
                    <a:pt x="255" y="232"/>
                    <a:pt x="252" y="230"/>
                  </a:cubicBezTo>
                  <a:cubicBezTo>
                    <a:pt x="200" y="199"/>
                    <a:pt x="190" y="202"/>
                    <a:pt x="191" y="196"/>
                  </a:cubicBezTo>
                  <a:cubicBezTo>
                    <a:pt x="163" y="176"/>
                    <a:pt x="156" y="175"/>
                    <a:pt x="151" y="172"/>
                  </a:cubicBezTo>
                  <a:cubicBezTo>
                    <a:pt x="101" y="134"/>
                    <a:pt x="92" y="128"/>
                    <a:pt x="84" y="122"/>
                  </a:cubicBezTo>
                  <a:cubicBezTo>
                    <a:pt x="53" y="95"/>
                    <a:pt x="51" y="94"/>
                    <a:pt x="50" y="91"/>
                  </a:cubicBezTo>
                  <a:cubicBezTo>
                    <a:pt x="29" y="74"/>
                    <a:pt x="23" y="66"/>
                    <a:pt x="13" y="60"/>
                  </a:cubicBezTo>
                  <a:cubicBezTo>
                    <a:pt x="0" y="57"/>
                    <a:pt x="0" y="57"/>
                    <a:pt x="0" y="57"/>
                  </a:cubicBezTo>
                  <a:cubicBezTo>
                    <a:pt x="19" y="82"/>
                    <a:pt x="31" y="79"/>
                    <a:pt x="30" y="86"/>
                  </a:cubicBezTo>
                  <a:cubicBezTo>
                    <a:pt x="69" y="116"/>
                    <a:pt x="73" y="119"/>
                    <a:pt x="75" y="124"/>
                  </a:cubicBezTo>
                  <a:cubicBezTo>
                    <a:pt x="153" y="178"/>
                    <a:pt x="153" y="184"/>
                    <a:pt x="159" y="185"/>
                  </a:cubicBezTo>
                  <a:cubicBezTo>
                    <a:pt x="185" y="204"/>
                    <a:pt x="191" y="202"/>
                    <a:pt x="191" y="205"/>
                  </a:cubicBezTo>
                  <a:cubicBezTo>
                    <a:pt x="218" y="217"/>
                    <a:pt x="218" y="224"/>
                    <a:pt x="226" y="223"/>
                  </a:cubicBezTo>
                  <a:cubicBezTo>
                    <a:pt x="256" y="242"/>
                    <a:pt x="265" y="239"/>
                    <a:pt x="267" y="244"/>
                  </a:cubicBezTo>
                  <a:cubicBezTo>
                    <a:pt x="318" y="258"/>
                    <a:pt x="319" y="256"/>
                    <a:pt x="319" y="254"/>
                  </a:cubicBezTo>
                  <a:close/>
                  <a:moveTo>
                    <a:pt x="121" y="234"/>
                  </a:moveTo>
                  <a:cubicBezTo>
                    <a:pt x="120" y="225"/>
                    <a:pt x="107" y="224"/>
                    <a:pt x="113" y="214"/>
                  </a:cubicBezTo>
                  <a:cubicBezTo>
                    <a:pt x="89" y="189"/>
                    <a:pt x="86" y="187"/>
                    <a:pt x="85" y="183"/>
                  </a:cubicBezTo>
                  <a:cubicBezTo>
                    <a:pt x="33" y="112"/>
                    <a:pt x="28" y="112"/>
                    <a:pt x="28" y="108"/>
                  </a:cubicBezTo>
                  <a:cubicBezTo>
                    <a:pt x="17" y="98"/>
                    <a:pt x="17" y="93"/>
                    <a:pt x="15" y="90"/>
                  </a:cubicBezTo>
                  <a:cubicBezTo>
                    <a:pt x="0" y="87"/>
                    <a:pt x="0" y="87"/>
                    <a:pt x="0" y="87"/>
                  </a:cubicBezTo>
                  <a:cubicBezTo>
                    <a:pt x="55" y="148"/>
                    <a:pt x="52" y="155"/>
                    <a:pt x="57" y="154"/>
                  </a:cubicBezTo>
                  <a:cubicBezTo>
                    <a:pt x="78" y="181"/>
                    <a:pt x="82" y="193"/>
                    <a:pt x="91" y="199"/>
                  </a:cubicBezTo>
                  <a:cubicBezTo>
                    <a:pt x="73" y="185"/>
                    <a:pt x="68" y="185"/>
                    <a:pt x="65" y="183"/>
                  </a:cubicBezTo>
                  <a:cubicBezTo>
                    <a:pt x="41" y="160"/>
                    <a:pt x="37" y="159"/>
                    <a:pt x="35" y="156"/>
                  </a:cubicBezTo>
                  <a:cubicBezTo>
                    <a:pt x="18" y="140"/>
                    <a:pt x="18" y="134"/>
                    <a:pt x="14" y="134"/>
                  </a:cubicBezTo>
                  <a:cubicBezTo>
                    <a:pt x="1" y="118"/>
                    <a:pt x="0" y="117"/>
                    <a:pt x="0" y="117"/>
                  </a:cubicBezTo>
                  <a:cubicBezTo>
                    <a:pt x="14" y="140"/>
                    <a:pt x="14" y="149"/>
                    <a:pt x="22" y="149"/>
                  </a:cubicBezTo>
                  <a:cubicBezTo>
                    <a:pt x="57" y="180"/>
                    <a:pt x="73" y="199"/>
                    <a:pt x="100" y="210"/>
                  </a:cubicBezTo>
                  <a:cubicBezTo>
                    <a:pt x="129" y="243"/>
                    <a:pt x="126" y="252"/>
                    <a:pt x="134" y="252"/>
                  </a:cubicBezTo>
                  <a:close/>
                  <a:moveTo>
                    <a:pt x="11" y="166"/>
                  </a:moveTo>
                  <a:cubicBezTo>
                    <a:pt x="8" y="162"/>
                    <a:pt x="4" y="159"/>
                    <a:pt x="0" y="156"/>
                  </a:cubicBezTo>
                  <a:cubicBezTo>
                    <a:pt x="0" y="161"/>
                    <a:pt x="0" y="161"/>
                    <a:pt x="0" y="161"/>
                  </a:cubicBezTo>
                  <a:cubicBezTo>
                    <a:pt x="4" y="164"/>
                    <a:pt x="7" y="168"/>
                    <a:pt x="11" y="171"/>
                  </a:cubicBezTo>
                  <a:cubicBezTo>
                    <a:pt x="13" y="174"/>
                    <a:pt x="17" y="175"/>
                    <a:pt x="20" y="177"/>
                  </a:cubicBezTo>
                  <a:cubicBezTo>
                    <a:pt x="21" y="181"/>
                    <a:pt x="23" y="184"/>
                    <a:pt x="28" y="184"/>
                  </a:cubicBezTo>
                  <a:cubicBezTo>
                    <a:pt x="27" y="174"/>
                    <a:pt x="16" y="173"/>
                    <a:pt x="11" y="166"/>
                  </a:cubicBezTo>
                  <a:close/>
                  <a:moveTo>
                    <a:pt x="344" y="19"/>
                  </a:moveTo>
                  <a:cubicBezTo>
                    <a:pt x="350" y="20"/>
                    <a:pt x="354" y="23"/>
                    <a:pt x="357" y="28"/>
                  </a:cubicBezTo>
                  <a:cubicBezTo>
                    <a:pt x="389" y="48"/>
                    <a:pt x="387" y="57"/>
                    <a:pt x="395" y="57"/>
                  </a:cubicBezTo>
                  <a:cubicBezTo>
                    <a:pt x="424" y="87"/>
                    <a:pt x="433" y="94"/>
                    <a:pt x="440" y="102"/>
                  </a:cubicBezTo>
                  <a:cubicBezTo>
                    <a:pt x="455" y="116"/>
                    <a:pt x="459" y="119"/>
                    <a:pt x="461" y="124"/>
                  </a:cubicBezTo>
                  <a:cubicBezTo>
                    <a:pt x="510" y="168"/>
                    <a:pt x="510" y="171"/>
                    <a:pt x="513" y="173"/>
                  </a:cubicBezTo>
                  <a:cubicBezTo>
                    <a:pt x="537" y="198"/>
                    <a:pt x="543" y="206"/>
                    <a:pt x="551" y="213"/>
                  </a:cubicBezTo>
                  <a:cubicBezTo>
                    <a:pt x="608" y="261"/>
                    <a:pt x="615" y="269"/>
                    <a:pt x="626" y="274"/>
                  </a:cubicBezTo>
                  <a:cubicBezTo>
                    <a:pt x="680" y="316"/>
                    <a:pt x="689" y="315"/>
                    <a:pt x="690" y="321"/>
                  </a:cubicBezTo>
                  <a:cubicBezTo>
                    <a:pt x="732" y="334"/>
                    <a:pt x="735" y="339"/>
                    <a:pt x="742" y="339"/>
                  </a:cubicBezTo>
                  <a:cubicBezTo>
                    <a:pt x="730" y="330"/>
                    <a:pt x="704" y="323"/>
                    <a:pt x="686" y="308"/>
                  </a:cubicBezTo>
                  <a:cubicBezTo>
                    <a:pt x="639" y="278"/>
                    <a:pt x="641" y="272"/>
                    <a:pt x="635" y="274"/>
                  </a:cubicBezTo>
                  <a:cubicBezTo>
                    <a:pt x="608" y="255"/>
                    <a:pt x="606" y="249"/>
                    <a:pt x="600" y="247"/>
                  </a:cubicBezTo>
                  <a:cubicBezTo>
                    <a:pt x="583" y="231"/>
                    <a:pt x="579" y="227"/>
                    <a:pt x="575" y="222"/>
                  </a:cubicBezTo>
                  <a:cubicBezTo>
                    <a:pt x="552" y="203"/>
                    <a:pt x="550" y="201"/>
                    <a:pt x="549" y="198"/>
                  </a:cubicBezTo>
                  <a:cubicBezTo>
                    <a:pt x="514" y="167"/>
                    <a:pt x="510" y="155"/>
                    <a:pt x="498" y="151"/>
                  </a:cubicBezTo>
                  <a:cubicBezTo>
                    <a:pt x="483" y="134"/>
                    <a:pt x="481" y="128"/>
                    <a:pt x="474" y="126"/>
                  </a:cubicBezTo>
                  <a:cubicBezTo>
                    <a:pt x="437" y="89"/>
                    <a:pt x="435" y="87"/>
                    <a:pt x="434" y="84"/>
                  </a:cubicBezTo>
                  <a:cubicBezTo>
                    <a:pt x="412" y="66"/>
                    <a:pt x="412" y="61"/>
                    <a:pt x="410" y="60"/>
                  </a:cubicBezTo>
                  <a:cubicBezTo>
                    <a:pt x="384" y="40"/>
                    <a:pt x="384" y="33"/>
                    <a:pt x="376" y="33"/>
                  </a:cubicBezTo>
                  <a:cubicBezTo>
                    <a:pt x="341" y="5"/>
                    <a:pt x="342" y="2"/>
                    <a:pt x="340" y="0"/>
                  </a:cubicBezTo>
                  <a:cubicBezTo>
                    <a:pt x="333" y="12"/>
                    <a:pt x="344" y="10"/>
                    <a:pt x="344" y="19"/>
                  </a:cubicBezTo>
                  <a:close/>
                  <a:moveTo>
                    <a:pt x="23" y="16"/>
                  </a:moveTo>
                  <a:cubicBezTo>
                    <a:pt x="28" y="17"/>
                    <a:pt x="27" y="24"/>
                    <a:pt x="34" y="23"/>
                  </a:cubicBezTo>
                  <a:cubicBezTo>
                    <a:pt x="98" y="85"/>
                    <a:pt x="111" y="95"/>
                    <a:pt x="124" y="106"/>
                  </a:cubicBezTo>
                  <a:cubicBezTo>
                    <a:pt x="164" y="139"/>
                    <a:pt x="170" y="139"/>
                    <a:pt x="173" y="142"/>
                  </a:cubicBezTo>
                  <a:cubicBezTo>
                    <a:pt x="198" y="155"/>
                    <a:pt x="200" y="167"/>
                    <a:pt x="203" y="160"/>
                  </a:cubicBezTo>
                  <a:cubicBezTo>
                    <a:pt x="176" y="139"/>
                    <a:pt x="168" y="135"/>
                    <a:pt x="162" y="128"/>
                  </a:cubicBezTo>
                  <a:cubicBezTo>
                    <a:pt x="125" y="105"/>
                    <a:pt x="127" y="96"/>
                    <a:pt x="120" y="97"/>
                  </a:cubicBezTo>
                  <a:cubicBezTo>
                    <a:pt x="87" y="61"/>
                    <a:pt x="83" y="58"/>
                    <a:pt x="81" y="52"/>
                  </a:cubicBezTo>
                  <a:cubicBezTo>
                    <a:pt x="44" y="19"/>
                    <a:pt x="37" y="18"/>
                    <a:pt x="36" y="12"/>
                  </a:cubicBezTo>
                  <a:cubicBezTo>
                    <a:pt x="57" y="26"/>
                    <a:pt x="59" y="27"/>
                    <a:pt x="60" y="30"/>
                  </a:cubicBezTo>
                  <a:cubicBezTo>
                    <a:pt x="113" y="68"/>
                    <a:pt x="115" y="72"/>
                    <a:pt x="120" y="75"/>
                  </a:cubicBezTo>
                  <a:cubicBezTo>
                    <a:pt x="136" y="88"/>
                    <a:pt x="136" y="93"/>
                    <a:pt x="141" y="95"/>
                  </a:cubicBezTo>
                  <a:cubicBezTo>
                    <a:pt x="159" y="107"/>
                    <a:pt x="158" y="115"/>
                    <a:pt x="165" y="115"/>
                  </a:cubicBezTo>
                  <a:cubicBezTo>
                    <a:pt x="200" y="151"/>
                    <a:pt x="203" y="155"/>
                    <a:pt x="208" y="158"/>
                  </a:cubicBezTo>
                  <a:cubicBezTo>
                    <a:pt x="213" y="167"/>
                    <a:pt x="206" y="161"/>
                    <a:pt x="205" y="166"/>
                  </a:cubicBezTo>
                  <a:cubicBezTo>
                    <a:pt x="223" y="173"/>
                    <a:pt x="223" y="176"/>
                    <a:pt x="227" y="175"/>
                  </a:cubicBezTo>
                  <a:cubicBezTo>
                    <a:pt x="288" y="224"/>
                    <a:pt x="292" y="232"/>
                    <a:pt x="302" y="234"/>
                  </a:cubicBezTo>
                  <a:cubicBezTo>
                    <a:pt x="286" y="216"/>
                    <a:pt x="279" y="218"/>
                    <a:pt x="278" y="214"/>
                  </a:cubicBezTo>
                  <a:cubicBezTo>
                    <a:pt x="243" y="190"/>
                    <a:pt x="241" y="181"/>
                    <a:pt x="233" y="178"/>
                  </a:cubicBezTo>
                  <a:cubicBezTo>
                    <a:pt x="210" y="150"/>
                    <a:pt x="206" y="151"/>
                    <a:pt x="206" y="149"/>
                  </a:cubicBezTo>
                  <a:cubicBezTo>
                    <a:pt x="190" y="135"/>
                    <a:pt x="190" y="129"/>
                    <a:pt x="186" y="127"/>
                  </a:cubicBezTo>
                  <a:cubicBezTo>
                    <a:pt x="158" y="104"/>
                    <a:pt x="159" y="100"/>
                    <a:pt x="157" y="100"/>
                  </a:cubicBezTo>
                  <a:cubicBezTo>
                    <a:pt x="131" y="77"/>
                    <a:pt x="130" y="72"/>
                    <a:pt x="124" y="71"/>
                  </a:cubicBezTo>
                  <a:cubicBezTo>
                    <a:pt x="111" y="59"/>
                    <a:pt x="109" y="57"/>
                    <a:pt x="110" y="53"/>
                  </a:cubicBezTo>
                  <a:cubicBezTo>
                    <a:pt x="80" y="36"/>
                    <a:pt x="78" y="26"/>
                    <a:pt x="67" y="24"/>
                  </a:cubicBezTo>
                  <a:cubicBezTo>
                    <a:pt x="21" y="0"/>
                    <a:pt x="21" y="0"/>
                    <a:pt x="21" y="0"/>
                  </a:cubicBezTo>
                  <a:cubicBezTo>
                    <a:pt x="32" y="10"/>
                    <a:pt x="35" y="11"/>
                    <a:pt x="32" y="12"/>
                  </a:cubicBezTo>
                  <a:cubicBezTo>
                    <a:pt x="17" y="0"/>
                    <a:pt x="16" y="0"/>
                    <a:pt x="16" y="0"/>
                  </a:cubicBezTo>
                  <a:cubicBezTo>
                    <a:pt x="18" y="10"/>
                    <a:pt x="21" y="13"/>
                    <a:pt x="23" y="16"/>
                  </a:cubicBezTo>
                  <a:close/>
                  <a:moveTo>
                    <a:pt x="573" y="13"/>
                  </a:moveTo>
                  <a:cubicBezTo>
                    <a:pt x="580" y="12"/>
                    <a:pt x="581" y="16"/>
                    <a:pt x="586" y="18"/>
                  </a:cubicBezTo>
                  <a:cubicBezTo>
                    <a:pt x="629" y="35"/>
                    <a:pt x="631" y="39"/>
                    <a:pt x="633" y="43"/>
                  </a:cubicBezTo>
                  <a:cubicBezTo>
                    <a:pt x="676" y="58"/>
                    <a:pt x="677" y="64"/>
                    <a:pt x="683" y="63"/>
                  </a:cubicBezTo>
                  <a:cubicBezTo>
                    <a:pt x="756" y="103"/>
                    <a:pt x="764" y="101"/>
                    <a:pt x="767" y="104"/>
                  </a:cubicBezTo>
                  <a:cubicBezTo>
                    <a:pt x="794" y="116"/>
                    <a:pt x="796" y="117"/>
                    <a:pt x="797" y="118"/>
                  </a:cubicBezTo>
                  <a:cubicBezTo>
                    <a:pt x="830" y="132"/>
                    <a:pt x="838" y="134"/>
                    <a:pt x="843" y="139"/>
                  </a:cubicBezTo>
                  <a:cubicBezTo>
                    <a:pt x="867" y="145"/>
                    <a:pt x="870" y="146"/>
                    <a:pt x="873" y="148"/>
                  </a:cubicBezTo>
                  <a:cubicBezTo>
                    <a:pt x="896" y="159"/>
                    <a:pt x="909" y="152"/>
                    <a:pt x="908" y="158"/>
                  </a:cubicBezTo>
                  <a:cubicBezTo>
                    <a:pt x="949" y="161"/>
                    <a:pt x="969" y="161"/>
                    <a:pt x="988" y="162"/>
                  </a:cubicBezTo>
                  <a:cubicBezTo>
                    <a:pt x="1023" y="160"/>
                    <a:pt x="1029" y="155"/>
                    <a:pt x="1023" y="154"/>
                  </a:cubicBezTo>
                  <a:cubicBezTo>
                    <a:pt x="987" y="155"/>
                    <a:pt x="986" y="157"/>
                    <a:pt x="975" y="155"/>
                  </a:cubicBezTo>
                  <a:cubicBezTo>
                    <a:pt x="952" y="157"/>
                    <a:pt x="941" y="152"/>
                    <a:pt x="932" y="154"/>
                  </a:cubicBezTo>
                  <a:cubicBezTo>
                    <a:pt x="828" y="125"/>
                    <a:pt x="826" y="118"/>
                    <a:pt x="817" y="119"/>
                  </a:cubicBezTo>
                  <a:cubicBezTo>
                    <a:pt x="741" y="88"/>
                    <a:pt x="741" y="79"/>
                    <a:pt x="733" y="80"/>
                  </a:cubicBezTo>
                  <a:cubicBezTo>
                    <a:pt x="705" y="65"/>
                    <a:pt x="693" y="60"/>
                    <a:pt x="681" y="55"/>
                  </a:cubicBezTo>
                  <a:cubicBezTo>
                    <a:pt x="627" y="26"/>
                    <a:pt x="622" y="23"/>
                    <a:pt x="616" y="20"/>
                  </a:cubicBezTo>
                  <a:cubicBezTo>
                    <a:pt x="550" y="0"/>
                    <a:pt x="550" y="0"/>
                    <a:pt x="550" y="0"/>
                  </a:cubicBezTo>
                  <a:close/>
                  <a:moveTo>
                    <a:pt x="898" y="24"/>
                  </a:moveTo>
                  <a:cubicBezTo>
                    <a:pt x="929" y="32"/>
                    <a:pt x="973" y="35"/>
                    <a:pt x="1013" y="40"/>
                  </a:cubicBezTo>
                  <a:cubicBezTo>
                    <a:pt x="1029" y="40"/>
                    <a:pt x="1045" y="41"/>
                    <a:pt x="1061" y="41"/>
                  </a:cubicBezTo>
                  <a:cubicBezTo>
                    <a:pt x="1067" y="44"/>
                    <a:pt x="1070" y="40"/>
                    <a:pt x="1080" y="41"/>
                  </a:cubicBezTo>
                  <a:cubicBezTo>
                    <a:pt x="1085" y="42"/>
                    <a:pt x="1089" y="42"/>
                    <a:pt x="1093" y="42"/>
                  </a:cubicBezTo>
                  <a:cubicBezTo>
                    <a:pt x="1097" y="41"/>
                    <a:pt x="1105" y="45"/>
                    <a:pt x="1104" y="40"/>
                  </a:cubicBezTo>
                  <a:cubicBezTo>
                    <a:pt x="1102" y="38"/>
                    <a:pt x="1099" y="37"/>
                    <a:pt x="1093" y="37"/>
                  </a:cubicBezTo>
                  <a:cubicBezTo>
                    <a:pt x="1092" y="39"/>
                    <a:pt x="1083" y="42"/>
                    <a:pt x="1083" y="37"/>
                  </a:cubicBezTo>
                  <a:cubicBezTo>
                    <a:pt x="1071" y="38"/>
                    <a:pt x="1072" y="38"/>
                    <a:pt x="1061" y="39"/>
                  </a:cubicBezTo>
                  <a:cubicBezTo>
                    <a:pt x="1052" y="34"/>
                    <a:pt x="1036" y="37"/>
                    <a:pt x="1024" y="36"/>
                  </a:cubicBezTo>
                  <a:cubicBezTo>
                    <a:pt x="1020" y="32"/>
                    <a:pt x="1017" y="35"/>
                    <a:pt x="1013" y="36"/>
                  </a:cubicBezTo>
                  <a:cubicBezTo>
                    <a:pt x="1011" y="31"/>
                    <a:pt x="999" y="34"/>
                    <a:pt x="993" y="33"/>
                  </a:cubicBezTo>
                  <a:cubicBezTo>
                    <a:pt x="987" y="30"/>
                    <a:pt x="973" y="33"/>
                    <a:pt x="963" y="28"/>
                  </a:cubicBezTo>
                  <a:cubicBezTo>
                    <a:pt x="960" y="28"/>
                    <a:pt x="957" y="28"/>
                    <a:pt x="954" y="28"/>
                  </a:cubicBezTo>
                  <a:cubicBezTo>
                    <a:pt x="950" y="29"/>
                    <a:pt x="949" y="24"/>
                    <a:pt x="948" y="28"/>
                  </a:cubicBezTo>
                  <a:cubicBezTo>
                    <a:pt x="945" y="23"/>
                    <a:pt x="932" y="28"/>
                    <a:pt x="930" y="23"/>
                  </a:cubicBezTo>
                  <a:cubicBezTo>
                    <a:pt x="905" y="21"/>
                    <a:pt x="882" y="16"/>
                    <a:pt x="863" y="8"/>
                  </a:cubicBezTo>
                  <a:cubicBezTo>
                    <a:pt x="851" y="8"/>
                    <a:pt x="844" y="3"/>
                    <a:pt x="835" y="0"/>
                  </a:cubicBezTo>
                  <a:cubicBezTo>
                    <a:pt x="807" y="0"/>
                    <a:pt x="807" y="0"/>
                    <a:pt x="807" y="0"/>
                  </a:cubicBezTo>
                  <a:cubicBezTo>
                    <a:pt x="819" y="4"/>
                    <a:pt x="831" y="7"/>
                    <a:pt x="843" y="10"/>
                  </a:cubicBezTo>
                  <a:cubicBezTo>
                    <a:pt x="858" y="18"/>
                    <a:pt x="879" y="20"/>
                    <a:pt x="898" y="24"/>
                  </a:cubicBezTo>
                  <a:close/>
                  <a:moveTo>
                    <a:pt x="690" y="22"/>
                  </a:moveTo>
                  <a:cubicBezTo>
                    <a:pt x="702" y="24"/>
                    <a:pt x="706" y="33"/>
                    <a:pt x="718" y="34"/>
                  </a:cubicBezTo>
                  <a:cubicBezTo>
                    <a:pt x="748" y="52"/>
                    <a:pt x="757" y="50"/>
                    <a:pt x="757" y="56"/>
                  </a:cubicBezTo>
                  <a:cubicBezTo>
                    <a:pt x="818" y="82"/>
                    <a:pt x="835" y="92"/>
                    <a:pt x="854" y="100"/>
                  </a:cubicBezTo>
                  <a:cubicBezTo>
                    <a:pt x="902" y="118"/>
                    <a:pt x="913" y="116"/>
                    <a:pt x="915" y="121"/>
                  </a:cubicBezTo>
                  <a:cubicBezTo>
                    <a:pt x="1077" y="134"/>
                    <a:pt x="1088" y="131"/>
                    <a:pt x="1102" y="131"/>
                  </a:cubicBezTo>
                  <a:cubicBezTo>
                    <a:pt x="1107" y="124"/>
                    <a:pt x="1118" y="129"/>
                    <a:pt x="1116" y="121"/>
                  </a:cubicBezTo>
                  <a:cubicBezTo>
                    <a:pt x="1023" y="113"/>
                    <a:pt x="1015" y="114"/>
                    <a:pt x="1009" y="114"/>
                  </a:cubicBezTo>
                  <a:cubicBezTo>
                    <a:pt x="971" y="103"/>
                    <a:pt x="961" y="105"/>
                    <a:pt x="959" y="100"/>
                  </a:cubicBezTo>
                  <a:cubicBezTo>
                    <a:pt x="915" y="89"/>
                    <a:pt x="907" y="83"/>
                    <a:pt x="896" y="81"/>
                  </a:cubicBezTo>
                  <a:cubicBezTo>
                    <a:pt x="836" y="52"/>
                    <a:pt x="834" y="47"/>
                    <a:pt x="827" y="47"/>
                  </a:cubicBezTo>
                  <a:cubicBezTo>
                    <a:pt x="878" y="57"/>
                    <a:pt x="896" y="59"/>
                    <a:pt x="912" y="64"/>
                  </a:cubicBezTo>
                  <a:cubicBezTo>
                    <a:pt x="1046" y="80"/>
                    <a:pt x="1053" y="82"/>
                    <a:pt x="1058" y="78"/>
                  </a:cubicBezTo>
                  <a:cubicBezTo>
                    <a:pt x="869" y="49"/>
                    <a:pt x="854" y="41"/>
                    <a:pt x="834" y="38"/>
                  </a:cubicBezTo>
                  <a:cubicBezTo>
                    <a:pt x="813" y="30"/>
                    <a:pt x="811" y="25"/>
                    <a:pt x="801" y="27"/>
                  </a:cubicBezTo>
                  <a:cubicBezTo>
                    <a:pt x="765" y="4"/>
                    <a:pt x="754" y="6"/>
                    <a:pt x="750" y="2"/>
                  </a:cubicBezTo>
                  <a:cubicBezTo>
                    <a:pt x="713" y="4"/>
                    <a:pt x="720" y="8"/>
                    <a:pt x="730" y="10"/>
                  </a:cubicBezTo>
                  <a:cubicBezTo>
                    <a:pt x="763" y="30"/>
                    <a:pt x="770" y="27"/>
                    <a:pt x="771" y="30"/>
                  </a:cubicBezTo>
                  <a:cubicBezTo>
                    <a:pt x="800" y="45"/>
                    <a:pt x="809" y="45"/>
                    <a:pt x="814" y="49"/>
                  </a:cubicBezTo>
                  <a:cubicBezTo>
                    <a:pt x="874" y="78"/>
                    <a:pt x="884" y="83"/>
                    <a:pt x="896" y="88"/>
                  </a:cubicBezTo>
                  <a:cubicBezTo>
                    <a:pt x="921" y="100"/>
                    <a:pt x="925" y="99"/>
                    <a:pt x="929" y="99"/>
                  </a:cubicBezTo>
                  <a:cubicBezTo>
                    <a:pt x="979" y="115"/>
                    <a:pt x="995" y="116"/>
                    <a:pt x="1007" y="121"/>
                  </a:cubicBezTo>
                  <a:cubicBezTo>
                    <a:pt x="1080" y="126"/>
                    <a:pt x="1080" y="124"/>
                    <a:pt x="1089" y="127"/>
                  </a:cubicBezTo>
                  <a:cubicBezTo>
                    <a:pt x="1052" y="132"/>
                    <a:pt x="1050" y="132"/>
                    <a:pt x="1037" y="132"/>
                  </a:cubicBezTo>
                  <a:cubicBezTo>
                    <a:pt x="939" y="118"/>
                    <a:pt x="931" y="119"/>
                    <a:pt x="928" y="114"/>
                  </a:cubicBezTo>
                  <a:cubicBezTo>
                    <a:pt x="877" y="97"/>
                    <a:pt x="867" y="101"/>
                    <a:pt x="868" y="93"/>
                  </a:cubicBezTo>
                  <a:cubicBezTo>
                    <a:pt x="791" y="59"/>
                    <a:pt x="783" y="60"/>
                    <a:pt x="779" y="57"/>
                  </a:cubicBezTo>
                  <a:cubicBezTo>
                    <a:pt x="730" y="32"/>
                    <a:pt x="721" y="27"/>
                    <a:pt x="712" y="22"/>
                  </a:cubicBezTo>
                  <a:cubicBezTo>
                    <a:pt x="675" y="7"/>
                    <a:pt x="670" y="3"/>
                    <a:pt x="662" y="0"/>
                  </a:cubicBezTo>
                  <a:cubicBezTo>
                    <a:pt x="671" y="14"/>
                    <a:pt x="683" y="15"/>
                    <a:pt x="690" y="22"/>
                  </a:cubicBezTo>
                  <a:close/>
                  <a:moveTo>
                    <a:pt x="874" y="0"/>
                  </a:moveTo>
                  <a:cubicBezTo>
                    <a:pt x="874" y="0"/>
                    <a:pt x="874" y="0"/>
                    <a:pt x="874" y="0"/>
                  </a:cubicBezTo>
                  <a:cubicBezTo>
                    <a:pt x="874" y="0"/>
                    <a:pt x="874" y="0"/>
                    <a:pt x="874" y="0"/>
                  </a:cubicBezTo>
                  <a:cubicBezTo>
                    <a:pt x="874" y="0"/>
                    <a:pt x="874" y="0"/>
                    <a:pt x="874" y="0"/>
                  </a:cubicBezTo>
                  <a:close/>
                  <a:moveTo>
                    <a:pt x="375" y="4"/>
                  </a:moveTo>
                  <a:cubicBezTo>
                    <a:pt x="374" y="8"/>
                    <a:pt x="377" y="9"/>
                    <a:pt x="379" y="11"/>
                  </a:cubicBezTo>
                  <a:cubicBezTo>
                    <a:pt x="407" y="31"/>
                    <a:pt x="409" y="37"/>
                    <a:pt x="415" y="40"/>
                  </a:cubicBezTo>
                  <a:cubicBezTo>
                    <a:pt x="431" y="54"/>
                    <a:pt x="433" y="56"/>
                    <a:pt x="437" y="56"/>
                  </a:cubicBezTo>
                  <a:cubicBezTo>
                    <a:pt x="467" y="82"/>
                    <a:pt x="477" y="90"/>
                    <a:pt x="486" y="98"/>
                  </a:cubicBezTo>
                  <a:cubicBezTo>
                    <a:pt x="503" y="113"/>
                    <a:pt x="510" y="116"/>
                    <a:pt x="512" y="123"/>
                  </a:cubicBezTo>
                  <a:cubicBezTo>
                    <a:pt x="546" y="149"/>
                    <a:pt x="552" y="151"/>
                    <a:pt x="554" y="156"/>
                  </a:cubicBezTo>
                  <a:cubicBezTo>
                    <a:pt x="601" y="193"/>
                    <a:pt x="603" y="196"/>
                    <a:pt x="604" y="199"/>
                  </a:cubicBezTo>
                  <a:cubicBezTo>
                    <a:pt x="628" y="220"/>
                    <a:pt x="636" y="220"/>
                    <a:pt x="638" y="226"/>
                  </a:cubicBezTo>
                  <a:cubicBezTo>
                    <a:pt x="689" y="264"/>
                    <a:pt x="698" y="265"/>
                    <a:pt x="702" y="271"/>
                  </a:cubicBezTo>
                  <a:cubicBezTo>
                    <a:pt x="746" y="296"/>
                    <a:pt x="748" y="303"/>
                    <a:pt x="756" y="305"/>
                  </a:cubicBezTo>
                  <a:cubicBezTo>
                    <a:pt x="777" y="317"/>
                    <a:pt x="778" y="318"/>
                    <a:pt x="778" y="321"/>
                  </a:cubicBezTo>
                  <a:cubicBezTo>
                    <a:pt x="803" y="327"/>
                    <a:pt x="810" y="328"/>
                    <a:pt x="819" y="326"/>
                  </a:cubicBezTo>
                  <a:cubicBezTo>
                    <a:pt x="787" y="309"/>
                    <a:pt x="780" y="308"/>
                    <a:pt x="776" y="305"/>
                  </a:cubicBezTo>
                  <a:cubicBezTo>
                    <a:pt x="725" y="276"/>
                    <a:pt x="720" y="272"/>
                    <a:pt x="713" y="269"/>
                  </a:cubicBezTo>
                  <a:cubicBezTo>
                    <a:pt x="676" y="240"/>
                    <a:pt x="668" y="237"/>
                    <a:pt x="662" y="233"/>
                  </a:cubicBezTo>
                  <a:cubicBezTo>
                    <a:pt x="608" y="191"/>
                    <a:pt x="603" y="186"/>
                    <a:pt x="597" y="181"/>
                  </a:cubicBezTo>
                  <a:cubicBezTo>
                    <a:pt x="546" y="137"/>
                    <a:pt x="539" y="134"/>
                    <a:pt x="535" y="128"/>
                  </a:cubicBezTo>
                  <a:cubicBezTo>
                    <a:pt x="498" y="99"/>
                    <a:pt x="495" y="92"/>
                    <a:pt x="488" y="90"/>
                  </a:cubicBezTo>
                  <a:cubicBezTo>
                    <a:pt x="452" y="58"/>
                    <a:pt x="447" y="53"/>
                    <a:pt x="441" y="49"/>
                  </a:cubicBezTo>
                  <a:cubicBezTo>
                    <a:pt x="416" y="26"/>
                    <a:pt x="411" y="26"/>
                    <a:pt x="407" y="25"/>
                  </a:cubicBezTo>
                  <a:cubicBezTo>
                    <a:pt x="375" y="0"/>
                    <a:pt x="375" y="0"/>
                    <a:pt x="375" y="0"/>
                  </a:cubicBezTo>
                  <a:close/>
                  <a:moveTo>
                    <a:pt x="514" y="9"/>
                  </a:moveTo>
                  <a:cubicBezTo>
                    <a:pt x="519" y="12"/>
                    <a:pt x="525" y="13"/>
                    <a:pt x="529" y="16"/>
                  </a:cubicBezTo>
                  <a:cubicBezTo>
                    <a:pt x="547" y="27"/>
                    <a:pt x="554" y="29"/>
                    <a:pt x="557" y="32"/>
                  </a:cubicBezTo>
                  <a:cubicBezTo>
                    <a:pt x="621" y="63"/>
                    <a:pt x="623" y="68"/>
                    <a:pt x="628" y="71"/>
                  </a:cubicBezTo>
                  <a:cubicBezTo>
                    <a:pt x="662" y="87"/>
                    <a:pt x="665" y="87"/>
                    <a:pt x="667" y="89"/>
                  </a:cubicBezTo>
                  <a:cubicBezTo>
                    <a:pt x="722" y="114"/>
                    <a:pt x="731" y="121"/>
                    <a:pt x="745" y="124"/>
                  </a:cubicBezTo>
                  <a:cubicBezTo>
                    <a:pt x="829" y="156"/>
                    <a:pt x="839" y="162"/>
                    <a:pt x="855" y="163"/>
                  </a:cubicBezTo>
                  <a:cubicBezTo>
                    <a:pt x="882" y="169"/>
                    <a:pt x="887" y="172"/>
                    <a:pt x="896" y="170"/>
                  </a:cubicBezTo>
                  <a:cubicBezTo>
                    <a:pt x="925" y="171"/>
                    <a:pt x="920" y="171"/>
                    <a:pt x="916" y="171"/>
                  </a:cubicBezTo>
                  <a:cubicBezTo>
                    <a:pt x="844" y="156"/>
                    <a:pt x="840" y="152"/>
                    <a:pt x="831" y="152"/>
                  </a:cubicBezTo>
                  <a:cubicBezTo>
                    <a:pt x="797" y="142"/>
                    <a:pt x="788" y="132"/>
                    <a:pt x="771" y="131"/>
                  </a:cubicBezTo>
                  <a:cubicBezTo>
                    <a:pt x="756" y="122"/>
                    <a:pt x="750" y="120"/>
                    <a:pt x="747" y="117"/>
                  </a:cubicBezTo>
                  <a:cubicBezTo>
                    <a:pt x="686" y="90"/>
                    <a:pt x="677" y="86"/>
                    <a:pt x="669" y="80"/>
                  </a:cubicBezTo>
                  <a:cubicBezTo>
                    <a:pt x="610" y="51"/>
                    <a:pt x="600" y="48"/>
                    <a:pt x="592" y="44"/>
                  </a:cubicBezTo>
                  <a:cubicBezTo>
                    <a:pt x="560" y="24"/>
                    <a:pt x="551" y="20"/>
                    <a:pt x="544" y="14"/>
                  </a:cubicBezTo>
                  <a:cubicBezTo>
                    <a:pt x="495" y="0"/>
                    <a:pt x="495" y="0"/>
                    <a:pt x="495" y="0"/>
                  </a:cubicBezTo>
                  <a:close/>
                  <a:moveTo>
                    <a:pt x="427" y="8"/>
                  </a:moveTo>
                  <a:cubicBezTo>
                    <a:pt x="430" y="11"/>
                    <a:pt x="437" y="12"/>
                    <a:pt x="440" y="17"/>
                  </a:cubicBezTo>
                  <a:cubicBezTo>
                    <a:pt x="476" y="51"/>
                    <a:pt x="485" y="49"/>
                    <a:pt x="487" y="55"/>
                  </a:cubicBezTo>
                  <a:cubicBezTo>
                    <a:pt x="505" y="66"/>
                    <a:pt x="504" y="73"/>
                    <a:pt x="510" y="75"/>
                  </a:cubicBezTo>
                  <a:cubicBezTo>
                    <a:pt x="580" y="136"/>
                    <a:pt x="582" y="137"/>
                    <a:pt x="585" y="137"/>
                  </a:cubicBezTo>
                  <a:cubicBezTo>
                    <a:pt x="608" y="161"/>
                    <a:pt x="620" y="163"/>
                    <a:pt x="626" y="171"/>
                  </a:cubicBezTo>
                  <a:cubicBezTo>
                    <a:pt x="643" y="183"/>
                    <a:pt x="648" y="185"/>
                    <a:pt x="650" y="191"/>
                  </a:cubicBezTo>
                  <a:cubicBezTo>
                    <a:pt x="690" y="211"/>
                    <a:pt x="696" y="220"/>
                    <a:pt x="708" y="223"/>
                  </a:cubicBezTo>
                  <a:cubicBezTo>
                    <a:pt x="776" y="261"/>
                    <a:pt x="786" y="266"/>
                    <a:pt x="796" y="271"/>
                  </a:cubicBezTo>
                  <a:cubicBezTo>
                    <a:pt x="840" y="287"/>
                    <a:pt x="845" y="286"/>
                    <a:pt x="846" y="289"/>
                  </a:cubicBezTo>
                  <a:cubicBezTo>
                    <a:pt x="889" y="296"/>
                    <a:pt x="898" y="293"/>
                    <a:pt x="898" y="286"/>
                  </a:cubicBezTo>
                  <a:cubicBezTo>
                    <a:pt x="890" y="277"/>
                    <a:pt x="887" y="286"/>
                    <a:pt x="885" y="286"/>
                  </a:cubicBezTo>
                  <a:cubicBezTo>
                    <a:pt x="834" y="277"/>
                    <a:pt x="827" y="273"/>
                    <a:pt x="818" y="271"/>
                  </a:cubicBezTo>
                  <a:cubicBezTo>
                    <a:pt x="771" y="249"/>
                    <a:pt x="766" y="249"/>
                    <a:pt x="764" y="246"/>
                  </a:cubicBezTo>
                  <a:cubicBezTo>
                    <a:pt x="744" y="239"/>
                    <a:pt x="743" y="229"/>
                    <a:pt x="732" y="230"/>
                  </a:cubicBezTo>
                  <a:cubicBezTo>
                    <a:pt x="710" y="210"/>
                    <a:pt x="695" y="214"/>
                    <a:pt x="693" y="205"/>
                  </a:cubicBezTo>
                  <a:cubicBezTo>
                    <a:pt x="648" y="176"/>
                    <a:pt x="642" y="172"/>
                    <a:pt x="637" y="167"/>
                  </a:cubicBezTo>
                  <a:cubicBezTo>
                    <a:pt x="605" y="145"/>
                    <a:pt x="593" y="136"/>
                    <a:pt x="581" y="126"/>
                  </a:cubicBezTo>
                  <a:cubicBezTo>
                    <a:pt x="565" y="107"/>
                    <a:pt x="560" y="107"/>
                    <a:pt x="555" y="106"/>
                  </a:cubicBezTo>
                  <a:cubicBezTo>
                    <a:pt x="534" y="87"/>
                    <a:pt x="531" y="84"/>
                    <a:pt x="528" y="82"/>
                  </a:cubicBezTo>
                  <a:cubicBezTo>
                    <a:pt x="479" y="38"/>
                    <a:pt x="472" y="36"/>
                    <a:pt x="470" y="30"/>
                  </a:cubicBezTo>
                  <a:cubicBezTo>
                    <a:pt x="454" y="14"/>
                    <a:pt x="447" y="13"/>
                    <a:pt x="444" y="8"/>
                  </a:cubicBezTo>
                  <a:cubicBezTo>
                    <a:pt x="422" y="2"/>
                    <a:pt x="426" y="3"/>
                    <a:pt x="427" y="8"/>
                  </a:cubicBezTo>
                  <a:close/>
                  <a:moveTo>
                    <a:pt x="477" y="9"/>
                  </a:moveTo>
                  <a:cubicBezTo>
                    <a:pt x="481" y="13"/>
                    <a:pt x="489" y="14"/>
                    <a:pt x="492" y="20"/>
                  </a:cubicBezTo>
                  <a:cubicBezTo>
                    <a:pt x="507" y="35"/>
                    <a:pt x="514" y="33"/>
                    <a:pt x="516" y="36"/>
                  </a:cubicBezTo>
                  <a:cubicBezTo>
                    <a:pt x="545" y="55"/>
                    <a:pt x="547" y="61"/>
                    <a:pt x="554" y="63"/>
                  </a:cubicBezTo>
                  <a:cubicBezTo>
                    <a:pt x="579" y="82"/>
                    <a:pt x="591" y="87"/>
                    <a:pt x="602" y="94"/>
                  </a:cubicBezTo>
                  <a:cubicBezTo>
                    <a:pt x="671" y="135"/>
                    <a:pt x="678" y="132"/>
                    <a:pt x="679" y="135"/>
                  </a:cubicBezTo>
                  <a:cubicBezTo>
                    <a:pt x="718" y="153"/>
                    <a:pt x="724" y="164"/>
                    <a:pt x="742" y="165"/>
                  </a:cubicBezTo>
                  <a:cubicBezTo>
                    <a:pt x="771" y="179"/>
                    <a:pt x="778" y="177"/>
                    <a:pt x="778" y="181"/>
                  </a:cubicBezTo>
                  <a:cubicBezTo>
                    <a:pt x="839" y="197"/>
                    <a:pt x="843" y="199"/>
                    <a:pt x="848" y="200"/>
                  </a:cubicBezTo>
                  <a:cubicBezTo>
                    <a:pt x="944" y="211"/>
                    <a:pt x="950" y="218"/>
                    <a:pt x="954" y="218"/>
                  </a:cubicBezTo>
                  <a:cubicBezTo>
                    <a:pt x="952" y="204"/>
                    <a:pt x="948" y="205"/>
                    <a:pt x="946" y="206"/>
                  </a:cubicBezTo>
                  <a:cubicBezTo>
                    <a:pt x="921" y="204"/>
                    <a:pt x="915" y="204"/>
                    <a:pt x="900" y="203"/>
                  </a:cubicBezTo>
                  <a:cubicBezTo>
                    <a:pt x="843" y="187"/>
                    <a:pt x="833" y="189"/>
                    <a:pt x="831" y="184"/>
                  </a:cubicBezTo>
                  <a:cubicBezTo>
                    <a:pt x="759" y="161"/>
                    <a:pt x="748" y="164"/>
                    <a:pt x="746" y="158"/>
                  </a:cubicBezTo>
                  <a:cubicBezTo>
                    <a:pt x="720" y="148"/>
                    <a:pt x="718" y="146"/>
                    <a:pt x="714" y="147"/>
                  </a:cubicBezTo>
                  <a:cubicBezTo>
                    <a:pt x="681" y="129"/>
                    <a:pt x="679" y="123"/>
                    <a:pt x="671" y="124"/>
                  </a:cubicBezTo>
                  <a:cubicBezTo>
                    <a:pt x="641" y="103"/>
                    <a:pt x="634" y="102"/>
                    <a:pt x="630" y="99"/>
                  </a:cubicBezTo>
                  <a:cubicBezTo>
                    <a:pt x="601" y="80"/>
                    <a:pt x="597" y="81"/>
                    <a:pt x="593" y="81"/>
                  </a:cubicBezTo>
                  <a:cubicBezTo>
                    <a:pt x="561" y="59"/>
                    <a:pt x="559" y="55"/>
                    <a:pt x="554" y="54"/>
                  </a:cubicBezTo>
                  <a:cubicBezTo>
                    <a:pt x="519" y="27"/>
                    <a:pt x="514" y="25"/>
                    <a:pt x="509" y="25"/>
                  </a:cubicBezTo>
                  <a:cubicBezTo>
                    <a:pt x="487" y="4"/>
                    <a:pt x="481" y="4"/>
                    <a:pt x="479" y="0"/>
                  </a:cubicBezTo>
                  <a:cubicBezTo>
                    <a:pt x="466" y="4"/>
                    <a:pt x="472" y="6"/>
                    <a:pt x="477" y="9"/>
                  </a:cubicBezTo>
                  <a:close/>
                  <a:moveTo>
                    <a:pt x="1121" y="1856"/>
                  </a:moveTo>
                  <a:cubicBezTo>
                    <a:pt x="1119" y="1861"/>
                    <a:pt x="1115" y="1862"/>
                    <a:pt x="1116" y="1869"/>
                  </a:cubicBezTo>
                  <a:cubicBezTo>
                    <a:pt x="1088" y="1913"/>
                    <a:pt x="1078" y="1916"/>
                    <a:pt x="1075" y="1926"/>
                  </a:cubicBezTo>
                  <a:cubicBezTo>
                    <a:pt x="1055" y="1952"/>
                    <a:pt x="1052" y="1954"/>
                    <a:pt x="1051" y="1959"/>
                  </a:cubicBezTo>
                  <a:cubicBezTo>
                    <a:pt x="1020" y="2000"/>
                    <a:pt x="1009" y="2002"/>
                    <a:pt x="1005" y="2011"/>
                  </a:cubicBezTo>
                  <a:cubicBezTo>
                    <a:pt x="976" y="2041"/>
                    <a:pt x="965" y="2049"/>
                    <a:pt x="957" y="2061"/>
                  </a:cubicBezTo>
                  <a:cubicBezTo>
                    <a:pt x="932" y="2087"/>
                    <a:pt x="927" y="2087"/>
                    <a:pt x="924" y="2089"/>
                  </a:cubicBezTo>
                  <a:cubicBezTo>
                    <a:pt x="895" y="2124"/>
                    <a:pt x="890" y="2124"/>
                    <a:pt x="889" y="2129"/>
                  </a:cubicBezTo>
                  <a:cubicBezTo>
                    <a:pt x="869" y="2156"/>
                    <a:pt x="868" y="2158"/>
                    <a:pt x="867" y="2160"/>
                  </a:cubicBezTo>
                  <a:cubicBezTo>
                    <a:pt x="890" y="2148"/>
                    <a:pt x="890" y="2140"/>
                    <a:pt x="896" y="2137"/>
                  </a:cubicBezTo>
                  <a:cubicBezTo>
                    <a:pt x="911" y="2122"/>
                    <a:pt x="908" y="2115"/>
                    <a:pt x="913" y="2116"/>
                  </a:cubicBezTo>
                  <a:cubicBezTo>
                    <a:pt x="933" y="2092"/>
                    <a:pt x="938" y="2092"/>
                    <a:pt x="940" y="2089"/>
                  </a:cubicBezTo>
                  <a:cubicBezTo>
                    <a:pt x="953" y="2072"/>
                    <a:pt x="960" y="2075"/>
                    <a:pt x="959" y="2070"/>
                  </a:cubicBezTo>
                  <a:cubicBezTo>
                    <a:pt x="977" y="2052"/>
                    <a:pt x="979" y="2045"/>
                    <a:pt x="985" y="2042"/>
                  </a:cubicBezTo>
                  <a:cubicBezTo>
                    <a:pt x="1001" y="2026"/>
                    <a:pt x="1003" y="2024"/>
                    <a:pt x="1005" y="2022"/>
                  </a:cubicBezTo>
                  <a:cubicBezTo>
                    <a:pt x="1023" y="2007"/>
                    <a:pt x="1021" y="2001"/>
                    <a:pt x="1027" y="2002"/>
                  </a:cubicBezTo>
                  <a:cubicBezTo>
                    <a:pt x="1057" y="1969"/>
                    <a:pt x="1055" y="1958"/>
                    <a:pt x="1062" y="1956"/>
                  </a:cubicBezTo>
                  <a:cubicBezTo>
                    <a:pt x="1078" y="1928"/>
                    <a:pt x="1083" y="1929"/>
                    <a:pt x="1081" y="1922"/>
                  </a:cubicBezTo>
                  <a:cubicBezTo>
                    <a:pt x="1103" y="1884"/>
                    <a:pt x="1112" y="1889"/>
                    <a:pt x="1110" y="1882"/>
                  </a:cubicBezTo>
                  <a:cubicBezTo>
                    <a:pt x="1118" y="1862"/>
                    <a:pt x="1127" y="1858"/>
                    <a:pt x="1121" y="1856"/>
                  </a:cubicBezTo>
                  <a:close/>
                  <a:moveTo>
                    <a:pt x="1103" y="2042"/>
                  </a:moveTo>
                  <a:cubicBezTo>
                    <a:pt x="1092" y="2040"/>
                    <a:pt x="1095" y="2053"/>
                    <a:pt x="1088" y="2055"/>
                  </a:cubicBezTo>
                  <a:cubicBezTo>
                    <a:pt x="1083" y="2059"/>
                    <a:pt x="1081" y="2067"/>
                    <a:pt x="1075" y="2070"/>
                  </a:cubicBezTo>
                  <a:cubicBezTo>
                    <a:pt x="1072" y="2076"/>
                    <a:pt x="1065" y="2079"/>
                    <a:pt x="1062" y="2085"/>
                  </a:cubicBezTo>
                  <a:cubicBezTo>
                    <a:pt x="1057" y="2090"/>
                    <a:pt x="1054" y="2097"/>
                    <a:pt x="1046" y="2100"/>
                  </a:cubicBezTo>
                  <a:cubicBezTo>
                    <a:pt x="1029" y="2122"/>
                    <a:pt x="1002" y="2135"/>
                    <a:pt x="983" y="2155"/>
                  </a:cubicBezTo>
                  <a:cubicBezTo>
                    <a:pt x="983" y="2158"/>
                    <a:pt x="978" y="2157"/>
                    <a:pt x="977" y="2160"/>
                  </a:cubicBezTo>
                  <a:cubicBezTo>
                    <a:pt x="990" y="2160"/>
                    <a:pt x="990" y="2160"/>
                    <a:pt x="990" y="2160"/>
                  </a:cubicBezTo>
                  <a:cubicBezTo>
                    <a:pt x="994" y="2158"/>
                    <a:pt x="996" y="2154"/>
                    <a:pt x="998" y="2151"/>
                  </a:cubicBezTo>
                  <a:cubicBezTo>
                    <a:pt x="1003" y="2147"/>
                    <a:pt x="1009" y="2145"/>
                    <a:pt x="1012" y="2140"/>
                  </a:cubicBezTo>
                  <a:cubicBezTo>
                    <a:pt x="1014" y="2139"/>
                    <a:pt x="1017" y="2137"/>
                    <a:pt x="1018" y="2135"/>
                  </a:cubicBezTo>
                  <a:cubicBezTo>
                    <a:pt x="1018" y="2131"/>
                    <a:pt x="1025" y="2134"/>
                    <a:pt x="1027" y="2131"/>
                  </a:cubicBezTo>
                  <a:cubicBezTo>
                    <a:pt x="1034" y="2123"/>
                    <a:pt x="1043" y="2116"/>
                    <a:pt x="1051" y="2109"/>
                  </a:cubicBezTo>
                  <a:cubicBezTo>
                    <a:pt x="1053" y="2103"/>
                    <a:pt x="1059" y="2102"/>
                    <a:pt x="1062" y="2096"/>
                  </a:cubicBezTo>
                  <a:cubicBezTo>
                    <a:pt x="1065" y="2091"/>
                    <a:pt x="1068" y="2087"/>
                    <a:pt x="1073" y="2083"/>
                  </a:cubicBezTo>
                  <a:cubicBezTo>
                    <a:pt x="1079" y="2074"/>
                    <a:pt x="1086" y="2066"/>
                    <a:pt x="1092" y="2057"/>
                  </a:cubicBezTo>
                  <a:cubicBezTo>
                    <a:pt x="1095" y="2056"/>
                    <a:pt x="1097" y="2054"/>
                    <a:pt x="1097" y="2050"/>
                  </a:cubicBezTo>
                  <a:cubicBezTo>
                    <a:pt x="1099" y="2048"/>
                    <a:pt x="1101" y="2046"/>
                    <a:pt x="1103" y="2044"/>
                  </a:cubicBezTo>
                  <a:cubicBezTo>
                    <a:pt x="1107" y="2044"/>
                    <a:pt x="1104" y="2038"/>
                    <a:pt x="1108" y="2037"/>
                  </a:cubicBezTo>
                  <a:cubicBezTo>
                    <a:pt x="1106" y="2031"/>
                    <a:pt x="1112" y="2033"/>
                    <a:pt x="1112" y="2028"/>
                  </a:cubicBezTo>
                  <a:cubicBezTo>
                    <a:pt x="1105" y="2029"/>
                    <a:pt x="1104" y="2035"/>
                    <a:pt x="1103" y="2042"/>
                  </a:cubicBezTo>
                  <a:close/>
                  <a:moveTo>
                    <a:pt x="1173" y="1510"/>
                  </a:moveTo>
                  <a:cubicBezTo>
                    <a:pt x="1170" y="1516"/>
                    <a:pt x="1170" y="1526"/>
                    <a:pt x="1166" y="1531"/>
                  </a:cubicBezTo>
                  <a:cubicBezTo>
                    <a:pt x="1147" y="1580"/>
                    <a:pt x="1143" y="1585"/>
                    <a:pt x="1140" y="1592"/>
                  </a:cubicBezTo>
                  <a:cubicBezTo>
                    <a:pt x="1101" y="1645"/>
                    <a:pt x="1096" y="1649"/>
                    <a:pt x="1094" y="1651"/>
                  </a:cubicBezTo>
                  <a:cubicBezTo>
                    <a:pt x="1079" y="1662"/>
                    <a:pt x="1083" y="1671"/>
                    <a:pt x="1077" y="1671"/>
                  </a:cubicBezTo>
                  <a:cubicBezTo>
                    <a:pt x="1041" y="1696"/>
                    <a:pt x="1044" y="1703"/>
                    <a:pt x="1040" y="1704"/>
                  </a:cubicBezTo>
                  <a:cubicBezTo>
                    <a:pt x="994" y="1739"/>
                    <a:pt x="987" y="1741"/>
                    <a:pt x="985" y="1749"/>
                  </a:cubicBezTo>
                  <a:cubicBezTo>
                    <a:pt x="948" y="1774"/>
                    <a:pt x="952" y="1783"/>
                    <a:pt x="946" y="1782"/>
                  </a:cubicBezTo>
                  <a:cubicBezTo>
                    <a:pt x="903" y="1823"/>
                    <a:pt x="907" y="1832"/>
                    <a:pt x="900" y="1830"/>
                  </a:cubicBezTo>
                  <a:cubicBezTo>
                    <a:pt x="885" y="1850"/>
                    <a:pt x="882" y="1850"/>
                    <a:pt x="883" y="1854"/>
                  </a:cubicBezTo>
                  <a:cubicBezTo>
                    <a:pt x="863" y="1880"/>
                    <a:pt x="859" y="1882"/>
                    <a:pt x="857" y="1885"/>
                  </a:cubicBezTo>
                  <a:cubicBezTo>
                    <a:pt x="841" y="1908"/>
                    <a:pt x="838" y="1910"/>
                    <a:pt x="835" y="1913"/>
                  </a:cubicBezTo>
                  <a:cubicBezTo>
                    <a:pt x="826" y="1920"/>
                    <a:pt x="833" y="1911"/>
                    <a:pt x="839" y="1900"/>
                  </a:cubicBezTo>
                  <a:cubicBezTo>
                    <a:pt x="877" y="1849"/>
                    <a:pt x="880" y="1841"/>
                    <a:pt x="883" y="1834"/>
                  </a:cubicBezTo>
                  <a:cubicBezTo>
                    <a:pt x="903" y="1806"/>
                    <a:pt x="912" y="1810"/>
                    <a:pt x="911" y="1804"/>
                  </a:cubicBezTo>
                  <a:cubicBezTo>
                    <a:pt x="953" y="1768"/>
                    <a:pt x="953" y="1763"/>
                    <a:pt x="957" y="1762"/>
                  </a:cubicBezTo>
                  <a:cubicBezTo>
                    <a:pt x="978" y="1744"/>
                    <a:pt x="981" y="1737"/>
                    <a:pt x="985" y="1732"/>
                  </a:cubicBezTo>
                  <a:cubicBezTo>
                    <a:pt x="1010" y="1708"/>
                    <a:pt x="1014" y="1706"/>
                    <a:pt x="1016" y="1704"/>
                  </a:cubicBezTo>
                  <a:cubicBezTo>
                    <a:pt x="1035" y="1687"/>
                    <a:pt x="1037" y="1685"/>
                    <a:pt x="1038" y="1682"/>
                  </a:cubicBezTo>
                  <a:cubicBezTo>
                    <a:pt x="1059" y="1667"/>
                    <a:pt x="1055" y="1658"/>
                    <a:pt x="1062" y="1660"/>
                  </a:cubicBezTo>
                  <a:cubicBezTo>
                    <a:pt x="1085" y="1612"/>
                    <a:pt x="1097" y="1610"/>
                    <a:pt x="1097" y="1597"/>
                  </a:cubicBezTo>
                  <a:cubicBezTo>
                    <a:pt x="1121" y="1536"/>
                    <a:pt x="1125" y="1533"/>
                    <a:pt x="1125" y="1527"/>
                  </a:cubicBezTo>
                  <a:cubicBezTo>
                    <a:pt x="1111" y="1547"/>
                    <a:pt x="1112" y="1552"/>
                    <a:pt x="1112" y="1555"/>
                  </a:cubicBezTo>
                  <a:cubicBezTo>
                    <a:pt x="1104" y="1576"/>
                    <a:pt x="1099" y="1575"/>
                    <a:pt x="1101" y="1581"/>
                  </a:cubicBezTo>
                  <a:cubicBezTo>
                    <a:pt x="1070" y="1632"/>
                    <a:pt x="1064" y="1638"/>
                    <a:pt x="1062" y="1647"/>
                  </a:cubicBezTo>
                  <a:cubicBezTo>
                    <a:pt x="1030" y="1685"/>
                    <a:pt x="1021" y="1681"/>
                    <a:pt x="1022" y="1688"/>
                  </a:cubicBezTo>
                  <a:cubicBezTo>
                    <a:pt x="991" y="1713"/>
                    <a:pt x="990" y="1722"/>
                    <a:pt x="981" y="1723"/>
                  </a:cubicBezTo>
                  <a:cubicBezTo>
                    <a:pt x="941" y="1765"/>
                    <a:pt x="930" y="1774"/>
                    <a:pt x="918" y="1782"/>
                  </a:cubicBezTo>
                  <a:cubicBezTo>
                    <a:pt x="888" y="1824"/>
                    <a:pt x="878" y="1819"/>
                    <a:pt x="881" y="1826"/>
                  </a:cubicBezTo>
                  <a:cubicBezTo>
                    <a:pt x="863" y="1845"/>
                    <a:pt x="861" y="1851"/>
                    <a:pt x="857" y="1856"/>
                  </a:cubicBezTo>
                  <a:cubicBezTo>
                    <a:pt x="835" y="1893"/>
                    <a:pt x="829" y="1892"/>
                    <a:pt x="831" y="1898"/>
                  </a:cubicBezTo>
                  <a:cubicBezTo>
                    <a:pt x="824" y="1891"/>
                    <a:pt x="829" y="1885"/>
                    <a:pt x="833" y="1878"/>
                  </a:cubicBezTo>
                  <a:cubicBezTo>
                    <a:pt x="850" y="1845"/>
                    <a:pt x="862" y="1835"/>
                    <a:pt x="868" y="1819"/>
                  </a:cubicBezTo>
                  <a:cubicBezTo>
                    <a:pt x="881" y="1806"/>
                    <a:pt x="884" y="1803"/>
                    <a:pt x="887" y="1799"/>
                  </a:cubicBezTo>
                  <a:cubicBezTo>
                    <a:pt x="912" y="1778"/>
                    <a:pt x="913" y="1773"/>
                    <a:pt x="918" y="1771"/>
                  </a:cubicBezTo>
                  <a:cubicBezTo>
                    <a:pt x="941" y="1748"/>
                    <a:pt x="943" y="1744"/>
                    <a:pt x="948" y="1743"/>
                  </a:cubicBezTo>
                  <a:cubicBezTo>
                    <a:pt x="959" y="1727"/>
                    <a:pt x="965" y="1727"/>
                    <a:pt x="966" y="1721"/>
                  </a:cubicBezTo>
                  <a:cubicBezTo>
                    <a:pt x="989" y="1693"/>
                    <a:pt x="993" y="1693"/>
                    <a:pt x="994" y="1690"/>
                  </a:cubicBezTo>
                  <a:cubicBezTo>
                    <a:pt x="1027" y="1655"/>
                    <a:pt x="1024" y="1646"/>
                    <a:pt x="1031" y="1647"/>
                  </a:cubicBezTo>
                  <a:cubicBezTo>
                    <a:pt x="1055" y="1605"/>
                    <a:pt x="1061" y="1605"/>
                    <a:pt x="1062" y="1599"/>
                  </a:cubicBezTo>
                  <a:cubicBezTo>
                    <a:pt x="1081" y="1572"/>
                    <a:pt x="1078" y="1561"/>
                    <a:pt x="1084" y="1560"/>
                  </a:cubicBezTo>
                  <a:cubicBezTo>
                    <a:pt x="1106" y="1497"/>
                    <a:pt x="1107" y="1491"/>
                    <a:pt x="1108" y="1486"/>
                  </a:cubicBezTo>
                  <a:cubicBezTo>
                    <a:pt x="1117" y="1457"/>
                    <a:pt x="1116" y="1452"/>
                    <a:pt x="1116" y="1448"/>
                  </a:cubicBezTo>
                  <a:cubicBezTo>
                    <a:pt x="1104" y="1484"/>
                    <a:pt x="1101" y="1489"/>
                    <a:pt x="1101" y="1496"/>
                  </a:cubicBezTo>
                  <a:cubicBezTo>
                    <a:pt x="1084" y="1531"/>
                    <a:pt x="1087" y="1537"/>
                    <a:pt x="1084" y="1538"/>
                  </a:cubicBezTo>
                  <a:cubicBezTo>
                    <a:pt x="1061" y="1585"/>
                    <a:pt x="1058" y="1591"/>
                    <a:pt x="1055" y="1597"/>
                  </a:cubicBezTo>
                  <a:cubicBezTo>
                    <a:pt x="1017" y="1648"/>
                    <a:pt x="1012" y="1652"/>
                    <a:pt x="1009" y="1658"/>
                  </a:cubicBezTo>
                  <a:cubicBezTo>
                    <a:pt x="991" y="1672"/>
                    <a:pt x="998" y="1683"/>
                    <a:pt x="990" y="1680"/>
                  </a:cubicBezTo>
                  <a:cubicBezTo>
                    <a:pt x="977" y="1698"/>
                    <a:pt x="973" y="1699"/>
                    <a:pt x="970" y="1701"/>
                  </a:cubicBezTo>
                  <a:cubicBezTo>
                    <a:pt x="889" y="1788"/>
                    <a:pt x="882" y="1786"/>
                    <a:pt x="883" y="1791"/>
                  </a:cubicBezTo>
                  <a:cubicBezTo>
                    <a:pt x="870" y="1806"/>
                    <a:pt x="868" y="1806"/>
                    <a:pt x="868" y="1808"/>
                  </a:cubicBezTo>
                  <a:cubicBezTo>
                    <a:pt x="909" y="1743"/>
                    <a:pt x="924" y="1730"/>
                    <a:pt x="935" y="1714"/>
                  </a:cubicBezTo>
                  <a:cubicBezTo>
                    <a:pt x="953" y="1698"/>
                    <a:pt x="955" y="1696"/>
                    <a:pt x="955" y="1693"/>
                  </a:cubicBezTo>
                  <a:cubicBezTo>
                    <a:pt x="981" y="1670"/>
                    <a:pt x="977" y="1660"/>
                    <a:pt x="985" y="1662"/>
                  </a:cubicBezTo>
                  <a:cubicBezTo>
                    <a:pt x="1006" y="1636"/>
                    <a:pt x="1004" y="1630"/>
                    <a:pt x="1007" y="1629"/>
                  </a:cubicBezTo>
                  <a:cubicBezTo>
                    <a:pt x="1021" y="1606"/>
                    <a:pt x="1028" y="1605"/>
                    <a:pt x="1027" y="1597"/>
                  </a:cubicBezTo>
                  <a:cubicBezTo>
                    <a:pt x="1058" y="1531"/>
                    <a:pt x="1066" y="1525"/>
                    <a:pt x="1066" y="1512"/>
                  </a:cubicBezTo>
                  <a:cubicBezTo>
                    <a:pt x="1079" y="1469"/>
                    <a:pt x="1081" y="1457"/>
                    <a:pt x="1084" y="1446"/>
                  </a:cubicBezTo>
                  <a:cubicBezTo>
                    <a:pt x="1090" y="1385"/>
                    <a:pt x="1092" y="1372"/>
                    <a:pt x="1088" y="1370"/>
                  </a:cubicBezTo>
                  <a:cubicBezTo>
                    <a:pt x="1075" y="1459"/>
                    <a:pt x="1074" y="1462"/>
                    <a:pt x="1073" y="1464"/>
                  </a:cubicBezTo>
                  <a:cubicBezTo>
                    <a:pt x="1052" y="1525"/>
                    <a:pt x="1049" y="1533"/>
                    <a:pt x="1046" y="1540"/>
                  </a:cubicBezTo>
                  <a:cubicBezTo>
                    <a:pt x="1029" y="1576"/>
                    <a:pt x="1022" y="1590"/>
                    <a:pt x="1014" y="1603"/>
                  </a:cubicBezTo>
                  <a:cubicBezTo>
                    <a:pt x="991" y="1632"/>
                    <a:pt x="991" y="1638"/>
                    <a:pt x="988" y="1640"/>
                  </a:cubicBezTo>
                  <a:cubicBezTo>
                    <a:pt x="965" y="1672"/>
                    <a:pt x="958" y="1671"/>
                    <a:pt x="959" y="1677"/>
                  </a:cubicBezTo>
                  <a:cubicBezTo>
                    <a:pt x="924" y="1711"/>
                    <a:pt x="924" y="1716"/>
                    <a:pt x="920" y="1717"/>
                  </a:cubicBezTo>
                  <a:cubicBezTo>
                    <a:pt x="903" y="1739"/>
                    <a:pt x="900" y="1741"/>
                    <a:pt x="898" y="1745"/>
                  </a:cubicBezTo>
                  <a:cubicBezTo>
                    <a:pt x="868" y="1783"/>
                    <a:pt x="866" y="1786"/>
                    <a:pt x="863" y="1789"/>
                  </a:cubicBezTo>
                  <a:cubicBezTo>
                    <a:pt x="850" y="1811"/>
                    <a:pt x="847" y="1811"/>
                    <a:pt x="848" y="1815"/>
                  </a:cubicBezTo>
                  <a:cubicBezTo>
                    <a:pt x="869" y="1758"/>
                    <a:pt x="874" y="1752"/>
                    <a:pt x="876" y="1743"/>
                  </a:cubicBezTo>
                  <a:cubicBezTo>
                    <a:pt x="910" y="1701"/>
                    <a:pt x="910" y="1695"/>
                    <a:pt x="913" y="1693"/>
                  </a:cubicBezTo>
                  <a:cubicBezTo>
                    <a:pt x="939" y="1660"/>
                    <a:pt x="942" y="1657"/>
                    <a:pt x="944" y="1653"/>
                  </a:cubicBezTo>
                  <a:cubicBezTo>
                    <a:pt x="961" y="1640"/>
                    <a:pt x="963" y="1630"/>
                    <a:pt x="970" y="1625"/>
                  </a:cubicBezTo>
                  <a:cubicBezTo>
                    <a:pt x="985" y="1603"/>
                    <a:pt x="989" y="1603"/>
                    <a:pt x="990" y="1601"/>
                  </a:cubicBezTo>
                  <a:cubicBezTo>
                    <a:pt x="1006" y="1578"/>
                    <a:pt x="1011" y="1571"/>
                    <a:pt x="1016" y="1564"/>
                  </a:cubicBezTo>
                  <a:cubicBezTo>
                    <a:pt x="1050" y="1504"/>
                    <a:pt x="1059" y="1489"/>
                    <a:pt x="1064" y="1470"/>
                  </a:cubicBezTo>
                  <a:cubicBezTo>
                    <a:pt x="1051" y="1495"/>
                    <a:pt x="1046" y="1500"/>
                    <a:pt x="1044" y="1507"/>
                  </a:cubicBezTo>
                  <a:cubicBezTo>
                    <a:pt x="1018" y="1543"/>
                    <a:pt x="1019" y="1550"/>
                    <a:pt x="1016" y="1553"/>
                  </a:cubicBezTo>
                  <a:cubicBezTo>
                    <a:pt x="996" y="1573"/>
                    <a:pt x="996" y="1579"/>
                    <a:pt x="992" y="1581"/>
                  </a:cubicBezTo>
                  <a:cubicBezTo>
                    <a:pt x="962" y="1610"/>
                    <a:pt x="965" y="1620"/>
                    <a:pt x="959" y="1621"/>
                  </a:cubicBezTo>
                  <a:cubicBezTo>
                    <a:pt x="948" y="1632"/>
                    <a:pt x="948" y="1638"/>
                    <a:pt x="944" y="1640"/>
                  </a:cubicBezTo>
                  <a:cubicBezTo>
                    <a:pt x="906" y="1680"/>
                    <a:pt x="908" y="1688"/>
                    <a:pt x="903" y="1688"/>
                  </a:cubicBezTo>
                  <a:cubicBezTo>
                    <a:pt x="897" y="1686"/>
                    <a:pt x="906" y="1679"/>
                    <a:pt x="911" y="1669"/>
                  </a:cubicBezTo>
                  <a:cubicBezTo>
                    <a:pt x="932" y="1633"/>
                    <a:pt x="937" y="1631"/>
                    <a:pt x="940" y="1625"/>
                  </a:cubicBezTo>
                  <a:cubicBezTo>
                    <a:pt x="956" y="1601"/>
                    <a:pt x="964" y="1593"/>
                    <a:pt x="968" y="1581"/>
                  </a:cubicBezTo>
                  <a:cubicBezTo>
                    <a:pt x="994" y="1555"/>
                    <a:pt x="996" y="1543"/>
                    <a:pt x="1005" y="1538"/>
                  </a:cubicBezTo>
                  <a:cubicBezTo>
                    <a:pt x="1024" y="1501"/>
                    <a:pt x="1030" y="1493"/>
                    <a:pt x="1036" y="1486"/>
                  </a:cubicBezTo>
                  <a:cubicBezTo>
                    <a:pt x="1056" y="1429"/>
                    <a:pt x="1056" y="1424"/>
                    <a:pt x="1060" y="1422"/>
                  </a:cubicBezTo>
                  <a:cubicBezTo>
                    <a:pt x="1069" y="1382"/>
                    <a:pt x="1072" y="1365"/>
                    <a:pt x="1075" y="1348"/>
                  </a:cubicBezTo>
                  <a:cubicBezTo>
                    <a:pt x="1082" y="1306"/>
                    <a:pt x="1086" y="1304"/>
                    <a:pt x="1079" y="1302"/>
                  </a:cubicBezTo>
                  <a:cubicBezTo>
                    <a:pt x="1074" y="1347"/>
                    <a:pt x="1067" y="1360"/>
                    <a:pt x="1066" y="1372"/>
                  </a:cubicBezTo>
                  <a:cubicBezTo>
                    <a:pt x="1049" y="1430"/>
                    <a:pt x="1047" y="1435"/>
                    <a:pt x="1046" y="1442"/>
                  </a:cubicBezTo>
                  <a:cubicBezTo>
                    <a:pt x="1020" y="1490"/>
                    <a:pt x="1021" y="1498"/>
                    <a:pt x="1016" y="1501"/>
                  </a:cubicBezTo>
                  <a:cubicBezTo>
                    <a:pt x="997" y="1535"/>
                    <a:pt x="991" y="1536"/>
                    <a:pt x="990" y="1542"/>
                  </a:cubicBezTo>
                  <a:cubicBezTo>
                    <a:pt x="957" y="1582"/>
                    <a:pt x="957" y="1587"/>
                    <a:pt x="953" y="1588"/>
                  </a:cubicBezTo>
                  <a:cubicBezTo>
                    <a:pt x="934" y="1610"/>
                    <a:pt x="937" y="1618"/>
                    <a:pt x="931" y="1619"/>
                  </a:cubicBezTo>
                  <a:cubicBezTo>
                    <a:pt x="902" y="1668"/>
                    <a:pt x="896" y="1673"/>
                    <a:pt x="892" y="1680"/>
                  </a:cubicBezTo>
                  <a:cubicBezTo>
                    <a:pt x="862" y="1729"/>
                    <a:pt x="861" y="1740"/>
                    <a:pt x="855" y="1745"/>
                  </a:cubicBezTo>
                  <a:cubicBezTo>
                    <a:pt x="871" y="1701"/>
                    <a:pt x="876" y="1699"/>
                    <a:pt x="879" y="1695"/>
                  </a:cubicBezTo>
                  <a:cubicBezTo>
                    <a:pt x="910" y="1639"/>
                    <a:pt x="911" y="1628"/>
                    <a:pt x="918" y="1623"/>
                  </a:cubicBezTo>
                  <a:cubicBezTo>
                    <a:pt x="948" y="1567"/>
                    <a:pt x="956" y="1563"/>
                    <a:pt x="959" y="1553"/>
                  </a:cubicBezTo>
                  <a:cubicBezTo>
                    <a:pt x="986" y="1519"/>
                    <a:pt x="987" y="1513"/>
                    <a:pt x="990" y="1510"/>
                  </a:cubicBezTo>
                  <a:cubicBezTo>
                    <a:pt x="1001" y="1497"/>
                    <a:pt x="1003" y="1492"/>
                    <a:pt x="1005" y="1488"/>
                  </a:cubicBezTo>
                  <a:cubicBezTo>
                    <a:pt x="1025" y="1446"/>
                    <a:pt x="1034" y="1430"/>
                    <a:pt x="1038" y="1409"/>
                  </a:cubicBezTo>
                  <a:cubicBezTo>
                    <a:pt x="1049" y="1371"/>
                    <a:pt x="1051" y="1361"/>
                    <a:pt x="1053" y="1350"/>
                  </a:cubicBezTo>
                  <a:cubicBezTo>
                    <a:pt x="1050" y="1316"/>
                    <a:pt x="1054" y="1325"/>
                    <a:pt x="1049" y="1326"/>
                  </a:cubicBezTo>
                  <a:cubicBezTo>
                    <a:pt x="1044" y="1375"/>
                    <a:pt x="1036" y="1391"/>
                    <a:pt x="1033" y="1411"/>
                  </a:cubicBezTo>
                  <a:cubicBezTo>
                    <a:pt x="1013" y="1449"/>
                    <a:pt x="1016" y="1458"/>
                    <a:pt x="1012" y="1459"/>
                  </a:cubicBezTo>
                  <a:cubicBezTo>
                    <a:pt x="997" y="1492"/>
                    <a:pt x="988" y="1495"/>
                    <a:pt x="985" y="1505"/>
                  </a:cubicBezTo>
                  <a:cubicBezTo>
                    <a:pt x="961" y="1539"/>
                    <a:pt x="957" y="1541"/>
                    <a:pt x="955" y="1544"/>
                  </a:cubicBezTo>
                  <a:cubicBezTo>
                    <a:pt x="935" y="1571"/>
                    <a:pt x="935" y="1574"/>
                    <a:pt x="933" y="1575"/>
                  </a:cubicBezTo>
                  <a:cubicBezTo>
                    <a:pt x="909" y="1617"/>
                    <a:pt x="908" y="1627"/>
                    <a:pt x="900" y="1632"/>
                  </a:cubicBezTo>
                  <a:cubicBezTo>
                    <a:pt x="875" y="1672"/>
                    <a:pt x="877" y="1668"/>
                    <a:pt x="879" y="1664"/>
                  </a:cubicBezTo>
                  <a:cubicBezTo>
                    <a:pt x="887" y="1636"/>
                    <a:pt x="892" y="1629"/>
                    <a:pt x="892" y="1621"/>
                  </a:cubicBezTo>
                  <a:cubicBezTo>
                    <a:pt x="920" y="1582"/>
                    <a:pt x="926" y="1570"/>
                    <a:pt x="935" y="1562"/>
                  </a:cubicBezTo>
                  <a:cubicBezTo>
                    <a:pt x="956" y="1524"/>
                    <a:pt x="962" y="1521"/>
                    <a:pt x="964" y="1514"/>
                  </a:cubicBezTo>
                  <a:cubicBezTo>
                    <a:pt x="976" y="1496"/>
                    <a:pt x="974" y="1490"/>
                    <a:pt x="977" y="1490"/>
                  </a:cubicBezTo>
                  <a:cubicBezTo>
                    <a:pt x="994" y="1459"/>
                    <a:pt x="996" y="1453"/>
                    <a:pt x="998" y="1446"/>
                  </a:cubicBezTo>
                  <a:cubicBezTo>
                    <a:pt x="1015" y="1403"/>
                    <a:pt x="1021" y="1375"/>
                    <a:pt x="1025" y="1344"/>
                  </a:cubicBezTo>
                  <a:cubicBezTo>
                    <a:pt x="1018" y="1331"/>
                    <a:pt x="1022" y="1346"/>
                    <a:pt x="1016" y="1363"/>
                  </a:cubicBezTo>
                  <a:cubicBezTo>
                    <a:pt x="983" y="1466"/>
                    <a:pt x="978" y="1466"/>
                    <a:pt x="977" y="1470"/>
                  </a:cubicBezTo>
                  <a:cubicBezTo>
                    <a:pt x="954" y="1505"/>
                    <a:pt x="957" y="1514"/>
                    <a:pt x="951" y="1514"/>
                  </a:cubicBezTo>
                  <a:cubicBezTo>
                    <a:pt x="919" y="1567"/>
                    <a:pt x="917" y="1570"/>
                    <a:pt x="916" y="1573"/>
                  </a:cubicBezTo>
                  <a:cubicBezTo>
                    <a:pt x="912" y="1562"/>
                    <a:pt x="921" y="1552"/>
                    <a:pt x="924" y="1538"/>
                  </a:cubicBezTo>
                  <a:cubicBezTo>
                    <a:pt x="954" y="1484"/>
                    <a:pt x="953" y="1482"/>
                    <a:pt x="955" y="1479"/>
                  </a:cubicBezTo>
                  <a:cubicBezTo>
                    <a:pt x="968" y="1459"/>
                    <a:pt x="968" y="1452"/>
                    <a:pt x="972" y="1446"/>
                  </a:cubicBezTo>
                  <a:cubicBezTo>
                    <a:pt x="984" y="1394"/>
                    <a:pt x="982" y="1398"/>
                    <a:pt x="981" y="1403"/>
                  </a:cubicBezTo>
                  <a:cubicBezTo>
                    <a:pt x="945" y="1474"/>
                    <a:pt x="948" y="1486"/>
                    <a:pt x="942" y="1488"/>
                  </a:cubicBezTo>
                  <a:cubicBezTo>
                    <a:pt x="910" y="1541"/>
                    <a:pt x="911" y="1549"/>
                    <a:pt x="907" y="1553"/>
                  </a:cubicBezTo>
                  <a:cubicBezTo>
                    <a:pt x="896" y="1582"/>
                    <a:pt x="892" y="1589"/>
                    <a:pt x="896" y="1588"/>
                  </a:cubicBezTo>
                  <a:cubicBezTo>
                    <a:pt x="905" y="1541"/>
                    <a:pt x="903" y="1485"/>
                    <a:pt x="916" y="1444"/>
                  </a:cubicBezTo>
                  <a:cubicBezTo>
                    <a:pt x="941" y="1308"/>
                    <a:pt x="942" y="1301"/>
                    <a:pt x="944" y="1294"/>
                  </a:cubicBezTo>
                  <a:cubicBezTo>
                    <a:pt x="936" y="1296"/>
                    <a:pt x="930" y="1326"/>
                    <a:pt x="922" y="1353"/>
                  </a:cubicBezTo>
                  <a:cubicBezTo>
                    <a:pt x="895" y="1512"/>
                    <a:pt x="896" y="1520"/>
                    <a:pt x="894" y="1525"/>
                  </a:cubicBezTo>
                  <a:cubicBezTo>
                    <a:pt x="888" y="1547"/>
                    <a:pt x="889" y="1545"/>
                    <a:pt x="887" y="1553"/>
                  </a:cubicBezTo>
                  <a:cubicBezTo>
                    <a:pt x="877" y="1593"/>
                    <a:pt x="881" y="1604"/>
                    <a:pt x="876" y="1605"/>
                  </a:cubicBezTo>
                  <a:cubicBezTo>
                    <a:pt x="875" y="1580"/>
                    <a:pt x="879" y="1580"/>
                    <a:pt x="879" y="1575"/>
                  </a:cubicBezTo>
                  <a:cubicBezTo>
                    <a:pt x="877" y="1509"/>
                    <a:pt x="879" y="1499"/>
                    <a:pt x="876" y="1488"/>
                  </a:cubicBezTo>
                  <a:cubicBezTo>
                    <a:pt x="901" y="1365"/>
                    <a:pt x="897" y="1356"/>
                    <a:pt x="898" y="1353"/>
                  </a:cubicBezTo>
                  <a:cubicBezTo>
                    <a:pt x="916" y="1288"/>
                    <a:pt x="916" y="1279"/>
                    <a:pt x="918" y="1272"/>
                  </a:cubicBezTo>
                  <a:cubicBezTo>
                    <a:pt x="914" y="1265"/>
                    <a:pt x="912" y="1284"/>
                    <a:pt x="905" y="1298"/>
                  </a:cubicBezTo>
                  <a:cubicBezTo>
                    <a:pt x="897" y="1328"/>
                    <a:pt x="901" y="1337"/>
                    <a:pt x="896" y="1337"/>
                  </a:cubicBezTo>
                  <a:cubicBezTo>
                    <a:pt x="881" y="1419"/>
                    <a:pt x="876" y="1435"/>
                    <a:pt x="872" y="1451"/>
                  </a:cubicBezTo>
                  <a:cubicBezTo>
                    <a:pt x="868" y="1519"/>
                    <a:pt x="871" y="1543"/>
                    <a:pt x="870" y="1586"/>
                  </a:cubicBezTo>
                  <a:cubicBezTo>
                    <a:pt x="869" y="1639"/>
                    <a:pt x="864" y="1639"/>
                    <a:pt x="865" y="1645"/>
                  </a:cubicBezTo>
                  <a:cubicBezTo>
                    <a:pt x="863" y="1666"/>
                    <a:pt x="865" y="1667"/>
                    <a:pt x="865" y="1666"/>
                  </a:cubicBezTo>
                  <a:cubicBezTo>
                    <a:pt x="857" y="1685"/>
                    <a:pt x="854" y="1670"/>
                    <a:pt x="855" y="1653"/>
                  </a:cubicBezTo>
                  <a:cubicBezTo>
                    <a:pt x="853" y="1576"/>
                    <a:pt x="851" y="1566"/>
                    <a:pt x="855" y="1562"/>
                  </a:cubicBezTo>
                  <a:cubicBezTo>
                    <a:pt x="852" y="1524"/>
                    <a:pt x="854" y="1505"/>
                    <a:pt x="850" y="1492"/>
                  </a:cubicBezTo>
                  <a:cubicBezTo>
                    <a:pt x="853" y="1421"/>
                    <a:pt x="858" y="1408"/>
                    <a:pt x="857" y="1387"/>
                  </a:cubicBezTo>
                  <a:cubicBezTo>
                    <a:pt x="860" y="1352"/>
                    <a:pt x="854" y="1364"/>
                    <a:pt x="855" y="1383"/>
                  </a:cubicBezTo>
                  <a:cubicBezTo>
                    <a:pt x="848" y="1407"/>
                    <a:pt x="851" y="1415"/>
                    <a:pt x="850" y="1418"/>
                  </a:cubicBezTo>
                  <a:cubicBezTo>
                    <a:pt x="845" y="1496"/>
                    <a:pt x="843" y="1512"/>
                    <a:pt x="844" y="1529"/>
                  </a:cubicBezTo>
                  <a:cubicBezTo>
                    <a:pt x="843" y="1584"/>
                    <a:pt x="845" y="1586"/>
                    <a:pt x="846" y="1588"/>
                  </a:cubicBezTo>
                  <a:cubicBezTo>
                    <a:pt x="846" y="1621"/>
                    <a:pt x="850" y="1623"/>
                    <a:pt x="848" y="1629"/>
                  </a:cubicBezTo>
                  <a:cubicBezTo>
                    <a:pt x="848" y="1650"/>
                    <a:pt x="849" y="1655"/>
                    <a:pt x="846" y="1656"/>
                  </a:cubicBezTo>
                  <a:cubicBezTo>
                    <a:pt x="843" y="1640"/>
                    <a:pt x="839" y="1637"/>
                    <a:pt x="839" y="1629"/>
                  </a:cubicBezTo>
                  <a:cubicBezTo>
                    <a:pt x="831" y="1482"/>
                    <a:pt x="827" y="1483"/>
                    <a:pt x="828" y="1477"/>
                  </a:cubicBezTo>
                  <a:cubicBezTo>
                    <a:pt x="831" y="1384"/>
                    <a:pt x="830" y="1378"/>
                    <a:pt x="831" y="1361"/>
                  </a:cubicBezTo>
                  <a:cubicBezTo>
                    <a:pt x="835" y="1334"/>
                    <a:pt x="830" y="1340"/>
                    <a:pt x="828" y="1348"/>
                  </a:cubicBezTo>
                  <a:cubicBezTo>
                    <a:pt x="822" y="1433"/>
                    <a:pt x="822" y="1433"/>
                    <a:pt x="822" y="1433"/>
                  </a:cubicBezTo>
                  <a:cubicBezTo>
                    <a:pt x="823" y="1493"/>
                    <a:pt x="822" y="1494"/>
                    <a:pt x="824" y="1505"/>
                  </a:cubicBezTo>
                  <a:cubicBezTo>
                    <a:pt x="835" y="1659"/>
                    <a:pt x="837" y="1673"/>
                    <a:pt x="837" y="1693"/>
                  </a:cubicBezTo>
                  <a:cubicBezTo>
                    <a:pt x="838" y="1744"/>
                    <a:pt x="842" y="1748"/>
                    <a:pt x="835" y="1749"/>
                  </a:cubicBezTo>
                  <a:cubicBezTo>
                    <a:pt x="824" y="1655"/>
                    <a:pt x="819" y="1653"/>
                    <a:pt x="820" y="1645"/>
                  </a:cubicBezTo>
                  <a:cubicBezTo>
                    <a:pt x="809" y="1494"/>
                    <a:pt x="809" y="1476"/>
                    <a:pt x="809" y="1459"/>
                  </a:cubicBezTo>
                  <a:cubicBezTo>
                    <a:pt x="811" y="1440"/>
                    <a:pt x="809" y="1439"/>
                    <a:pt x="809" y="1440"/>
                  </a:cubicBezTo>
                  <a:cubicBezTo>
                    <a:pt x="811" y="1406"/>
                    <a:pt x="806" y="1407"/>
                    <a:pt x="807" y="1414"/>
                  </a:cubicBezTo>
                  <a:cubicBezTo>
                    <a:pt x="806" y="1452"/>
                    <a:pt x="798" y="1458"/>
                    <a:pt x="804" y="1462"/>
                  </a:cubicBezTo>
                  <a:cubicBezTo>
                    <a:pt x="817" y="1663"/>
                    <a:pt x="813" y="1671"/>
                    <a:pt x="815" y="1675"/>
                  </a:cubicBezTo>
                  <a:cubicBezTo>
                    <a:pt x="826" y="1762"/>
                    <a:pt x="826" y="1762"/>
                    <a:pt x="826" y="1762"/>
                  </a:cubicBezTo>
                  <a:cubicBezTo>
                    <a:pt x="824" y="1827"/>
                    <a:pt x="823" y="1832"/>
                    <a:pt x="820" y="1834"/>
                  </a:cubicBezTo>
                  <a:cubicBezTo>
                    <a:pt x="811" y="1787"/>
                    <a:pt x="812" y="1780"/>
                    <a:pt x="809" y="1778"/>
                  </a:cubicBezTo>
                  <a:cubicBezTo>
                    <a:pt x="802" y="1730"/>
                    <a:pt x="794" y="1714"/>
                    <a:pt x="791" y="1695"/>
                  </a:cubicBezTo>
                  <a:cubicBezTo>
                    <a:pt x="773" y="1625"/>
                    <a:pt x="777" y="1615"/>
                    <a:pt x="772" y="1614"/>
                  </a:cubicBezTo>
                  <a:cubicBezTo>
                    <a:pt x="763" y="1470"/>
                    <a:pt x="763" y="1470"/>
                    <a:pt x="763" y="1470"/>
                  </a:cubicBezTo>
                  <a:cubicBezTo>
                    <a:pt x="762" y="1442"/>
                    <a:pt x="759" y="1446"/>
                    <a:pt x="759" y="1451"/>
                  </a:cubicBezTo>
                  <a:cubicBezTo>
                    <a:pt x="758" y="1503"/>
                    <a:pt x="759" y="1507"/>
                    <a:pt x="759" y="1512"/>
                  </a:cubicBezTo>
                  <a:cubicBezTo>
                    <a:pt x="764" y="1591"/>
                    <a:pt x="762" y="1605"/>
                    <a:pt x="765" y="1612"/>
                  </a:cubicBezTo>
                  <a:cubicBezTo>
                    <a:pt x="775" y="1656"/>
                    <a:pt x="774" y="1663"/>
                    <a:pt x="774" y="1669"/>
                  </a:cubicBezTo>
                  <a:cubicBezTo>
                    <a:pt x="784" y="1716"/>
                    <a:pt x="792" y="1731"/>
                    <a:pt x="794" y="1752"/>
                  </a:cubicBezTo>
                  <a:cubicBezTo>
                    <a:pt x="811" y="1837"/>
                    <a:pt x="811" y="1837"/>
                    <a:pt x="811" y="1837"/>
                  </a:cubicBezTo>
                  <a:cubicBezTo>
                    <a:pt x="782" y="1726"/>
                    <a:pt x="772" y="1704"/>
                    <a:pt x="765" y="1677"/>
                  </a:cubicBezTo>
                  <a:cubicBezTo>
                    <a:pt x="742" y="1579"/>
                    <a:pt x="750" y="1564"/>
                    <a:pt x="743" y="1564"/>
                  </a:cubicBezTo>
                  <a:cubicBezTo>
                    <a:pt x="746" y="1641"/>
                    <a:pt x="753" y="1656"/>
                    <a:pt x="754" y="1677"/>
                  </a:cubicBezTo>
                  <a:cubicBezTo>
                    <a:pt x="763" y="1707"/>
                    <a:pt x="767" y="1716"/>
                    <a:pt x="770" y="1725"/>
                  </a:cubicBezTo>
                  <a:cubicBezTo>
                    <a:pt x="777" y="1747"/>
                    <a:pt x="777" y="1753"/>
                    <a:pt x="774" y="1754"/>
                  </a:cubicBezTo>
                  <a:cubicBezTo>
                    <a:pt x="754" y="1702"/>
                    <a:pt x="753" y="1700"/>
                    <a:pt x="750" y="1699"/>
                  </a:cubicBezTo>
                  <a:cubicBezTo>
                    <a:pt x="740" y="1669"/>
                    <a:pt x="737" y="1664"/>
                    <a:pt x="735" y="1658"/>
                  </a:cubicBezTo>
                  <a:cubicBezTo>
                    <a:pt x="707" y="1583"/>
                    <a:pt x="705" y="1572"/>
                    <a:pt x="702" y="1562"/>
                  </a:cubicBezTo>
                  <a:cubicBezTo>
                    <a:pt x="694" y="1552"/>
                    <a:pt x="699" y="1569"/>
                    <a:pt x="702" y="1588"/>
                  </a:cubicBezTo>
                  <a:cubicBezTo>
                    <a:pt x="721" y="1647"/>
                    <a:pt x="725" y="1654"/>
                    <a:pt x="728" y="1662"/>
                  </a:cubicBezTo>
                  <a:cubicBezTo>
                    <a:pt x="743" y="1693"/>
                    <a:pt x="743" y="1704"/>
                    <a:pt x="748" y="1710"/>
                  </a:cubicBezTo>
                  <a:cubicBezTo>
                    <a:pt x="766" y="1752"/>
                    <a:pt x="765" y="1760"/>
                    <a:pt x="770" y="1762"/>
                  </a:cubicBezTo>
                  <a:cubicBezTo>
                    <a:pt x="777" y="1794"/>
                    <a:pt x="782" y="1805"/>
                    <a:pt x="785" y="1817"/>
                  </a:cubicBezTo>
                  <a:cubicBezTo>
                    <a:pt x="794" y="1838"/>
                    <a:pt x="791" y="1849"/>
                    <a:pt x="796" y="1852"/>
                  </a:cubicBezTo>
                  <a:cubicBezTo>
                    <a:pt x="799" y="1894"/>
                    <a:pt x="803" y="1902"/>
                    <a:pt x="798" y="1902"/>
                  </a:cubicBezTo>
                  <a:cubicBezTo>
                    <a:pt x="794" y="1891"/>
                    <a:pt x="790" y="1888"/>
                    <a:pt x="791" y="1880"/>
                  </a:cubicBezTo>
                  <a:cubicBezTo>
                    <a:pt x="784" y="1859"/>
                    <a:pt x="782" y="1854"/>
                    <a:pt x="780" y="1847"/>
                  </a:cubicBezTo>
                  <a:cubicBezTo>
                    <a:pt x="757" y="1795"/>
                    <a:pt x="758" y="1786"/>
                    <a:pt x="752" y="1784"/>
                  </a:cubicBezTo>
                  <a:cubicBezTo>
                    <a:pt x="725" y="1733"/>
                    <a:pt x="729" y="1731"/>
                    <a:pt x="724" y="1725"/>
                  </a:cubicBezTo>
                  <a:cubicBezTo>
                    <a:pt x="700" y="1673"/>
                    <a:pt x="699" y="1666"/>
                    <a:pt x="698" y="1660"/>
                  </a:cubicBezTo>
                  <a:cubicBezTo>
                    <a:pt x="685" y="1644"/>
                    <a:pt x="693" y="1655"/>
                    <a:pt x="695" y="1671"/>
                  </a:cubicBezTo>
                  <a:cubicBezTo>
                    <a:pt x="716" y="1723"/>
                    <a:pt x="716" y="1728"/>
                    <a:pt x="719" y="1730"/>
                  </a:cubicBezTo>
                  <a:cubicBezTo>
                    <a:pt x="742" y="1778"/>
                    <a:pt x="746" y="1784"/>
                    <a:pt x="748" y="1793"/>
                  </a:cubicBezTo>
                  <a:cubicBezTo>
                    <a:pt x="782" y="1878"/>
                    <a:pt x="780" y="1885"/>
                    <a:pt x="783" y="1887"/>
                  </a:cubicBezTo>
                  <a:cubicBezTo>
                    <a:pt x="794" y="1972"/>
                    <a:pt x="794" y="1972"/>
                    <a:pt x="794" y="1972"/>
                  </a:cubicBezTo>
                  <a:cubicBezTo>
                    <a:pt x="790" y="1978"/>
                    <a:pt x="787" y="1968"/>
                    <a:pt x="785" y="1959"/>
                  </a:cubicBezTo>
                  <a:cubicBezTo>
                    <a:pt x="773" y="1902"/>
                    <a:pt x="776" y="1898"/>
                    <a:pt x="774" y="1891"/>
                  </a:cubicBezTo>
                  <a:cubicBezTo>
                    <a:pt x="757" y="1844"/>
                    <a:pt x="754" y="1838"/>
                    <a:pt x="750" y="1832"/>
                  </a:cubicBezTo>
                  <a:cubicBezTo>
                    <a:pt x="725" y="1784"/>
                    <a:pt x="724" y="1781"/>
                    <a:pt x="722" y="1778"/>
                  </a:cubicBezTo>
                  <a:cubicBezTo>
                    <a:pt x="705" y="1736"/>
                    <a:pt x="695" y="1741"/>
                    <a:pt x="698" y="1734"/>
                  </a:cubicBezTo>
                  <a:cubicBezTo>
                    <a:pt x="665" y="1678"/>
                    <a:pt x="661" y="1665"/>
                    <a:pt x="654" y="1653"/>
                  </a:cubicBezTo>
                  <a:cubicBezTo>
                    <a:pt x="643" y="1627"/>
                    <a:pt x="644" y="1617"/>
                    <a:pt x="637" y="1614"/>
                  </a:cubicBezTo>
                  <a:cubicBezTo>
                    <a:pt x="650" y="1662"/>
                    <a:pt x="654" y="1666"/>
                    <a:pt x="656" y="1673"/>
                  </a:cubicBezTo>
                  <a:cubicBezTo>
                    <a:pt x="667" y="1699"/>
                    <a:pt x="670" y="1705"/>
                    <a:pt x="674" y="1710"/>
                  </a:cubicBezTo>
                  <a:cubicBezTo>
                    <a:pt x="694" y="1752"/>
                    <a:pt x="701" y="1754"/>
                    <a:pt x="702" y="1762"/>
                  </a:cubicBezTo>
                  <a:cubicBezTo>
                    <a:pt x="726" y="1808"/>
                    <a:pt x="732" y="1807"/>
                    <a:pt x="730" y="1813"/>
                  </a:cubicBezTo>
                  <a:cubicBezTo>
                    <a:pt x="749" y="1857"/>
                    <a:pt x="754" y="1861"/>
                    <a:pt x="754" y="1869"/>
                  </a:cubicBezTo>
                  <a:cubicBezTo>
                    <a:pt x="765" y="1894"/>
                    <a:pt x="765" y="1903"/>
                    <a:pt x="770" y="1909"/>
                  </a:cubicBezTo>
                  <a:cubicBezTo>
                    <a:pt x="782" y="1984"/>
                    <a:pt x="778" y="1993"/>
                    <a:pt x="783" y="1994"/>
                  </a:cubicBezTo>
                  <a:cubicBezTo>
                    <a:pt x="775" y="1994"/>
                    <a:pt x="778" y="1992"/>
                    <a:pt x="778" y="1991"/>
                  </a:cubicBezTo>
                  <a:cubicBezTo>
                    <a:pt x="765" y="1945"/>
                    <a:pt x="758" y="1932"/>
                    <a:pt x="756" y="1913"/>
                  </a:cubicBezTo>
                  <a:cubicBezTo>
                    <a:pt x="745" y="1883"/>
                    <a:pt x="737" y="1880"/>
                    <a:pt x="737" y="1869"/>
                  </a:cubicBezTo>
                  <a:cubicBezTo>
                    <a:pt x="714" y="1824"/>
                    <a:pt x="713" y="1820"/>
                    <a:pt x="713" y="1815"/>
                  </a:cubicBezTo>
                  <a:cubicBezTo>
                    <a:pt x="687" y="1782"/>
                    <a:pt x="685" y="1774"/>
                    <a:pt x="680" y="1769"/>
                  </a:cubicBezTo>
                  <a:cubicBezTo>
                    <a:pt x="667" y="1758"/>
                    <a:pt x="672" y="1761"/>
                    <a:pt x="674" y="1767"/>
                  </a:cubicBezTo>
                  <a:cubicBezTo>
                    <a:pt x="688" y="1796"/>
                    <a:pt x="699" y="1803"/>
                    <a:pt x="702" y="1817"/>
                  </a:cubicBezTo>
                  <a:cubicBezTo>
                    <a:pt x="718" y="1842"/>
                    <a:pt x="715" y="1849"/>
                    <a:pt x="719" y="1850"/>
                  </a:cubicBezTo>
                  <a:cubicBezTo>
                    <a:pt x="745" y="1911"/>
                    <a:pt x="755" y="1935"/>
                    <a:pt x="759" y="1965"/>
                  </a:cubicBezTo>
                  <a:cubicBezTo>
                    <a:pt x="770" y="2011"/>
                    <a:pt x="779" y="2016"/>
                    <a:pt x="774" y="2022"/>
                  </a:cubicBezTo>
                  <a:cubicBezTo>
                    <a:pt x="759" y="1991"/>
                    <a:pt x="757" y="1975"/>
                    <a:pt x="752" y="1961"/>
                  </a:cubicBezTo>
                  <a:cubicBezTo>
                    <a:pt x="728" y="1912"/>
                    <a:pt x="729" y="1893"/>
                    <a:pt x="719" y="1885"/>
                  </a:cubicBezTo>
                  <a:cubicBezTo>
                    <a:pt x="695" y="1842"/>
                    <a:pt x="692" y="1833"/>
                    <a:pt x="689" y="1826"/>
                  </a:cubicBezTo>
                  <a:cubicBezTo>
                    <a:pt x="673" y="1795"/>
                    <a:pt x="665" y="1789"/>
                    <a:pt x="663" y="1778"/>
                  </a:cubicBezTo>
                  <a:cubicBezTo>
                    <a:pt x="653" y="1761"/>
                    <a:pt x="653" y="1753"/>
                    <a:pt x="647" y="1752"/>
                  </a:cubicBezTo>
                  <a:cubicBezTo>
                    <a:pt x="633" y="1718"/>
                    <a:pt x="633" y="1711"/>
                    <a:pt x="628" y="1710"/>
                  </a:cubicBezTo>
                  <a:cubicBezTo>
                    <a:pt x="640" y="1742"/>
                    <a:pt x="640" y="1752"/>
                    <a:pt x="645" y="1756"/>
                  </a:cubicBezTo>
                  <a:cubicBezTo>
                    <a:pt x="659" y="1789"/>
                    <a:pt x="667" y="1800"/>
                    <a:pt x="671" y="1815"/>
                  </a:cubicBezTo>
                  <a:cubicBezTo>
                    <a:pt x="694" y="1859"/>
                    <a:pt x="702" y="1860"/>
                    <a:pt x="702" y="1869"/>
                  </a:cubicBezTo>
                  <a:cubicBezTo>
                    <a:pt x="718" y="1899"/>
                    <a:pt x="718" y="1904"/>
                    <a:pt x="722" y="1906"/>
                  </a:cubicBezTo>
                  <a:cubicBezTo>
                    <a:pt x="749" y="1983"/>
                    <a:pt x="754" y="1998"/>
                    <a:pt x="761" y="2011"/>
                  </a:cubicBezTo>
                  <a:cubicBezTo>
                    <a:pt x="771" y="2062"/>
                    <a:pt x="777" y="2072"/>
                    <a:pt x="778" y="2085"/>
                  </a:cubicBezTo>
                  <a:cubicBezTo>
                    <a:pt x="761" y="2065"/>
                    <a:pt x="762" y="2056"/>
                    <a:pt x="759" y="2052"/>
                  </a:cubicBezTo>
                  <a:cubicBezTo>
                    <a:pt x="750" y="2026"/>
                    <a:pt x="747" y="2023"/>
                    <a:pt x="750" y="2022"/>
                  </a:cubicBezTo>
                  <a:cubicBezTo>
                    <a:pt x="730" y="1969"/>
                    <a:pt x="724" y="1961"/>
                    <a:pt x="722" y="1950"/>
                  </a:cubicBezTo>
                  <a:cubicBezTo>
                    <a:pt x="703" y="1913"/>
                    <a:pt x="699" y="1906"/>
                    <a:pt x="695" y="1898"/>
                  </a:cubicBezTo>
                  <a:cubicBezTo>
                    <a:pt x="681" y="1882"/>
                    <a:pt x="683" y="1876"/>
                    <a:pt x="680" y="1876"/>
                  </a:cubicBezTo>
                  <a:cubicBezTo>
                    <a:pt x="648" y="1822"/>
                    <a:pt x="645" y="1814"/>
                    <a:pt x="639" y="1808"/>
                  </a:cubicBezTo>
                  <a:cubicBezTo>
                    <a:pt x="621" y="1776"/>
                    <a:pt x="617" y="1768"/>
                    <a:pt x="613" y="1760"/>
                  </a:cubicBezTo>
                  <a:cubicBezTo>
                    <a:pt x="609" y="1765"/>
                    <a:pt x="611" y="1772"/>
                    <a:pt x="615" y="1778"/>
                  </a:cubicBezTo>
                  <a:cubicBezTo>
                    <a:pt x="640" y="1821"/>
                    <a:pt x="642" y="1828"/>
                    <a:pt x="647" y="1832"/>
                  </a:cubicBezTo>
                  <a:cubicBezTo>
                    <a:pt x="670" y="1869"/>
                    <a:pt x="668" y="1872"/>
                    <a:pt x="669" y="1874"/>
                  </a:cubicBezTo>
                  <a:cubicBezTo>
                    <a:pt x="682" y="1895"/>
                    <a:pt x="687" y="1898"/>
                    <a:pt x="689" y="1906"/>
                  </a:cubicBezTo>
                  <a:cubicBezTo>
                    <a:pt x="719" y="1973"/>
                    <a:pt x="723" y="1978"/>
                    <a:pt x="726" y="1985"/>
                  </a:cubicBezTo>
                  <a:cubicBezTo>
                    <a:pt x="749" y="2062"/>
                    <a:pt x="754" y="2068"/>
                    <a:pt x="756" y="2076"/>
                  </a:cubicBezTo>
                  <a:cubicBezTo>
                    <a:pt x="793" y="2160"/>
                    <a:pt x="793" y="2160"/>
                    <a:pt x="793" y="2160"/>
                  </a:cubicBezTo>
                  <a:cubicBezTo>
                    <a:pt x="801" y="2117"/>
                    <a:pt x="807" y="2111"/>
                    <a:pt x="809" y="2100"/>
                  </a:cubicBezTo>
                  <a:cubicBezTo>
                    <a:pt x="825" y="2073"/>
                    <a:pt x="829" y="2071"/>
                    <a:pt x="828" y="2063"/>
                  </a:cubicBezTo>
                  <a:cubicBezTo>
                    <a:pt x="847" y="2039"/>
                    <a:pt x="845" y="2034"/>
                    <a:pt x="850" y="2035"/>
                  </a:cubicBezTo>
                  <a:cubicBezTo>
                    <a:pt x="872" y="2002"/>
                    <a:pt x="872" y="1999"/>
                    <a:pt x="872" y="1996"/>
                  </a:cubicBezTo>
                  <a:cubicBezTo>
                    <a:pt x="890" y="1974"/>
                    <a:pt x="891" y="1969"/>
                    <a:pt x="896" y="1967"/>
                  </a:cubicBezTo>
                  <a:cubicBezTo>
                    <a:pt x="926" y="1928"/>
                    <a:pt x="931" y="1926"/>
                    <a:pt x="931" y="1919"/>
                  </a:cubicBezTo>
                  <a:cubicBezTo>
                    <a:pt x="966" y="1884"/>
                    <a:pt x="970" y="1880"/>
                    <a:pt x="972" y="1876"/>
                  </a:cubicBezTo>
                  <a:cubicBezTo>
                    <a:pt x="998" y="1854"/>
                    <a:pt x="996" y="1848"/>
                    <a:pt x="1001" y="1850"/>
                  </a:cubicBezTo>
                  <a:cubicBezTo>
                    <a:pt x="1032" y="1820"/>
                    <a:pt x="1033" y="1818"/>
                    <a:pt x="1033" y="1815"/>
                  </a:cubicBezTo>
                  <a:cubicBezTo>
                    <a:pt x="1059" y="1793"/>
                    <a:pt x="1061" y="1779"/>
                    <a:pt x="1073" y="1776"/>
                  </a:cubicBezTo>
                  <a:cubicBezTo>
                    <a:pt x="1095" y="1736"/>
                    <a:pt x="1094" y="1732"/>
                    <a:pt x="1097" y="1732"/>
                  </a:cubicBezTo>
                  <a:cubicBezTo>
                    <a:pt x="1078" y="1756"/>
                    <a:pt x="1070" y="1760"/>
                    <a:pt x="1068" y="1771"/>
                  </a:cubicBezTo>
                  <a:cubicBezTo>
                    <a:pt x="1046" y="1793"/>
                    <a:pt x="1046" y="1796"/>
                    <a:pt x="1042" y="1795"/>
                  </a:cubicBezTo>
                  <a:cubicBezTo>
                    <a:pt x="1025" y="1818"/>
                    <a:pt x="1020" y="1819"/>
                    <a:pt x="1016" y="1821"/>
                  </a:cubicBezTo>
                  <a:cubicBezTo>
                    <a:pt x="993" y="1847"/>
                    <a:pt x="987" y="1848"/>
                    <a:pt x="983" y="1852"/>
                  </a:cubicBezTo>
                  <a:cubicBezTo>
                    <a:pt x="964" y="1874"/>
                    <a:pt x="961" y="1876"/>
                    <a:pt x="959" y="1878"/>
                  </a:cubicBezTo>
                  <a:cubicBezTo>
                    <a:pt x="946" y="1896"/>
                    <a:pt x="940" y="1894"/>
                    <a:pt x="942" y="1900"/>
                  </a:cubicBezTo>
                  <a:cubicBezTo>
                    <a:pt x="921" y="1925"/>
                    <a:pt x="911" y="1924"/>
                    <a:pt x="911" y="1932"/>
                  </a:cubicBezTo>
                  <a:cubicBezTo>
                    <a:pt x="875" y="1982"/>
                    <a:pt x="871" y="1986"/>
                    <a:pt x="865" y="1989"/>
                  </a:cubicBezTo>
                  <a:cubicBezTo>
                    <a:pt x="854" y="2008"/>
                    <a:pt x="853" y="2011"/>
                    <a:pt x="852" y="2015"/>
                  </a:cubicBezTo>
                  <a:cubicBezTo>
                    <a:pt x="821" y="2056"/>
                    <a:pt x="822" y="2066"/>
                    <a:pt x="815" y="2068"/>
                  </a:cubicBezTo>
                  <a:cubicBezTo>
                    <a:pt x="807" y="2074"/>
                    <a:pt x="811" y="2072"/>
                    <a:pt x="813" y="2068"/>
                  </a:cubicBezTo>
                  <a:cubicBezTo>
                    <a:pt x="832" y="2040"/>
                    <a:pt x="830" y="2031"/>
                    <a:pt x="833" y="2026"/>
                  </a:cubicBezTo>
                  <a:cubicBezTo>
                    <a:pt x="858" y="1977"/>
                    <a:pt x="867" y="1977"/>
                    <a:pt x="868" y="1970"/>
                  </a:cubicBezTo>
                  <a:cubicBezTo>
                    <a:pt x="913" y="1906"/>
                    <a:pt x="923" y="1911"/>
                    <a:pt x="920" y="1904"/>
                  </a:cubicBezTo>
                  <a:cubicBezTo>
                    <a:pt x="941" y="1891"/>
                    <a:pt x="928" y="1884"/>
                    <a:pt x="935" y="1885"/>
                  </a:cubicBezTo>
                  <a:cubicBezTo>
                    <a:pt x="965" y="1867"/>
                    <a:pt x="953" y="1858"/>
                    <a:pt x="959" y="1858"/>
                  </a:cubicBezTo>
                  <a:cubicBezTo>
                    <a:pt x="982" y="1843"/>
                    <a:pt x="985" y="1840"/>
                    <a:pt x="985" y="1834"/>
                  </a:cubicBezTo>
                  <a:cubicBezTo>
                    <a:pt x="1007" y="1810"/>
                    <a:pt x="1018" y="1811"/>
                    <a:pt x="1018" y="1802"/>
                  </a:cubicBezTo>
                  <a:cubicBezTo>
                    <a:pt x="1027" y="1791"/>
                    <a:pt x="1033" y="1791"/>
                    <a:pt x="1033" y="1786"/>
                  </a:cubicBezTo>
                  <a:cubicBezTo>
                    <a:pt x="1059" y="1751"/>
                    <a:pt x="1057" y="1752"/>
                    <a:pt x="1055" y="1754"/>
                  </a:cubicBezTo>
                  <a:cubicBezTo>
                    <a:pt x="1033" y="1778"/>
                    <a:pt x="1026" y="1785"/>
                    <a:pt x="1022" y="1795"/>
                  </a:cubicBezTo>
                  <a:cubicBezTo>
                    <a:pt x="1001" y="1810"/>
                    <a:pt x="1002" y="1816"/>
                    <a:pt x="996" y="1815"/>
                  </a:cubicBezTo>
                  <a:cubicBezTo>
                    <a:pt x="974" y="1832"/>
                    <a:pt x="976" y="1838"/>
                    <a:pt x="972" y="1839"/>
                  </a:cubicBezTo>
                  <a:cubicBezTo>
                    <a:pt x="920" y="1894"/>
                    <a:pt x="911" y="1899"/>
                    <a:pt x="907" y="1909"/>
                  </a:cubicBezTo>
                  <a:cubicBezTo>
                    <a:pt x="864" y="1963"/>
                    <a:pt x="856" y="1968"/>
                    <a:pt x="852" y="1978"/>
                  </a:cubicBezTo>
                  <a:cubicBezTo>
                    <a:pt x="828" y="2019"/>
                    <a:pt x="829" y="2023"/>
                    <a:pt x="824" y="2022"/>
                  </a:cubicBezTo>
                  <a:cubicBezTo>
                    <a:pt x="811" y="2046"/>
                    <a:pt x="810" y="2053"/>
                    <a:pt x="807" y="2057"/>
                  </a:cubicBezTo>
                  <a:cubicBezTo>
                    <a:pt x="797" y="2078"/>
                    <a:pt x="790" y="2069"/>
                    <a:pt x="789" y="2061"/>
                  </a:cubicBezTo>
                  <a:cubicBezTo>
                    <a:pt x="806" y="2022"/>
                    <a:pt x="806" y="2016"/>
                    <a:pt x="811" y="2015"/>
                  </a:cubicBezTo>
                  <a:cubicBezTo>
                    <a:pt x="819" y="1996"/>
                    <a:pt x="823" y="1996"/>
                    <a:pt x="824" y="1994"/>
                  </a:cubicBezTo>
                  <a:cubicBezTo>
                    <a:pt x="839" y="1971"/>
                    <a:pt x="839" y="1966"/>
                    <a:pt x="842" y="1963"/>
                  </a:cubicBezTo>
                  <a:cubicBezTo>
                    <a:pt x="883" y="1906"/>
                    <a:pt x="889" y="1902"/>
                    <a:pt x="892" y="1895"/>
                  </a:cubicBezTo>
                  <a:cubicBezTo>
                    <a:pt x="901" y="1885"/>
                    <a:pt x="905" y="1883"/>
                    <a:pt x="907" y="1880"/>
                  </a:cubicBezTo>
                  <a:cubicBezTo>
                    <a:pt x="924" y="1864"/>
                    <a:pt x="925" y="1860"/>
                    <a:pt x="931" y="1861"/>
                  </a:cubicBezTo>
                  <a:cubicBezTo>
                    <a:pt x="960" y="1831"/>
                    <a:pt x="966" y="1823"/>
                    <a:pt x="975" y="1817"/>
                  </a:cubicBezTo>
                  <a:cubicBezTo>
                    <a:pt x="996" y="1787"/>
                    <a:pt x="1004" y="1788"/>
                    <a:pt x="1005" y="1782"/>
                  </a:cubicBezTo>
                  <a:cubicBezTo>
                    <a:pt x="1029" y="1755"/>
                    <a:pt x="1036" y="1755"/>
                    <a:pt x="1038" y="1749"/>
                  </a:cubicBezTo>
                  <a:cubicBezTo>
                    <a:pt x="1081" y="1691"/>
                    <a:pt x="1092" y="1687"/>
                    <a:pt x="1094" y="1675"/>
                  </a:cubicBezTo>
                  <a:cubicBezTo>
                    <a:pt x="1107" y="1662"/>
                    <a:pt x="1104" y="1656"/>
                    <a:pt x="1108" y="1656"/>
                  </a:cubicBezTo>
                  <a:cubicBezTo>
                    <a:pt x="1124" y="1631"/>
                    <a:pt x="1125" y="1623"/>
                    <a:pt x="1129" y="1619"/>
                  </a:cubicBezTo>
                  <a:cubicBezTo>
                    <a:pt x="1154" y="1582"/>
                    <a:pt x="1155" y="1574"/>
                    <a:pt x="1158" y="1568"/>
                  </a:cubicBezTo>
                  <a:cubicBezTo>
                    <a:pt x="1173" y="1527"/>
                    <a:pt x="1174" y="1523"/>
                    <a:pt x="1173" y="1518"/>
                  </a:cubicBezTo>
                  <a:close/>
                  <a:moveTo>
                    <a:pt x="850" y="1826"/>
                  </a:moveTo>
                  <a:cubicBezTo>
                    <a:pt x="854" y="1822"/>
                    <a:pt x="857" y="1818"/>
                    <a:pt x="859" y="1813"/>
                  </a:cubicBezTo>
                  <a:cubicBezTo>
                    <a:pt x="865" y="1816"/>
                    <a:pt x="854" y="1821"/>
                    <a:pt x="855" y="1826"/>
                  </a:cubicBezTo>
                  <a:cubicBezTo>
                    <a:pt x="851" y="1829"/>
                    <a:pt x="849" y="1835"/>
                    <a:pt x="846" y="1839"/>
                  </a:cubicBezTo>
                  <a:cubicBezTo>
                    <a:pt x="840" y="1835"/>
                    <a:pt x="851" y="1831"/>
                    <a:pt x="850" y="1826"/>
                  </a:cubicBezTo>
                  <a:close/>
                  <a:moveTo>
                    <a:pt x="846" y="1704"/>
                  </a:moveTo>
                  <a:cubicBezTo>
                    <a:pt x="848" y="1700"/>
                    <a:pt x="848" y="1705"/>
                    <a:pt x="848" y="1708"/>
                  </a:cubicBezTo>
                  <a:cubicBezTo>
                    <a:pt x="846" y="1712"/>
                    <a:pt x="846" y="1707"/>
                    <a:pt x="846" y="1704"/>
                  </a:cubicBezTo>
                  <a:close/>
                  <a:moveTo>
                    <a:pt x="804" y="2087"/>
                  </a:moveTo>
                  <a:cubicBezTo>
                    <a:pt x="806" y="2083"/>
                    <a:pt x="808" y="2090"/>
                    <a:pt x="804" y="2089"/>
                  </a:cubicBezTo>
                  <a:cubicBezTo>
                    <a:pt x="805" y="2093"/>
                    <a:pt x="802" y="2094"/>
                    <a:pt x="802" y="2098"/>
                  </a:cubicBezTo>
                  <a:cubicBezTo>
                    <a:pt x="797" y="2103"/>
                    <a:pt x="802" y="2089"/>
                    <a:pt x="804" y="2087"/>
                  </a:cubicBezTo>
                  <a:close/>
                  <a:moveTo>
                    <a:pt x="785" y="2116"/>
                  </a:moveTo>
                  <a:cubicBezTo>
                    <a:pt x="779" y="2112"/>
                    <a:pt x="785" y="2103"/>
                    <a:pt x="787" y="2100"/>
                  </a:cubicBezTo>
                  <a:cubicBezTo>
                    <a:pt x="793" y="2104"/>
                    <a:pt x="782" y="2108"/>
                    <a:pt x="785" y="2116"/>
                  </a:cubicBezTo>
                  <a:close/>
                  <a:moveTo>
                    <a:pt x="813" y="1915"/>
                  </a:moveTo>
                  <a:cubicBezTo>
                    <a:pt x="819" y="1921"/>
                    <a:pt x="812" y="1933"/>
                    <a:pt x="811" y="1939"/>
                  </a:cubicBezTo>
                  <a:cubicBezTo>
                    <a:pt x="806" y="1934"/>
                    <a:pt x="816" y="1925"/>
                    <a:pt x="813" y="1915"/>
                  </a:cubicBezTo>
                  <a:close/>
                  <a:moveTo>
                    <a:pt x="809" y="1882"/>
                  </a:moveTo>
                  <a:cubicBezTo>
                    <a:pt x="817" y="1885"/>
                    <a:pt x="809" y="1890"/>
                    <a:pt x="811" y="1898"/>
                  </a:cubicBezTo>
                  <a:cubicBezTo>
                    <a:pt x="806" y="1897"/>
                    <a:pt x="810" y="1887"/>
                    <a:pt x="809" y="1882"/>
                  </a:cubicBezTo>
                  <a:close/>
                  <a:moveTo>
                    <a:pt x="809" y="1952"/>
                  </a:moveTo>
                  <a:cubicBezTo>
                    <a:pt x="819" y="1956"/>
                    <a:pt x="804" y="1962"/>
                    <a:pt x="807" y="1972"/>
                  </a:cubicBezTo>
                  <a:cubicBezTo>
                    <a:pt x="799" y="1965"/>
                    <a:pt x="812" y="1961"/>
                    <a:pt x="809" y="1952"/>
                  </a:cubicBezTo>
                  <a:close/>
                  <a:moveTo>
                    <a:pt x="1097" y="1666"/>
                  </a:moveTo>
                  <a:cubicBezTo>
                    <a:pt x="1091" y="1666"/>
                    <a:pt x="1095" y="1675"/>
                    <a:pt x="1090" y="1675"/>
                  </a:cubicBezTo>
                  <a:cubicBezTo>
                    <a:pt x="1073" y="1700"/>
                    <a:pt x="1072" y="1701"/>
                    <a:pt x="1070" y="1701"/>
                  </a:cubicBezTo>
                  <a:cubicBezTo>
                    <a:pt x="1047" y="1728"/>
                    <a:pt x="1049" y="1736"/>
                    <a:pt x="1042" y="1734"/>
                  </a:cubicBezTo>
                  <a:cubicBezTo>
                    <a:pt x="1015" y="1763"/>
                    <a:pt x="1008" y="1766"/>
                    <a:pt x="1005" y="1773"/>
                  </a:cubicBezTo>
                  <a:cubicBezTo>
                    <a:pt x="976" y="1802"/>
                    <a:pt x="968" y="1807"/>
                    <a:pt x="964" y="1817"/>
                  </a:cubicBezTo>
                  <a:cubicBezTo>
                    <a:pt x="943" y="1831"/>
                    <a:pt x="941" y="1837"/>
                    <a:pt x="937" y="1841"/>
                  </a:cubicBezTo>
                  <a:cubicBezTo>
                    <a:pt x="911" y="1865"/>
                    <a:pt x="907" y="1866"/>
                    <a:pt x="905" y="1869"/>
                  </a:cubicBezTo>
                  <a:cubicBezTo>
                    <a:pt x="874" y="1911"/>
                    <a:pt x="861" y="1910"/>
                    <a:pt x="861" y="1924"/>
                  </a:cubicBezTo>
                  <a:cubicBezTo>
                    <a:pt x="818" y="1975"/>
                    <a:pt x="814" y="1998"/>
                    <a:pt x="800" y="2011"/>
                  </a:cubicBezTo>
                  <a:cubicBezTo>
                    <a:pt x="809" y="1984"/>
                    <a:pt x="809" y="1976"/>
                    <a:pt x="815" y="1974"/>
                  </a:cubicBezTo>
                  <a:cubicBezTo>
                    <a:pt x="844" y="1919"/>
                    <a:pt x="844" y="1913"/>
                    <a:pt x="848" y="1911"/>
                  </a:cubicBezTo>
                  <a:cubicBezTo>
                    <a:pt x="876" y="1880"/>
                    <a:pt x="876" y="1869"/>
                    <a:pt x="883" y="1865"/>
                  </a:cubicBezTo>
                  <a:cubicBezTo>
                    <a:pt x="903" y="1844"/>
                    <a:pt x="905" y="1835"/>
                    <a:pt x="913" y="1832"/>
                  </a:cubicBezTo>
                  <a:cubicBezTo>
                    <a:pt x="949" y="1793"/>
                    <a:pt x="952" y="1785"/>
                    <a:pt x="959" y="1782"/>
                  </a:cubicBezTo>
                  <a:cubicBezTo>
                    <a:pt x="978" y="1765"/>
                    <a:pt x="979" y="1763"/>
                    <a:pt x="981" y="1762"/>
                  </a:cubicBezTo>
                  <a:cubicBezTo>
                    <a:pt x="1005" y="1742"/>
                    <a:pt x="1017" y="1732"/>
                    <a:pt x="1029" y="1723"/>
                  </a:cubicBezTo>
                  <a:cubicBezTo>
                    <a:pt x="1075" y="1683"/>
                    <a:pt x="1076" y="1680"/>
                    <a:pt x="1079" y="1677"/>
                  </a:cubicBezTo>
                  <a:cubicBezTo>
                    <a:pt x="1095" y="1659"/>
                    <a:pt x="1098" y="1659"/>
                    <a:pt x="1099" y="1656"/>
                  </a:cubicBezTo>
                  <a:close/>
                  <a:moveTo>
                    <a:pt x="1101" y="2098"/>
                  </a:moveTo>
                  <a:cubicBezTo>
                    <a:pt x="1097" y="2109"/>
                    <a:pt x="1090" y="2116"/>
                    <a:pt x="1088" y="2129"/>
                  </a:cubicBezTo>
                  <a:cubicBezTo>
                    <a:pt x="1081" y="2131"/>
                    <a:pt x="1080" y="2140"/>
                    <a:pt x="1075" y="2144"/>
                  </a:cubicBezTo>
                  <a:cubicBezTo>
                    <a:pt x="1072" y="2150"/>
                    <a:pt x="1065" y="2153"/>
                    <a:pt x="1062" y="2159"/>
                  </a:cubicBezTo>
                  <a:cubicBezTo>
                    <a:pt x="1062" y="2159"/>
                    <a:pt x="1061" y="2160"/>
                    <a:pt x="1061" y="2160"/>
                  </a:cubicBezTo>
                  <a:cubicBezTo>
                    <a:pt x="1073" y="2160"/>
                    <a:pt x="1073" y="2160"/>
                    <a:pt x="1073" y="2160"/>
                  </a:cubicBezTo>
                  <a:cubicBezTo>
                    <a:pt x="1075" y="2159"/>
                    <a:pt x="1076" y="2158"/>
                    <a:pt x="1075" y="2155"/>
                  </a:cubicBezTo>
                  <a:cubicBezTo>
                    <a:pt x="1082" y="2154"/>
                    <a:pt x="1081" y="2145"/>
                    <a:pt x="1088" y="2144"/>
                  </a:cubicBezTo>
                  <a:cubicBezTo>
                    <a:pt x="1089" y="2139"/>
                    <a:pt x="1090" y="2135"/>
                    <a:pt x="1094" y="2133"/>
                  </a:cubicBezTo>
                  <a:cubicBezTo>
                    <a:pt x="1095" y="2128"/>
                    <a:pt x="1098" y="2125"/>
                    <a:pt x="1101" y="2122"/>
                  </a:cubicBezTo>
                  <a:cubicBezTo>
                    <a:pt x="1099" y="2116"/>
                    <a:pt x="1105" y="2116"/>
                    <a:pt x="1103" y="2109"/>
                  </a:cubicBezTo>
                  <a:cubicBezTo>
                    <a:pt x="1106" y="2106"/>
                    <a:pt x="1107" y="2098"/>
                    <a:pt x="1101" y="2098"/>
                  </a:cubicBezTo>
                  <a:close/>
                  <a:moveTo>
                    <a:pt x="2876" y="1562"/>
                  </a:moveTo>
                  <a:cubicBezTo>
                    <a:pt x="2881" y="1571"/>
                    <a:pt x="2870" y="1576"/>
                    <a:pt x="2875" y="1584"/>
                  </a:cubicBezTo>
                  <a:cubicBezTo>
                    <a:pt x="2871" y="1591"/>
                    <a:pt x="2869" y="1597"/>
                    <a:pt x="2873" y="1605"/>
                  </a:cubicBezTo>
                  <a:cubicBezTo>
                    <a:pt x="2865" y="1610"/>
                    <a:pt x="2873" y="1619"/>
                    <a:pt x="2867" y="1624"/>
                  </a:cubicBezTo>
                  <a:cubicBezTo>
                    <a:pt x="2871" y="1632"/>
                    <a:pt x="2865" y="1637"/>
                    <a:pt x="2869" y="1645"/>
                  </a:cubicBezTo>
                  <a:cubicBezTo>
                    <a:pt x="2859" y="1646"/>
                    <a:pt x="2871" y="1653"/>
                    <a:pt x="2866" y="1655"/>
                  </a:cubicBezTo>
                  <a:cubicBezTo>
                    <a:pt x="2867" y="1660"/>
                    <a:pt x="2862" y="1662"/>
                    <a:pt x="2868" y="1668"/>
                  </a:cubicBezTo>
                  <a:cubicBezTo>
                    <a:pt x="2861" y="1673"/>
                    <a:pt x="2866" y="1681"/>
                    <a:pt x="2862" y="1687"/>
                  </a:cubicBezTo>
                  <a:cubicBezTo>
                    <a:pt x="2864" y="1695"/>
                    <a:pt x="2860" y="1702"/>
                    <a:pt x="2861" y="1710"/>
                  </a:cubicBezTo>
                  <a:cubicBezTo>
                    <a:pt x="2868" y="1715"/>
                    <a:pt x="2856" y="1715"/>
                    <a:pt x="2862" y="1720"/>
                  </a:cubicBezTo>
                  <a:cubicBezTo>
                    <a:pt x="2857" y="1722"/>
                    <a:pt x="2863" y="1727"/>
                    <a:pt x="2859" y="1730"/>
                  </a:cubicBezTo>
                  <a:cubicBezTo>
                    <a:pt x="2861" y="1734"/>
                    <a:pt x="2862" y="1738"/>
                    <a:pt x="2860" y="1741"/>
                  </a:cubicBezTo>
                  <a:cubicBezTo>
                    <a:pt x="2866" y="1744"/>
                    <a:pt x="2859" y="1753"/>
                    <a:pt x="2866" y="1751"/>
                  </a:cubicBezTo>
                  <a:cubicBezTo>
                    <a:pt x="2865" y="1746"/>
                    <a:pt x="2868" y="1742"/>
                    <a:pt x="2863" y="1736"/>
                  </a:cubicBezTo>
                  <a:cubicBezTo>
                    <a:pt x="2867" y="1732"/>
                    <a:pt x="2866" y="1726"/>
                    <a:pt x="2865" y="1721"/>
                  </a:cubicBezTo>
                  <a:cubicBezTo>
                    <a:pt x="2869" y="1712"/>
                    <a:pt x="2865" y="1700"/>
                    <a:pt x="2870" y="1691"/>
                  </a:cubicBezTo>
                  <a:cubicBezTo>
                    <a:pt x="2866" y="1680"/>
                    <a:pt x="2874" y="1671"/>
                    <a:pt x="2871" y="1660"/>
                  </a:cubicBezTo>
                  <a:cubicBezTo>
                    <a:pt x="2871" y="1655"/>
                    <a:pt x="2872" y="1650"/>
                    <a:pt x="2874" y="1645"/>
                  </a:cubicBezTo>
                  <a:cubicBezTo>
                    <a:pt x="2874" y="1640"/>
                    <a:pt x="2872" y="1634"/>
                    <a:pt x="2876" y="1630"/>
                  </a:cubicBezTo>
                  <a:cubicBezTo>
                    <a:pt x="2876" y="1625"/>
                    <a:pt x="2878" y="1621"/>
                    <a:pt x="2876" y="1616"/>
                  </a:cubicBezTo>
                  <a:cubicBezTo>
                    <a:pt x="2878" y="1611"/>
                    <a:pt x="2879" y="1607"/>
                    <a:pt x="2879" y="1601"/>
                  </a:cubicBezTo>
                  <a:cubicBezTo>
                    <a:pt x="2879" y="1601"/>
                    <a:pt x="2880" y="1600"/>
                    <a:pt x="2880" y="1600"/>
                  </a:cubicBezTo>
                  <a:cubicBezTo>
                    <a:pt x="2880" y="1552"/>
                    <a:pt x="2880" y="1552"/>
                    <a:pt x="2880" y="1552"/>
                  </a:cubicBezTo>
                  <a:cubicBezTo>
                    <a:pt x="2879" y="1552"/>
                    <a:pt x="2879" y="1552"/>
                    <a:pt x="2878" y="1552"/>
                  </a:cubicBezTo>
                  <a:cubicBezTo>
                    <a:pt x="2877" y="1556"/>
                    <a:pt x="2882" y="1560"/>
                    <a:pt x="2876" y="1562"/>
                  </a:cubicBezTo>
                  <a:close/>
                  <a:moveTo>
                    <a:pt x="621" y="2129"/>
                  </a:moveTo>
                  <a:cubicBezTo>
                    <a:pt x="616" y="2125"/>
                    <a:pt x="616" y="2115"/>
                    <a:pt x="610" y="2111"/>
                  </a:cubicBezTo>
                  <a:cubicBezTo>
                    <a:pt x="610" y="2107"/>
                    <a:pt x="613" y="2100"/>
                    <a:pt x="606" y="2103"/>
                  </a:cubicBezTo>
                  <a:cubicBezTo>
                    <a:pt x="606" y="2097"/>
                    <a:pt x="605" y="2094"/>
                    <a:pt x="602" y="2092"/>
                  </a:cubicBezTo>
                  <a:cubicBezTo>
                    <a:pt x="599" y="2084"/>
                    <a:pt x="598" y="2077"/>
                    <a:pt x="595" y="2070"/>
                  </a:cubicBezTo>
                  <a:cubicBezTo>
                    <a:pt x="591" y="2070"/>
                    <a:pt x="594" y="2062"/>
                    <a:pt x="591" y="2061"/>
                  </a:cubicBezTo>
                  <a:cubicBezTo>
                    <a:pt x="587" y="2060"/>
                    <a:pt x="591" y="2051"/>
                    <a:pt x="586" y="2050"/>
                  </a:cubicBezTo>
                  <a:cubicBezTo>
                    <a:pt x="586" y="2041"/>
                    <a:pt x="582" y="2036"/>
                    <a:pt x="580" y="2028"/>
                  </a:cubicBezTo>
                  <a:cubicBezTo>
                    <a:pt x="581" y="2022"/>
                    <a:pt x="576" y="2022"/>
                    <a:pt x="578" y="2015"/>
                  </a:cubicBezTo>
                  <a:cubicBezTo>
                    <a:pt x="577" y="2010"/>
                    <a:pt x="576" y="2005"/>
                    <a:pt x="573" y="2002"/>
                  </a:cubicBezTo>
                  <a:cubicBezTo>
                    <a:pt x="572" y="2018"/>
                    <a:pt x="578" y="2026"/>
                    <a:pt x="580" y="2039"/>
                  </a:cubicBezTo>
                  <a:cubicBezTo>
                    <a:pt x="581" y="2045"/>
                    <a:pt x="583" y="2051"/>
                    <a:pt x="584" y="2057"/>
                  </a:cubicBezTo>
                  <a:cubicBezTo>
                    <a:pt x="584" y="2061"/>
                    <a:pt x="587" y="2062"/>
                    <a:pt x="586" y="2065"/>
                  </a:cubicBezTo>
                  <a:cubicBezTo>
                    <a:pt x="590" y="2066"/>
                    <a:pt x="588" y="2072"/>
                    <a:pt x="591" y="2072"/>
                  </a:cubicBezTo>
                  <a:cubicBezTo>
                    <a:pt x="592" y="2085"/>
                    <a:pt x="600" y="2092"/>
                    <a:pt x="602" y="2105"/>
                  </a:cubicBezTo>
                  <a:cubicBezTo>
                    <a:pt x="605" y="2105"/>
                    <a:pt x="603" y="2111"/>
                    <a:pt x="606" y="2111"/>
                  </a:cubicBezTo>
                  <a:cubicBezTo>
                    <a:pt x="606" y="2115"/>
                    <a:pt x="608" y="2116"/>
                    <a:pt x="608" y="2120"/>
                  </a:cubicBezTo>
                  <a:cubicBezTo>
                    <a:pt x="610" y="2125"/>
                    <a:pt x="614" y="2132"/>
                    <a:pt x="610" y="2135"/>
                  </a:cubicBezTo>
                  <a:cubicBezTo>
                    <a:pt x="614" y="2135"/>
                    <a:pt x="612" y="2141"/>
                    <a:pt x="615" y="2142"/>
                  </a:cubicBezTo>
                  <a:cubicBezTo>
                    <a:pt x="614" y="2146"/>
                    <a:pt x="617" y="2147"/>
                    <a:pt x="617" y="2151"/>
                  </a:cubicBezTo>
                  <a:cubicBezTo>
                    <a:pt x="617" y="2155"/>
                    <a:pt x="618" y="2157"/>
                    <a:pt x="619" y="2160"/>
                  </a:cubicBezTo>
                  <a:cubicBezTo>
                    <a:pt x="626" y="2160"/>
                    <a:pt x="626" y="2160"/>
                    <a:pt x="626" y="2160"/>
                  </a:cubicBezTo>
                  <a:cubicBezTo>
                    <a:pt x="626" y="2159"/>
                    <a:pt x="626" y="2158"/>
                    <a:pt x="626" y="2157"/>
                  </a:cubicBezTo>
                  <a:cubicBezTo>
                    <a:pt x="627" y="2158"/>
                    <a:pt x="629" y="2159"/>
                    <a:pt x="630" y="2160"/>
                  </a:cubicBezTo>
                  <a:cubicBezTo>
                    <a:pt x="639" y="2160"/>
                    <a:pt x="639" y="2160"/>
                    <a:pt x="639" y="2160"/>
                  </a:cubicBezTo>
                  <a:cubicBezTo>
                    <a:pt x="637" y="2156"/>
                    <a:pt x="634" y="2152"/>
                    <a:pt x="630" y="2148"/>
                  </a:cubicBezTo>
                  <a:cubicBezTo>
                    <a:pt x="631" y="2138"/>
                    <a:pt x="621" y="2139"/>
                    <a:pt x="621" y="2129"/>
                  </a:cubicBezTo>
                  <a:close/>
                  <a:moveTo>
                    <a:pt x="621" y="2146"/>
                  </a:moveTo>
                  <a:cubicBezTo>
                    <a:pt x="623" y="2148"/>
                    <a:pt x="625" y="2150"/>
                    <a:pt x="626" y="2153"/>
                  </a:cubicBezTo>
                  <a:cubicBezTo>
                    <a:pt x="625" y="2158"/>
                    <a:pt x="621" y="2149"/>
                    <a:pt x="621" y="2146"/>
                  </a:cubicBezTo>
                  <a:close/>
                  <a:moveTo>
                    <a:pt x="1055" y="2131"/>
                  </a:moveTo>
                  <a:cubicBezTo>
                    <a:pt x="1051" y="2140"/>
                    <a:pt x="1042" y="2142"/>
                    <a:pt x="1040" y="2153"/>
                  </a:cubicBezTo>
                  <a:cubicBezTo>
                    <a:pt x="1034" y="2153"/>
                    <a:pt x="1032" y="2156"/>
                    <a:pt x="1030" y="2160"/>
                  </a:cubicBezTo>
                  <a:cubicBezTo>
                    <a:pt x="1039" y="2160"/>
                    <a:pt x="1039" y="2160"/>
                    <a:pt x="1039" y="2160"/>
                  </a:cubicBezTo>
                  <a:cubicBezTo>
                    <a:pt x="1040" y="2158"/>
                    <a:pt x="1042" y="2156"/>
                    <a:pt x="1044" y="2155"/>
                  </a:cubicBezTo>
                  <a:cubicBezTo>
                    <a:pt x="1047" y="2153"/>
                    <a:pt x="1045" y="2147"/>
                    <a:pt x="1051" y="2148"/>
                  </a:cubicBezTo>
                  <a:cubicBezTo>
                    <a:pt x="1049" y="2142"/>
                    <a:pt x="1055" y="2144"/>
                    <a:pt x="1055" y="2140"/>
                  </a:cubicBezTo>
                  <a:cubicBezTo>
                    <a:pt x="1056" y="2138"/>
                    <a:pt x="1061" y="2131"/>
                    <a:pt x="1055" y="2131"/>
                  </a:cubicBezTo>
                  <a:close/>
                  <a:moveTo>
                    <a:pt x="2866" y="1483"/>
                  </a:moveTo>
                  <a:cubicBezTo>
                    <a:pt x="2869" y="1487"/>
                    <a:pt x="2861" y="1489"/>
                    <a:pt x="2863" y="1493"/>
                  </a:cubicBezTo>
                  <a:cubicBezTo>
                    <a:pt x="2865" y="1497"/>
                    <a:pt x="2860" y="1500"/>
                    <a:pt x="2862" y="1504"/>
                  </a:cubicBezTo>
                  <a:cubicBezTo>
                    <a:pt x="2859" y="1510"/>
                    <a:pt x="2857" y="1517"/>
                    <a:pt x="2856" y="1524"/>
                  </a:cubicBezTo>
                  <a:cubicBezTo>
                    <a:pt x="2850" y="1530"/>
                    <a:pt x="2854" y="1538"/>
                    <a:pt x="2849" y="1544"/>
                  </a:cubicBezTo>
                  <a:cubicBezTo>
                    <a:pt x="2843" y="1546"/>
                    <a:pt x="2848" y="1551"/>
                    <a:pt x="2846" y="1554"/>
                  </a:cubicBezTo>
                  <a:cubicBezTo>
                    <a:pt x="2842" y="1556"/>
                    <a:pt x="2841" y="1560"/>
                    <a:pt x="2844" y="1564"/>
                  </a:cubicBezTo>
                  <a:cubicBezTo>
                    <a:pt x="2836" y="1565"/>
                    <a:pt x="2841" y="1570"/>
                    <a:pt x="2838" y="1573"/>
                  </a:cubicBezTo>
                  <a:cubicBezTo>
                    <a:pt x="2840" y="1575"/>
                    <a:pt x="2835" y="1584"/>
                    <a:pt x="2841" y="1582"/>
                  </a:cubicBezTo>
                  <a:cubicBezTo>
                    <a:pt x="2845" y="1572"/>
                    <a:pt x="2846" y="1560"/>
                    <a:pt x="2853" y="1551"/>
                  </a:cubicBezTo>
                  <a:cubicBezTo>
                    <a:pt x="2848" y="1544"/>
                    <a:pt x="2861" y="1541"/>
                    <a:pt x="2857" y="1534"/>
                  </a:cubicBezTo>
                  <a:cubicBezTo>
                    <a:pt x="2860" y="1532"/>
                    <a:pt x="2859" y="1529"/>
                    <a:pt x="2861" y="1527"/>
                  </a:cubicBezTo>
                  <a:cubicBezTo>
                    <a:pt x="2865" y="1524"/>
                    <a:pt x="2858" y="1519"/>
                    <a:pt x="2864" y="1517"/>
                  </a:cubicBezTo>
                  <a:cubicBezTo>
                    <a:pt x="2868" y="1513"/>
                    <a:pt x="2864" y="1505"/>
                    <a:pt x="2871" y="1502"/>
                  </a:cubicBezTo>
                  <a:cubicBezTo>
                    <a:pt x="2868" y="1494"/>
                    <a:pt x="2872" y="1489"/>
                    <a:pt x="2874" y="1483"/>
                  </a:cubicBezTo>
                  <a:cubicBezTo>
                    <a:pt x="2875" y="1477"/>
                    <a:pt x="2878" y="1471"/>
                    <a:pt x="2880" y="1465"/>
                  </a:cubicBezTo>
                  <a:cubicBezTo>
                    <a:pt x="2880" y="1425"/>
                    <a:pt x="2880" y="1425"/>
                    <a:pt x="2880" y="1425"/>
                  </a:cubicBezTo>
                  <a:cubicBezTo>
                    <a:pt x="2877" y="1438"/>
                    <a:pt x="2877" y="1452"/>
                    <a:pt x="2871" y="1463"/>
                  </a:cubicBezTo>
                  <a:cubicBezTo>
                    <a:pt x="2871" y="1470"/>
                    <a:pt x="2869" y="1477"/>
                    <a:pt x="2866" y="1483"/>
                  </a:cubicBezTo>
                  <a:close/>
                  <a:moveTo>
                    <a:pt x="2879" y="1314"/>
                  </a:moveTo>
                  <a:cubicBezTo>
                    <a:pt x="2881" y="1318"/>
                    <a:pt x="2875" y="1319"/>
                    <a:pt x="2878" y="1323"/>
                  </a:cubicBezTo>
                  <a:cubicBezTo>
                    <a:pt x="2867" y="1371"/>
                    <a:pt x="2863" y="1373"/>
                    <a:pt x="2862" y="1376"/>
                  </a:cubicBezTo>
                  <a:cubicBezTo>
                    <a:pt x="2852" y="1401"/>
                    <a:pt x="2861" y="1408"/>
                    <a:pt x="2852" y="1411"/>
                  </a:cubicBezTo>
                  <a:cubicBezTo>
                    <a:pt x="2840" y="1447"/>
                    <a:pt x="2834" y="1456"/>
                    <a:pt x="2834" y="1466"/>
                  </a:cubicBezTo>
                  <a:cubicBezTo>
                    <a:pt x="2826" y="1498"/>
                    <a:pt x="2820" y="1500"/>
                    <a:pt x="2818" y="1505"/>
                  </a:cubicBezTo>
                  <a:cubicBezTo>
                    <a:pt x="2808" y="1537"/>
                    <a:pt x="2808" y="1542"/>
                    <a:pt x="2807" y="1547"/>
                  </a:cubicBezTo>
                  <a:cubicBezTo>
                    <a:pt x="2804" y="1570"/>
                    <a:pt x="2801" y="1572"/>
                    <a:pt x="2801" y="1575"/>
                  </a:cubicBezTo>
                  <a:cubicBezTo>
                    <a:pt x="2800" y="1587"/>
                    <a:pt x="2807" y="1573"/>
                    <a:pt x="2811" y="1558"/>
                  </a:cubicBezTo>
                  <a:cubicBezTo>
                    <a:pt x="2820" y="1522"/>
                    <a:pt x="2822" y="1521"/>
                    <a:pt x="2821" y="1519"/>
                  </a:cubicBezTo>
                  <a:cubicBezTo>
                    <a:pt x="2830" y="1499"/>
                    <a:pt x="2829" y="1494"/>
                    <a:pt x="2832" y="1491"/>
                  </a:cubicBezTo>
                  <a:cubicBezTo>
                    <a:pt x="2843" y="1462"/>
                    <a:pt x="2845" y="1454"/>
                    <a:pt x="2848" y="1447"/>
                  </a:cubicBezTo>
                  <a:cubicBezTo>
                    <a:pt x="2860" y="1434"/>
                    <a:pt x="2853" y="1428"/>
                    <a:pt x="2861" y="1426"/>
                  </a:cubicBezTo>
                  <a:cubicBezTo>
                    <a:pt x="2880" y="1304"/>
                    <a:pt x="2880" y="1304"/>
                    <a:pt x="2880" y="1304"/>
                  </a:cubicBezTo>
                  <a:close/>
                  <a:moveTo>
                    <a:pt x="2666" y="769"/>
                  </a:moveTo>
                  <a:cubicBezTo>
                    <a:pt x="2671" y="775"/>
                    <a:pt x="2678" y="774"/>
                    <a:pt x="2683" y="781"/>
                  </a:cubicBezTo>
                  <a:cubicBezTo>
                    <a:pt x="2719" y="792"/>
                    <a:pt x="2727" y="797"/>
                    <a:pt x="2735" y="800"/>
                  </a:cubicBezTo>
                  <a:cubicBezTo>
                    <a:pt x="2790" y="821"/>
                    <a:pt x="2794" y="819"/>
                    <a:pt x="2795" y="823"/>
                  </a:cubicBezTo>
                  <a:cubicBezTo>
                    <a:pt x="2823" y="833"/>
                    <a:pt x="2831" y="838"/>
                    <a:pt x="2839" y="842"/>
                  </a:cubicBezTo>
                  <a:cubicBezTo>
                    <a:pt x="2880" y="855"/>
                    <a:pt x="2880" y="855"/>
                    <a:pt x="2880" y="855"/>
                  </a:cubicBezTo>
                  <a:cubicBezTo>
                    <a:pt x="2850" y="840"/>
                    <a:pt x="2848" y="834"/>
                    <a:pt x="2844" y="828"/>
                  </a:cubicBezTo>
                  <a:cubicBezTo>
                    <a:pt x="2802" y="802"/>
                    <a:pt x="2795" y="788"/>
                    <a:pt x="2785" y="786"/>
                  </a:cubicBezTo>
                  <a:cubicBezTo>
                    <a:pt x="2736" y="758"/>
                    <a:pt x="2731" y="755"/>
                    <a:pt x="2725" y="754"/>
                  </a:cubicBezTo>
                  <a:cubicBezTo>
                    <a:pt x="2660" y="724"/>
                    <a:pt x="2654" y="724"/>
                    <a:pt x="2649" y="721"/>
                  </a:cubicBezTo>
                  <a:cubicBezTo>
                    <a:pt x="2612" y="707"/>
                    <a:pt x="2608" y="702"/>
                    <a:pt x="2602" y="701"/>
                  </a:cubicBezTo>
                  <a:cubicBezTo>
                    <a:pt x="2577" y="689"/>
                    <a:pt x="2572" y="689"/>
                    <a:pt x="2575" y="687"/>
                  </a:cubicBezTo>
                  <a:cubicBezTo>
                    <a:pt x="2654" y="670"/>
                    <a:pt x="2658" y="669"/>
                    <a:pt x="2662" y="667"/>
                  </a:cubicBezTo>
                  <a:cubicBezTo>
                    <a:pt x="2646" y="662"/>
                    <a:pt x="2639" y="663"/>
                    <a:pt x="2630" y="669"/>
                  </a:cubicBezTo>
                  <a:cubicBezTo>
                    <a:pt x="2595" y="671"/>
                    <a:pt x="2603" y="666"/>
                    <a:pt x="2610" y="667"/>
                  </a:cubicBezTo>
                  <a:cubicBezTo>
                    <a:pt x="2605" y="660"/>
                    <a:pt x="2600" y="657"/>
                    <a:pt x="2592" y="663"/>
                  </a:cubicBezTo>
                  <a:cubicBezTo>
                    <a:pt x="2549" y="658"/>
                    <a:pt x="2543" y="658"/>
                    <a:pt x="2539" y="653"/>
                  </a:cubicBezTo>
                  <a:cubicBezTo>
                    <a:pt x="2506" y="649"/>
                    <a:pt x="2504" y="638"/>
                    <a:pt x="2499" y="640"/>
                  </a:cubicBezTo>
                  <a:cubicBezTo>
                    <a:pt x="2462" y="629"/>
                    <a:pt x="2462" y="616"/>
                    <a:pt x="2457" y="623"/>
                  </a:cubicBezTo>
                  <a:cubicBezTo>
                    <a:pt x="2477" y="642"/>
                    <a:pt x="2479" y="644"/>
                    <a:pt x="2482" y="644"/>
                  </a:cubicBezTo>
                  <a:cubicBezTo>
                    <a:pt x="2516" y="675"/>
                    <a:pt x="2514" y="678"/>
                    <a:pt x="2517" y="681"/>
                  </a:cubicBezTo>
                  <a:cubicBezTo>
                    <a:pt x="2542" y="711"/>
                    <a:pt x="2536" y="713"/>
                    <a:pt x="2541" y="717"/>
                  </a:cubicBezTo>
                  <a:cubicBezTo>
                    <a:pt x="2546" y="766"/>
                    <a:pt x="2548" y="777"/>
                    <a:pt x="2544" y="786"/>
                  </a:cubicBezTo>
                  <a:cubicBezTo>
                    <a:pt x="2532" y="831"/>
                    <a:pt x="2516" y="830"/>
                    <a:pt x="2524" y="836"/>
                  </a:cubicBezTo>
                  <a:cubicBezTo>
                    <a:pt x="2552" y="797"/>
                    <a:pt x="2553" y="794"/>
                    <a:pt x="2555" y="791"/>
                  </a:cubicBezTo>
                  <a:cubicBezTo>
                    <a:pt x="2558" y="796"/>
                    <a:pt x="2559" y="798"/>
                    <a:pt x="2563" y="800"/>
                  </a:cubicBezTo>
                  <a:cubicBezTo>
                    <a:pt x="2568" y="899"/>
                    <a:pt x="2568" y="913"/>
                    <a:pt x="2570" y="927"/>
                  </a:cubicBezTo>
                  <a:cubicBezTo>
                    <a:pt x="2573" y="963"/>
                    <a:pt x="2579" y="968"/>
                    <a:pt x="2576" y="971"/>
                  </a:cubicBezTo>
                  <a:cubicBezTo>
                    <a:pt x="2608" y="1039"/>
                    <a:pt x="2614" y="1044"/>
                    <a:pt x="2621" y="1054"/>
                  </a:cubicBezTo>
                  <a:cubicBezTo>
                    <a:pt x="2639" y="1100"/>
                    <a:pt x="2636" y="1103"/>
                    <a:pt x="2638" y="1107"/>
                  </a:cubicBezTo>
                  <a:cubicBezTo>
                    <a:pt x="2646" y="1163"/>
                    <a:pt x="2647" y="1167"/>
                    <a:pt x="2650" y="1172"/>
                  </a:cubicBezTo>
                  <a:cubicBezTo>
                    <a:pt x="2651" y="1134"/>
                    <a:pt x="2643" y="1119"/>
                    <a:pt x="2646" y="1108"/>
                  </a:cubicBezTo>
                  <a:cubicBezTo>
                    <a:pt x="2659" y="1126"/>
                    <a:pt x="2658" y="1122"/>
                    <a:pt x="2661" y="1124"/>
                  </a:cubicBezTo>
                  <a:cubicBezTo>
                    <a:pt x="2663" y="1165"/>
                    <a:pt x="2660" y="1169"/>
                    <a:pt x="2658" y="1172"/>
                  </a:cubicBezTo>
                  <a:cubicBezTo>
                    <a:pt x="2664" y="1239"/>
                    <a:pt x="2663" y="1255"/>
                    <a:pt x="2666" y="1272"/>
                  </a:cubicBezTo>
                  <a:cubicBezTo>
                    <a:pt x="2683" y="1315"/>
                    <a:pt x="2677" y="1324"/>
                    <a:pt x="2684" y="1322"/>
                  </a:cubicBezTo>
                  <a:cubicBezTo>
                    <a:pt x="2672" y="1260"/>
                    <a:pt x="2673" y="1254"/>
                    <a:pt x="2668" y="1246"/>
                  </a:cubicBezTo>
                  <a:cubicBezTo>
                    <a:pt x="2669" y="1151"/>
                    <a:pt x="2667" y="1145"/>
                    <a:pt x="2670" y="1141"/>
                  </a:cubicBezTo>
                  <a:cubicBezTo>
                    <a:pt x="2668" y="1053"/>
                    <a:pt x="2668" y="1043"/>
                    <a:pt x="2665" y="1032"/>
                  </a:cubicBezTo>
                  <a:cubicBezTo>
                    <a:pt x="2663" y="995"/>
                    <a:pt x="2661" y="990"/>
                    <a:pt x="2657" y="984"/>
                  </a:cubicBezTo>
                  <a:cubicBezTo>
                    <a:pt x="2650" y="946"/>
                    <a:pt x="2656" y="942"/>
                    <a:pt x="2652" y="936"/>
                  </a:cubicBezTo>
                  <a:cubicBezTo>
                    <a:pt x="2641" y="882"/>
                    <a:pt x="2644" y="878"/>
                    <a:pt x="2639" y="871"/>
                  </a:cubicBezTo>
                  <a:cubicBezTo>
                    <a:pt x="2635" y="830"/>
                    <a:pt x="2630" y="818"/>
                    <a:pt x="2627" y="807"/>
                  </a:cubicBezTo>
                  <a:cubicBezTo>
                    <a:pt x="2611" y="753"/>
                    <a:pt x="2608" y="750"/>
                    <a:pt x="2610" y="749"/>
                  </a:cubicBezTo>
                  <a:cubicBezTo>
                    <a:pt x="2631" y="798"/>
                    <a:pt x="2637" y="810"/>
                    <a:pt x="2648" y="834"/>
                  </a:cubicBezTo>
                  <a:cubicBezTo>
                    <a:pt x="2656" y="875"/>
                    <a:pt x="2662" y="880"/>
                    <a:pt x="2659" y="882"/>
                  </a:cubicBezTo>
                  <a:cubicBezTo>
                    <a:pt x="2671" y="930"/>
                    <a:pt x="2673" y="945"/>
                    <a:pt x="2676" y="960"/>
                  </a:cubicBezTo>
                  <a:cubicBezTo>
                    <a:pt x="2684" y="1026"/>
                    <a:pt x="2684" y="1030"/>
                    <a:pt x="2682" y="1033"/>
                  </a:cubicBezTo>
                  <a:cubicBezTo>
                    <a:pt x="2688" y="1092"/>
                    <a:pt x="2689" y="1099"/>
                    <a:pt x="2685" y="1105"/>
                  </a:cubicBezTo>
                  <a:cubicBezTo>
                    <a:pt x="2687" y="1139"/>
                    <a:pt x="2688" y="1153"/>
                    <a:pt x="2688" y="1166"/>
                  </a:cubicBezTo>
                  <a:cubicBezTo>
                    <a:pt x="2700" y="1205"/>
                    <a:pt x="2688" y="1196"/>
                    <a:pt x="2693" y="1191"/>
                  </a:cubicBezTo>
                  <a:cubicBezTo>
                    <a:pt x="2691" y="1163"/>
                    <a:pt x="2693" y="1157"/>
                    <a:pt x="2695" y="1151"/>
                  </a:cubicBezTo>
                  <a:cubicBezTo>
                    <a:pt x="2694" y="1117"/>
                    <a:pt x="2694" y="1103"/>
                    <a:pt x="2693" y="1090"/>
                  </a:cubicBezTo>
                  <a:cubicBezTo>
                    <a:pt x="2690" y="1064"/>
                    <a:pt x="2697" y="1063"/>
                    <a:pt x="2695" y="1059"/>
                  </a:cubicBezTo>
                  <a:cubicBezTo>
                    <a:pt x="2699" y="1071"/>
                    <a:pt x="2699" y="1077"/>
                    <a:pt x="2703" y="1084"/>
                  </a:cubicBezTo>
                  <a:cubicBezTo>
                    <a:pt x="2705" y="1124"/>
                    <a:pt x="2705" y="1129"/>
                    <a:pt x="2705" y="1135"/>
                  </a:cubicBezTo>
                  <a:cubicBezTo>
                    <a:pt x="2706" y="1176"/>
                    <a:pt x="2707" y="1181"/>
                    <a:pt x="2705" y="1187"/>
                  </a:cubicBezTo>
                  <a:cubicBezTo>
                    <a:pt x="2708" y="1226"/>
                    <a:pt x="2708" y="1232"/>
                    <a:pt x="2703" y="1237"/>
                  </a:cubicBezTo>
                  <a:cubicBezTo>
                    <a:pt x="2709" y="1295"/>
                    <a:pt x="2702" y="1299"/>
                    <a:pt x="2707" y="1306"/>
                  </a:cubicBezTo>
                  <a:cubicBezTo>
                    <a:pt x="2706" y="1349"/>
                    <a:pt x="2711" y="1348"/>
                    <a:pt x="2709" y="1357"/>
                  </a:cubicBezTo>
                  <a:cubicBezTo>
                    <a:pt x="2719" y="1415"/>
                    <a:pt x="2713" y="1426"/>
                    <a:pt x="2721" y="1426"/>
                  </a:cubicBezTo>
                  <a:cubicBezTo>
                    <a:pt x="2716" y="1364"/>
                    <a:pt x="2717" y="1362"/>
                    <a:pt x="2719" y="1359"/>
                  </a:cubicBezTo>
                  <a:cubicBezTo>
                    <a:pt x="2722" y="1306"/>
                    <a:pt x="2720" y="1300"/>
                    <a:pt x="2724" y="1296"/>
                  </a:cubicBezTo>
                  <a:cubicBezTo>
                    <a:pt x="2724" y="1277"/>
                    <a:pt x="2726" y="1279"/>
                    <a:pt x="2723" y="1272"/>
                  </a:cubicBezTo>
                  <a:cubicBezTo>
                    <a:pt x="2734" y="1263"/>
                    <a:pt x="2733" y="1257"/>
                    <a:pt x="2734" y="1252"/>
                  </a:cubicBezTo>
                  <a:cubicBezTo>
                    <a:pt x="2744" y="1199"/>
                    <a:pt x="2743" y="1192"/>
                    <a:pt x="2745" y="1186"/>
                  </a:cubicBezTo>
                  <a:cubicBezTo>
                    <a:pt x="2750" y="1161"/>
                    <a:pt x="2747" y="1153"/>
                    <a:pt x="2747" y="1146"/>
                  </a:cubicBezTo>
                  <a:cubicBezTo>
                    <a:pt x="2753" y="1094"/>
                    <a:pt x="2751" y="1080"/>
                    <a:pt x="2751" y="1067"/>
                  </a:cubicBezTo>
                  <a:cubicBezTo>
                    <a:pt x="2748" y="1013"/>
                    <a:pt x="2753" y="1001"/>
                    <a:pt x="2749" y="986"/>
                  </a:cubicBezTo>
                  <a:cubicBezTo>
                    <a:pt x="2745" y="939"/>
                    <a:pt x="2745" y="933"/>
                    <a:pt x="2745" y="926"/>
                  </a:cubicBezTo>
                  <a:cubicBezTo>
                    <a:pt x="2740" y="895"/>
                    <a:pt x="2734" y="884"/>
                    <a:pt x="2738" y="875"/>
                  </a:cubicBezTo>
                  <a:cubicBezTo>
                    <a:pt x="2753" y="910"/>
                    <a:pt x="2762" y="918"/>
                    <a:pt x="2758" y="921"/>
                  </a:cubicBezTo>
                  <a:cubicBezTo>
                    <a:pt x="2777" y="988"/>
                    <a:pt x="2774" y="1008"/>
                    <a:pt x="2782" y="1030"/>
                  </a:cubicBezTo>
                  <a:cubicBezTo>
                    <a:pt x="2782" y="1089"/>
                    <a:pt x="2780" y="1096"/>
                    <a:pt x="2781" y="1105"/>
                  </a:cubicBezTo>
                  <a:cubicBezTo>
                    <a:pt x="2774" y="1188"/>
                    <a:pt x="2774" y="1196"/>
                    <a:pt x="2772" y="1203"/>
                  </a:cubicBezTo>
                  <a:cubicBezTo>
                    <a:pt x="2763" y="1260"/>
                    <a:pt x="2758" y="1267"/>
                    <a:pt x="2759" y="1276"/>
                  </a:cubicBezTo>
                  <a:cubicBezTo>
                    <a:pt x="2754" y="1308"/>
                    <a:pt x="2751" y="1316"/>
                    <a:pt x="2748" y="1324"/>
                  </a:cubicBezTo>
                  <a:cubicBezTo>
                    <a:pt x="2742" y="1403"/>
                    <a:pt x="2740" y="1406"/>
                    <a:pt x="2743" y="1411"/>
                  </a:cubicBezTo>
                  <a:cubicBezTo>
                    <a:pt x="2748" y="1403"/>
                    <a:pt x="2748" y="1396"/>
                    <a:pt x="2747" y="1390"/>
                  </a:cubicBezTo>
                  <a:cubicBezTo>
                    <a:pt x="2751" y="1331"/>
                    <a:pt x="2761" y="1328"/>
                    <a:pt x="2757" y="1321"/>
                  </a:cubicBezTo>
                  <a:cubicBezTo>
                    <a:pt x="2761" y="1282"/>
                    <a:pt x="2773" y="1279"/>
                    <a:pt x="2767" y="1271"/>
                  </a:cubicBezTo>
                  <a:cubicBezTo>
                    <a:pt x="2775" y="1244"/>
                    <a:pt x="2777" y="1232"/>
                    <a:pt x="2779" y="1221"/>
                  </a:cubicBezTo>
                  <a:cubicBezTo>
                    <a:pt x="2789" y="1166"/>
                    <a:pt x="2786" y="1159"/>
                    <a:pt x="2787" y="1153"/>
                  </a:cubicBezTo>
                  <a:cubicBezTo>
                    <a:pt x="2789" y="1113"/>
                    <a:pt x="2790" y="1108"/>
                    <a:pt x="2791" y="1102"/>
                  </a:cubicBezTo>
                  <a:cubicBezTo>
                    <a:pt x="2794" y="1081"/>
                    <a:pt x="2788" y="1077"/>
                    <a:pt x="2791" y="1074"/>
                  </a:cubicBezTo>
                  <a:cubicBezTo>
                    <a:pt x="2788" y="1022"/>
                    <a:pt x="2787" y="1019"/>
                    <a:pt x="2788" y="1016"/>
                  </a:cubicBezTo>
                  <a:cubicBezTo>
                    <a:pt x="2786" y="991"/>
                    <a:pt x="2779" y="986"/>
                    <a:pt x="2783" y="984"/>
                  </a:cubicBezTo>
                  <a:cubicBezTo>
                    <a:pt x="2774" y="917"/>
                    <a:pt x="2761" y="910"/>
                    <a:pt x="2767" y="908"/>
                  </a:cubicBezTo>
                  <a:cubicBezTo>
                    <a:pt x="2781" y="918"/>
                    <a:pt x="2785" y="926"/>
                    <a:pt x="2783" y="931"/>
                  </a:cubicBezTo>
                  <a:cubicBezTo>
                    <a:pt x="2800" y="967"/>
                    <a:pt x="2797" y="972"/>
                    <a:pt x="2802" y="978"/>
                  </a:cubicBezTo>
                  <a:cubicBezTo>
                    <a:pt x="2808" y="1053"/>
                    <a:pt x="2808" y="1064"/>
                    <a:pt x="2810" y="1075"/>
                  </a:cubicBezTo>
                  <a:cubicBezTo>
                    <a:pt x="2809" y="1111"/>
                    <a:pt x="2809" y="1116"/>
                    <a:pt x="2813" y="1122"/>
                  </a:cubicBezTo>
                  <a:cubicBezTo>
                    <a:pt x="2802" y="1216"/>
                    <a:pt x="2801" y="1233"/>
                    <a:pt x="2794" y="1248"/>
                  </a:cubicBezTo>
                  <a:cubicBezTo>
                    <a:pt x="2782" y="1312"/>
                    <a:pt x="2775" y="1327"/>
                    <a:pt x="2772" y="1342"/>
                  </a:cubicBezTo>
                  <a:cubicBezTo>
                    <a:pt x="2757" y="1379"/>
                    <a:pt x="2761" y="1385"/>
                    <a:pt x="2754" y="1388"/>
                  </a:cubicBezTo>
                  <a:cubicBezTo>
                    <a:pt x="2750" y="1412"/>
                    <a:pt x="2752" y="1419"/>
                    <a:pt x="2751" y="1425"/>
                  </a:cubicBezTo>
                  <a:cubicBezTo>
                    <a:pt x="2741" y="1448"/>
                    <a:pt x="2747" y="1456"/>
                    <a:pt x="2741" y="1461"/>
                  </a:cubicBezTo>
                  <a:cubicBezTo>
                    <a:pt x="2746" y="1494"/>
                    <a:pt x="2741" y="1497"/>
                    <a:pt x="2746" y="1502"/>
                  </a:cubicBezTo>
                  <a:cubicBezTo>
                    <a:pt x="2755" y="1469"/>
                    <a:pt x="2751" y="1461"/>
                    <a:pt x="2754" y="1454"/>
                  </a:cubicBezTo>
                  <a:cubicBezTo>
                    <a:pt x="2768" y="1384"/>
                    <a:pt x="2768" y="1380"/>
                    <a:pt x="2773" y="1377"/>
                  </a:cubicBezTo>
                  <a:cubicBezTo>
                    <a:pt x="2779" y="1334"/>
                    <a:pt x="2790" y="1329"/>
                    <a:pt x="2787" y="1320"/>
                  </a:cubicBezTo>
                  <a:cubicBezTo>
                    <a:pt x="2814" y="1196"/>
                    <a:pt x="2819" y="1192"/>
                    <a:pt x="2816" y="1186"/>
                  </a:cubicBezTo>
                  <a:cubicBezTo>
                    <a:pt x="2821" y="1135"/>
                    <a:pt x="2825" y="1131"/>
                    <a:pt x="2819" y="1124"/>
                  </a:cubicBezTo>
                  <a:cubicBezTo>
                    <a:pt x="2819" y="1097"/>
                    <a:pt x="2820" y="1086"/>
                    <a:pt x="2819" y="1075"/>
                  </a:cubicBezTo>
                  <a:cubicBezTo>
                    <a:pt x="2819" y="1007"/>
                    <a:pt x="2811" y="1000"/>
                    <a:pt x="2814" y="996"/>
                  </a:cubicBezTo>
                  <a:cubicBezTo>
                    <a:pt x="2810" y="957"/>
                    <a:pt x="2798" y="948"/>
                    <a:pt x="2807" y="945"/>
                  </a:cubicBezTo>
                  <a:cubicBezTo>
                    <a:pt x="2816" y="975"/>
                    <a:pt x="2819" y="983"/>
                    <a:pt x="2821" y="992"/>
                  </a:cubicBezTo>
                  <a:cubicBezTo>
                    <a:pt x="2832" y="1052"/>
                    <a:pt x="2827" y="1059"/>
                    <a:pt x="2834" y="1069"/>
                  </a:cubicBezTo>
                  <a:cubicBezTo>
                    <a:pt x="2840" y="1123"/>
                    <a:pt x="2829" y="1124"/>
                    <a:pt x="2837" y="1130"/>
                  </a:cubicBezTo>
                  <a:cubicBezTo>
                    <a:pt x="2829" y="1194"/>
                    <a:pt x="2835" y="1210"/>
                    <a:pt x="2829" y="1222"/>
                  </a:cubicBezTo>
                  <a:cubicBezTo>
                    <a:pt x="2824" y="1277"/>
                    <a:pt x="2816" y="1278"/>
                    <a:pt x="2820" y="1282"/>
                  </a:cubicBezTo>
                  <a:cubicBezTo>
                    <a:pt x="2810" y="1314"/>
                    <a:pt x="2816" y="1320"/>
                    <a:pt x="2812" y="1322"/>
                  </a:cubicBezTo>
                  <a:cubicBezTo>
                    <a:pt x="2802" y="1354"/>
                    <a:pt x="2801" y="1357"/>
                    <a:pt x="2798" y="1360"/>
                  </a:cubicBezTo>
                  <a:cubicBezTo>
                    <a:pt x="2785" y="1381"/>
                    <a:pt x="2795" y="1387"/>
                    <a:pt x="2787" y="1388"/>
                  </a:cubicBezTo>
                  <a:cubicBezTo>
                    <a:pt x="2780" y="1421"/>
                    <a:pt x="2779" y="1424"/>
                    <a:pt x="2777" y="1427"/>
                  </a:cubicBezTo>
                  <a:cubicBezTo>
                    <a:pt x="2775" y="1449"/>
                    <a:pt x="2774" y="1458"/>
                    <a:pt x="2779" y="1456"/>
                  </a:cubicBezTo>
                  <a:cubicBezTo>
                    <a:pt x="2790" y="1408"/>
                    <a:pt x="2792" y="1404"/>
                    <a:pt x="2793" y="1399"/>
                  </a:cubicBezTo>
                  <a:cubicBezTo>
                    <a:pt x="2817" y="1333"/>
                    <a:pt x="2823" y="1324"/>
                    <a:pt x="2821" y="1314"/>
                  </a:cubicBezTo>
                  <a:cubicBezTo>
                    <a:pt x="2841" y="1252"/>
                    <a:pt x="2835" y="1245"/>
                    <a:pt x="2836" y="1240"/>
                  </a:cubicBezTo>
                  <a:cubicBezTo>
                    <a:pt x="2844" y="1186"/>
                    <a:pt x="2843" y="1176"/>
                    <a:pt x="2843" y="1165"/>
                  </a:cubicBezTo>
                  <a:cubicBezTo>
                    <a:pt x="2845" y="1114"/>
                    <a:pt x="2845" y="1108"/>
                    <a:pt x="2843" y="1102"/>
                  </a:cubicBezTo>
                  <a:cubicBezTo>
                    <a:pt x="2840" y="1020"/>
                    <a:pt x="2831" y="1012"/>
                    <a:pt x="2832" y="1007"/>
                  </a:cubicBezTo>
                  <a:cubicBezTo>
                    <a:pt x="2832" y="991"/>
                    <a:pt x="2841" y="998"/>
                    <a:pt x="2837" y="1002"/>
                  </a:cubicBezTo>
                  <a:cubicBezTo>
                    <a:pt x="2853" y="1048"/>
                    <a:pt x="2850" y="1052"/>
                    <a:pt x="2855" y="1057"/>
                  </a:cubicBezTo>
                  <a:cubicBezTo>
                    <a:pt x="2850" y="1075"/>
                    <a:pt x="2859" y="1083"/>
                    <a:pt x="2856" y="1087"/>
                  </a:cubicBezTo>
                  <a:cubicBezTo>
                    <a:pt x="2855" y="1112"/>
                    <a:pt x="2860" y="1117"/>
                    <a:pt x="2857" y="1119"/>
                  </a:cubicBezTo>
                  <a:cubicBezTo>
                    <a:pt x="2862" y="1162"/>
                    <a:pt x="2855" y="1170"/>
                    <a:pt x="2858" y="1181"/>
                  </a:cubicBezTo>
                  <a:cubicBezTo>
                    <a:pt x="2862" y="1203"/>
                    <a:pt x="2854" y="1207"/>
                    <a:pt x="2856" y="1212"/>
                  </a:cubicBezTo>
                  <a:cubicBezTo>
                    <a:pt x="2850" y="1279"/>
                    <a:pt x="2851" y="1284"/>
                    <a:pt x="2848" y="1288"/>
                  </a:cubicBezTo>
                  <a:cubicBezTo>
                    <a:pt x="2846" y="1315"/>
                    <a:pt x="2840" y="1316"/>
                    <a:pt x="2844" y="1320"/>
                  </a:cubicBezTo>
                  <a:cubicBezTo>
                    <a:pt x="2838" y="1362"/>
                    <a:pt x="2828" y="1365"/>
                    <a:pt x="2833" y="1373"/>
                  </a:cubicBezTo>
                  <a:cubicBezTo>
                    <a:pt x="2820" y="1412"/>
                    <a:pt x="2815" y="1417"/>
                    <a:pt x="2816" y="1424"/>
                  </a:cubicBezTo>
                  <a:cubicBezTo>
                    <a:pt x="2804" y="1452"/>
                    <a:pt x="2799" y="1463"/>
                    <a:pt x="2795" y="1474"/>
                  </a:cubicBezTo>
                  <a:cubicBezTo>
                    <a:pt x="2787" y="1522"/>
                    <a:pt x="2785" y="1534"/>
                    <a:pt x="2784" y="1546"/>
                  </a:cubicBezTo>
                  <a:cubicBezTo>
                    <a:pt x="2778" y="1566"/>
                    <a:pt x="2783" y="1571"/>
                    <a:pt x="2781" y="1573"/>
                  </a:cubicBezTo>
                  <a:cubicBezTo>
                    <a:pt x="2793" y="1562"/>
                    <a:pt x="2784" y="1552"/>
                    <a:pt x="2790" y="1546"/>
                  </a:cubicBezTo>
                  <a:cubicBezTo>
                    <a:pt x="2800" y="1495"/>
                    <a:pt x="2799" y="1487"/>
                    <a:pt x="2804" y="1480"/>
                  </a:cubicBezTo>
                  <a:cubicBezTo>
                    <a:pt x="2841" y="1382"/>
                    <a:pt x="2838" y="1377"/>
                    <a:pt x="2842" y="1374"/>
                  </a:cubicBezTo>
                  <a:cubicBezTo>
                    <a:pt x="2847" y="1343"/>
                    <a:pt x="2852" y="1337"/>
                    <a:pt x="2849" y="1329"/>
                  </a:cubicBezTo>
                  <a:cubicBezTo>
                    <a:pt x="2854" y="1314"/>
                    <a:pt x="2853" y="1310"/>
                    <a:pt x="2855" y="1306"/>
                  </a:cubicBezTo>
                  <a:cubicBezTo>
                    <a:pt x="2859" y="1252"/>
                    <a:pt x="2863" y="1246"/>
                    <a:pt x="2863" y="1239"/>
                  </a:cubicBezTo>
                  <a:cubicBezTo>
                    <a:pt x="2870" y="1197"/>
                    <a:pt x="2863" y="1190"/>
                    <a:pt x="2869" y="1186"/>
                  </a:cubicBezTo>
                  <a:cubicBezTo>
                    <a:pt x="2868" y="1153"/>
                    <a:pt x="2867" y="1149"/>
                    <a:pt x="2871" y="1147"/>
                  </a:cubicBezTo>
                  <a:cubicBezTo>
                    <a:pt x="2868" y="1120"/>
                    <a:pt x="2868" y="1118"/>
                    <a:pt x="2867" y="1116"/>
                  </a:cubicBezTo>
                  <a:cubicBezTo>
                    <a:pt x="2863" y="1066"/>
                    <a:pt x="2860" y="1055"/>
                    <a:pt x="2862" y="1045"/>
                  </a:cubicBezTo>
                  <a:cubicBezTo>
                    <a:pt x="2855" y="1020"/>
                    <a:pt x="2852" y="1013"/>
                    <a:pt x="2854" y="1008"/>
                  </a:cubicBezTo>
                  <a:cubicBezTo>
                    <a:pt x="2879" y="1077"/>
                    <a:pt x="2880" y="1085"/>
                    <a:pt x="2880" y="1093"/>
                  </a:cubicBezTo>
                  <a:cubicBezTo>
                    <a:pt x="2871" y="1010"/>
                    <a:pt x="2865" y="1002"/>
                    <a:pt x="2859" y="997"/>
                  </a:cubicBezTo>
                  <a:cubicBezTo>
                    <a:pt x="2880" y="999"/>
                    <a:pt x="2880" y="999"/>
                    <a:pt x="2880" y="999"/>
                  </a:cubicBezTo>
                  <a:cubicBezTo>
                    <a:pt x="2854" y="981"/>
                    <a:pt x="2852" y="976"/>
                    <a:pt x="2849" y="976"/>
                  </a:cubicBezTo>
                  <a:cubicBezTo>
                    <a:pt x="2825" y="952"/>
                    <a:pt x="2823" y="949"/>
                    <a:pt x="2821" y="945"/>
                  </a:cubicBezTo>
                  <a:cubicBezTo>
                    <a:pt x="2858" y="965"/>
                    <a:pt x="2868" y="975"/>
                    <a:pt x="2879" y="980"/>
                  </a:cubicBezTo>
                  <a:cubicBezTo>
                    <a:pt x="2877" y="968"/>
                    <a:pt x="2874" y="969"/>
                    <a:pt x="2872" y="963"/>
                  </a:cubicBezTo>
                  <a:cubicBezTo>
                    <a:pt x="2841" y="942"/>
                    <a:pt x="2836" y="939"/>
                    <a:pt x="2830" y="937"/>
                  </a:cubicBezTo>
                  <a:cubicBezTo>
                    <a:pt x="2832" y="930"/>
                    <a:pt x="2837" y="931"/>
                    <a:pt x="2842" y="933"/>
                  </a:cubicBezTo>
                  <a:cubicBezTo>
                    <a:pt x="2880" y="941"/>
                    <a:pt x="2880" y="941"/>
                    <a:pt x="2880" y="941"/>
                  </a:cubicBezTo>
                  <a:cubicBezTo>
                    <a:pt x="2835" y="919"/>
                    <a:pt x="2831" y="919"/>
                    <a:pt x="2828" y="914"/>
                  </a:cubicBezTo>
                  <a:cubicBezTo>
                    <a:pt x="2799" y="899"/>
                    <a:pt x="2794" y="897"/>
                    <a:pt x="2789" y="898"/>
                  </a:cubicBezTo>
                  <a:cubicBezTo>
                    <a:pt x="2769" y="884"/>
                    <a:pt x="2766" y="884"/>
                    <a:pt x="2763" y="883"/>
                  </a:cubicBezTo>
                  <a:cubicBezTo>
                    <a:pt x="2789" y="875"/>
                    <a:pt x="2793" y="874"/>
                    <a:pt x="2797" y="874"/>
                  </a:cubicBezTo>
                  <a:cubicBezTo>
                    <a:pt x="2834" y="895"/>
                    <a:pt x="2840" y="886"/>
                    <a:pt x="2843" y="892"/>
                  </a:cubicBezTo>
                  <a:cubicBezTo>
                    <a:pt x="2878" y="905"/>
                    <a:pt x="2879" y="905"/>
                    <a:pt x="2880" y="905"/>
                  </a:cubicBezTo>
                  <a:cubicBezTo>
                    <a:pt x="2873" y="895"/>
                    <a:pt x="2870" y="892"/>
                    <a:pt x="2868" y="888"/>
                  </a:cubicBezTo>
                  <a:cubicBezTo>
                    <a:pt x="2813" y="870"/>
                    <a:pt x="2795" y="860"/>
                    <a:pt x="2774" y="858"/>
                  </a:cubicBezTo>
                  <a:cubicBezTo>
                    <a:pt x="2741" y="842"/>
                    <a:pt x="2738" y="836"/>
                    <a:pt x="2733" y="834"/>
                  </a:cubicBezTo>
                  <a:cubicBezTo>
                    <a:pt x="2735" y="822"/>
                    <a:pt x="2736" y="833"/>
                    <a:pt x="2741" y="830"/>
                  </a:cubicBezTo>
                  <a:cubicBezTo>
                    <a:pt x="2770" y="841"/>
                    <a:pt x="2773" y="840"/>
                    <a:pt x="2774" y="844"/>
                  </a:cubicBezTo>
                  <a:cubicBezTo>
                    <a:pt x="2814" y="850"/>
                    <a:pt x="2815" y="858"/>
                    <a:pt x="2819" y="856"/>
                  </a:cubicBezTo>
                  <a:cubicBezTo>
                    <a:pt x="2861" y="867"/>
                    <a:pt x="2871" y="872"/>
                    <a:pt x="2880" y="876"/>
                  </a:cubicBezTo>
                  <a:cubicBezTo>
                    <a:pt x="2868" y="860"/>
                    <a:pt x="2861" y="862"/>
                    <a:pt x="2856" y="854"/>
                  </a:cubicBezTo>
                  <a:cubicBezTo>
                    <a:pt x="2805" y="839"/>
                    <a:pt x="2800" y="839"/>
                    <a:pt x="2795" y="837"/>
                  </a:cubicBezTo>
                  <a:cubicBezTo>
                    <a:pt x="2755" y="825"/>
                    <a:pt x="2746" y="819"/>
                    <a:pt x="2735" y="819"/>
                  </a:cubicBezTo>
                  <a:cubicBezTo>
                    <a:pt x="2688" y="788"/>
                    <a:pt x="2682" y="799"/>
                    <a:pt x="2681" y="790"/>
                  </a:cubicBezTo>
                  <a:cubicBezTo>
                    <a:pt x="2658" y="776"/>
                    <a:pt x="2658" y="774"/>
                    <a:pt x="2655" y="775"/>
                  </a:cubicBezTo>
                  <a:close/>
                  <a:moveTo>
                    <a:pt x="2560" y="723"/>
                  </a:moveTo>
                  <a:cubicBezTo>
                    <a:pt x="2568" y="723"/>
                    <a:pt x="2563" y="735"/>
                    <a:pt x="2567" y="740"/>
                  </a:cubicBezTo>
                  <a:cubicBezTo>
                    <a:pt x="2561" y="740"/>
                    <a:pt x="2562" y="727"/>
                    <a:pt x="2560" y="723"/>
                  </a:cubicBezTo>
                  <a:close/>
                  <a:moveTo>
                    <a:pt x="2602" y="1016"/>
                  </a:moveTo>
                  <a:cubicBezTo>
                    <a:pt x="2598" y="1017"/>
                    <a:pt x="2601" y="1014"/>
                    <a:pt x="2599" y="1012"/>
                  </a:cubicBezTo>
                  <a:cubicBezTo>
                    <a:pt x="2598" y="1010"/>
                    <a:pt x="2597" y="1008"/>
                    <a:pt x="2596" y="1006"/>
                  </a:cubicBezTo>
                  <a:cubicBezTo>
                    <a:pt x="2595" y="1000"/>
                    <a:pt x="2590" y="992"/>
                    <a:pt x="2591" y="987"/>
                  </a:cubicBezTo>
                  <a:cubicBezTo>
                    <a:pt x="2591" y="982"/>
                    <a:pt x="2584" y="975"/>
                    <a:pt x="2586" y="970"/>
                  </a:cubicBezTo>
                  <a:cubicBezTo>
                    <a:pt x="2583" y="964"/>
                    <a:pt x="2585" y="959"/>
                    <a:pt x="2582" y="953"/>
                  </a:cubicBezTo>
                  <a:cubicBezTo>
                    <a:pt x="2576" y="946"/>
                    <a:pt x="2585" y="943"/>
                    <a:pt x="2578" y="936"/>
                  </a:cubicBezTo>
                  <a:cubicBezTo>
                    <a:pt x="2581" y="934"/>
                    <a:pt x="2575" y="930"/>
                    <a:pt x="2579" y="928"/>
                  </a:cubicBezTo>
                  <a:cubicBezTo>
                    <a:pt x="2579" y="926"/>
                    <a:pt x="2579" y="923"/>
                    <a:pt x="2577" y="921"/>
                  </a:cubicBezTo>
                  <a:cubicBezTo>
                    <a:pt x="2579" y="916"/>
                    <a:pt x="2575" y="910"/>
                    <a:pt x="2576" y="905"/>
                  </a:cubicBezTo>
                  <a:cubicBezTo>
                    <a:pt x="2575" y="894"/>
                    <a:pt x="2576" y="884"/>
                    <a:pt x="2571" y="872"/>
                  </a:cubicBezTo>
                  <a:cubicBezTo>
                    <a:pt x="2575" y="850"/>
                    <a:pt x="2569" y="826"/>
                    <a:pt x="2574" y="805"/>
                  </a:cubicBezTo>
                  <a:cubicBezTo>
                    <a:pt x="2570" y="794"/>
                    <a:pt x="2571" y="785"/>
                    <a:pt x="2568" y="775"/>
                  </a:cubicBezTo>
                  <a:cubicBezTo>
                    <a:pt x="2567" y="766"/>
                    <a:pt x="2563" y="755"/>
                    <a:pt x="2566" y="747"/>
                  </a:cubicBezTo>
                  <a:cubicBezTo>
                    <a:pt x="2573" y="747"/>
                    <a:pt x="2570" y="758"/>
                    <a:pt x="2572" y="762"/>
                  </a:cubicBezTo>
                  <a:cubicBezTo>
                    <a:pt x="2571" y="768"/>
                    <a:pt x="2573" y="774"/>
                    <a:pt x="2574" y="780"/>
                  </a:cubicBezTo>
                  <a:cubicBezTo>
                    <a:pt x="2582" y="788"/>
                    <a:pt x="2573" y="792"/>
                    <a:pt x="2579" y="799"/>
                  </a:cubicBezTo>
                  <a:cubicBezTo>
                    <a:pt x="2578" y="805"/>
                    <a:pt x="2582" y="812"/>
                    <a:pt x="2578" y="816"/>
                  </a:cubicBezTo>
                  <a:cubicBezTo>
                    <a:pt x="2582" y="818"/>
                    <a:pt x="2581" y="819"/>
                    <a:pt x="2581" y="822"/>
                  </a:cubicBezTo>
                  <a:cubicBezTo>
                    <a:pt x="2579" y="825"/>
                    <a:pt x="2585" y="825"/>
                    <a:pt x="2582" y="828"/>
                  </a:cubicBezTo>
                  <a:cubicBezTo>
                    <a:pt x="2582" y="834"/>
                    <a:pt x="2584" y="840"/>
                    <a:pt x="2584" y="846"/>
                  </a:cubicBezTo>
                  <a:cubicBezTo>
                    <a:pt x="2586" y="852"/>
                    <a:pt x="2584" y="857"/>
                    <a:pt x="2586" y="864"/>
                  </a:cubicBezTo>
                  <a:cubicBezTo>
                    <a:pt x="2588" y="870"/>
                    <a:pt x="2582" y="874"/>
                    <a:pt x="2588" y="882"/>
                  </a:cubicBezTo>
                  <a:cubicBezTo>
                    <a:pt x="2583" y="886"/>
                    <a:pt x="2590" y="894"/>
                    <a:pt x="2590" y="900"/>
                  </a:cubicBezTo>
                  <a:cubicBezTo>
                    <a:pt x="2590" y="905"/>
                    <a:pt x="2592" y="912"/>
                    <a:pt x="2592" y="918"/>
                  </a:cubicBezTo>
                  <a:cubicBezTo>
                    <a:pt x="2591" y="929"/>
                    <a:pt x="2596" y="942"/>
                    <a:pt x="2593" y="953"/>
                  </a:cubicBezTo>
                  <a:cubicBezTo>
                    <a:pt x="2597" y="977"/>
                    <a:pt x="2600" y="1001"/>
                    <a:pt x="2611" y="1027"/>
                  </a:cubicBezTo>
                  <a:cubicBezTo>
                    <a:pt x="2606" y="1029"/>
                    <a:pt x="2605" y="1019"/>
                    <a:pt x="2602" y="1016"/>
                  </a:cubicBezTo>
                  <a:close/>
                  <a:moveTo>
                    <a:pt x="2621" y="1035"/>
                  </a:moveTo>
                  <a:cubicBezTo>
                    <a:pt x="2626" y="1033"/>
                    <a:pt x="2618" y="1027"/>
                    <a:pt x="2617" y="1024"/>
                  </a:cubicBezTo>
                  <a:cubicBezTo>
                    <a:pt x="2607" y="970"/>
                    <a:pt x="2607" y="964"/>
                    <a:pt x="2604" y="957"/>
                  </a:cubicBezTo>
                  <a:cubicBezTo>
                    <a:pt x="2602" y="897"/>
                    <a:pt x="2595" y="889"/>
                    <a:pt x="2601" y="885"/>
                  </a:cubicBezTo>
                  <a:cubicBezTo>
                    <a:pt x="2586" y="821"/>
                    <a:pt x="2597" y="818"/>
                    <a:pt x="2591" y="811"/>
                  </a:cubicBezTo>
                  <a:cubicBezTo>
                    <a:pt x="2586" y="770"/>
                    <a:pt x="2580" y="766"/>
                    <a:pt x="2584" y="764"/>
                  </a:cubicBezTo>
                  <a:cubicBezTo>
                    <a:pt x="2577" y="719"/>
                    <a:pt x="2579" y="729"/>
                    <a:pt x="2582" y="732"/>
                  </a:cubicBezTo>
                  <a:cubicBezTo>
                    <a:pt x="2594" y="775"/>
                    <a:pt x="2598" y="782"/>
                    <a:pt x="2596" y="787"/>
                  </a:cubicBezTo>
                  <a:cubicBezTo>
                    <a:pt x="2608" y="822"/>
                    <a:pt x="2607" y="826"/>
                    <a:pt x="2612" y="832"/>
                  </a:cubicBezTo>
                  <a:cubicBezTo>
                    <a:pt x="2617" y="871"/>
                    <a:pt x="2609" y="878"/>
                    <a:pt x="2617" y="890"/>
                  </a:cubicBezTo>
                  <a:cubicBezTo>
                    <a:pt x="2621" y="936"/>
                    <a:pt x="2616" y="939"/>
                    <a:pt x="2621" y="945"/>
                  </a:cubicBezTo>
                  <a:cubicBezTo>
                    <a:pt x="2630" y="1010"/>
                    <a:pt x="2625" y="1018"/>
                    <a:pt x="2631" y="1029"/>
                  </a:cubicBezTo>
                  <a:close/>
                  <a:moveTo>
                    <a:pt x="2591" y="735"/>
                  </a:moveTo>
                  <a:cubicBezTo>
                    <a:pt x="2597" y="731"/>
                    <a:pt x="2599" y="736"/>
                    <a:pt x="2602" y="739"/>
                  </a:cubicBezTo>
                  <a:cubicBezTo>
                    <a:pt x="2600" y="741"/>
                    <a:pt x="2598" y="742"/>
                    <a:pt x="2596" y="743"/>
                  </a:cubicBezTo>
                  <a:cubicBezTo>
                    <a:pt x="2595" y="740"/>
                    <a:pt x="2593" y="737"/>
                    <a:pt x="2591" y="735"/>
                  </a:cubicBezTo>
                  <a:close/>
                  <a:moveTo>
                    <a:pt x="2629" y="858"/>
                  </a:moveTo>
                  <a:cubicBezTo>
                    <a:pt x="2627" y="862"/>
                    <a:pt x="2630" y="866"/>
                    <a:pt x="2631" y="871"/>
                  </a:cubicBezTo>
                  <a:cubicBezTo>
                    <a:pt x="2634" y="879"/>
                    <a:pt x="2631" y="886"/>
                    <a:pt x="2637" y="895"/>
                  </a:cubicBezTo>
                  <a:cubicBezTo>
                    <a:pt x="2634" y="898"/>
                    <a:pt x="2637" y="903"/>
                    <a:pt x="2638" y="908"/>
                  </a:cubicBezTo>
                  <a:cubicBezTo>
                    <a:pt x="2638" y="911"/>
                    <a:pt x="2641" y="916"/>
                    <a:pt x="2640" y="920"/>
                  </a:cubicBezTo>
                  <a:cubicBezTo>
                    <a:pt x="2645" y="926"/>
                    <a:pt x="2637" y="927"/>
                    <a:pt x="2642" y="933"/>
                  </a:cubicBezTo>
                  <a:cubicBezTo>
                    <a:pt x="2640" y="936"/>
                    <a:pt x="2646" y="941"/>
                    <a:pt x="2642" y="943"/>
                  </a:cubicBezTo>
                  <a:cubicBezTo>
                    <a:pt x="2648" y="947"/>
                    <a:pt x="2638" y="955"/>
                    <a:pt x="2645" y="953"/>
                  </a:cubicBezTo>
                  <a:cubicBezTo>
                    <a:pt x="2646" y="957"/>
                    <a:pt x="2641" y="960"/>
                    <a:pt x="2647" y="966"/>
                  </a:cubicBezTo>
                  <a:cubicBezTo>
                    <a:pt x="2648" y="973"/>
                    <a:pt x="2654" y="982"/>
                    <a:pt x="2649" y="989"/>
                  </a:cubicBezTo>
                  <a:cubicBezTo>
                    <a:pt x="2657" y="1007"/>
                    <a:pt x="2649" y="1020"/>
                    <a:pt x="2658" y="1038"/>
                  </a:cubicBezTo>
                  <a:cubicBezTo>
                    <a:pt x="2657" y="1045"/>
                    <a:pt x="2654" y="1051"/>
                    <a:pt x="2659" y="1059"/>
                  </a:cubicBezTo>
                  <a:cubicBezTo>
                    <a:pt x="2654" y="1065"/>
                    <a:pt x="2660" y="1072"/>
                    <a:pt x="2659" y="1079"/>
                  </a:cubicBezTo>
                  <a:cubicBezTo>
                    <a:pt x="2653" y="1084"/>
                    <a:pt x="2663" y="1094"/>
                    <a:pt x="2657" y="1099"/>
                  </a:cubicBezTo>
                  <a:cubicBezTo>
                    <a:pt x="2661" y="1106"/>
                    <a:pt x="2657" y="1112"/>
                    <a:pt x="2661" y="1119"/>
                  </a:cubicBezTo>
                  <a:cubicBezTo>
                    <a:pt x="2656" y="1121"/>
                    <a:pt x="2654" y="1109"/>
                    <a:pt x="2650" y="1106"/>
                  </a:cubicBezTo>
                  <a:cubicBezTo>
                    <a:pt x="2650" y="1099"/>
                    <a:pt x="2643" y="1091"/>
                    <a:pt x="2644" y="1085"/>
                  </a:cubicBezTo>
                  <a:cubicBezTo>
                    <a:pt x="2641" y="1074"/>
                    <a:pt x="2643" y="1065"/>
                    <a:pt x="2640" y="1054"/>
                  </a:cubicBezTo>
                  <a:cubicBezTo>
                    <a:pt x="2642" y="1049"/>
                    <a:pt x="2641" y="1044"/>
                    <a:pt x="2639" y="1038"/>
                  </a:cubicBezTo>
                  <a:cubicBezTo>
                    <a:pt x="2644" y="1035"/>
                    <a:pt x="2636" y="1028"/>
                    <a:pt x="2639" y="1024"/>
                  </a:cubicBezTo>
                  <a:cubicBezTo>
                    <a:pt x="2637" y="1014"/>
                    <a:pt x="2639" y="1005"/>
                    <a:pt x="2636" y="994"/>
                  </a:cubicBezTo>
                  <a:cubicBezTo>
                    <a:pt x="2639" y="990"/>
                    <a:pt x="2631" y="983"/>
                    <a:pt x="2636" y="980"/>
                  </a:cubicBezTo>
                  <a:cubicBezTo>
                    <a:pt x="2634" y="975"/>
                    <a:pt x="2635" y="970"/>
                    <a:pt x="2630" y="964"/>
                  </a:cubicBezTo>
                  <a:cubicBezTo>
                    <a:pt x="2636" y="961"/>
                    <a:pt x="2632" y="955"/>
                    <a:pt x="2629" y="948"/>
                  </a:cubicBezTo>
                  <a:cubicBezTo>
                    <a:pt x="2636" y="946"/>
                    <a:pt x="2629" y="939"/>
                    <a:pt x="2629" y="935"/>
                  </a:cubicBezTo>
                  <a:cubicBezTo>
                    <a:pt x="2636" y="927"/>
                    <a:pt x="2624" y="915"/>
                    <a:pt x="2630" y="907"/>
                  </a:cubicBezTo>
                  <a:cubicBezTo>
                    <a:pt x="2623" y="900"/>
                    <a:pt x="2629" y="896"/>
                    <a:pt x="2626" y="890"/>
                  </a:cubicBezTo>
                  <a:cubicBezTo>
                    <a:pt x="2624" y="885"/>
                    <a:pt x="2626" y="881"/>
                    <a:pt x="2626" y="876"/>
                  </a:cubicBezTo>
                  <a:cubicBezTo>
                    <a:pt x="2625" y="867"/>
                    <a:pt x="2625" y="857"/>
                    <a:pt x="2623" y="848"/>
                  </a:cubicBezTo>
                  <a:cubicBezTo>
                    <a:pt x="2630" y="846"/>
                    <a:pt x="2626" y="855"/>
                    <a:pt x="2629" y="858"/>
                  </a:cubicBezTo>
                  <a:close/>
                  <a:moveTo>
                    <a:pt x="2614" y="793"/>
                  </a:moveTo>
                  <a:cubicBezTo>
                    <a:pt x="2616" y="798"/>
                    <a:pt x="2615" y="803"/>
                    <a:pt x="2620" y="809"/>
                  </a:cubicBezTo>
                  <a:cubicBezTo>
                    <a:pt x="2615" y="812"/>
                    <a:pt x="2624" y="820"/>
                    <a:pt x="2621" y="825"/>
                  </a:cubicBezTo>
                  <a:cubicBezTo>
                    <a:pt x="2627" y="831"/>
                    <a:pt x="2622" y="834"/>
                    <a:pt x="2627" y="840"/>
                  </a:cubicBezTo>
                  <a:cubicBezTo>
                    <a:pt x="2619" y="846"/>
                    <a:pt x="2622" y="831"/>
                    <a:pt x="2620" y="828"/>
                  </a:cubicBezTo>
                  <a:cubicBezTo>
                    <a:pt x="2616" y="821"/>
                    <a:pt x="2619" y="817"/>
                    <a:pt x="2613" y="810"/>
                  </a:cubicBezTo>
                  <a:cubicBezTo>
                    <a:pt x="2617" y="802"/>
                    <a:pt x="2607" y="790"/>
                    <a:pt x="2607" y="781"/>
                  </a:cubicBezTo>
                  <a:cubicBezTo>
                    <a:pt x="2614" y="779"/>
                    <a:pt x="2611" y="790"/>
                    <a:pt x="2614" y="793"/>
                  </a:cubicBezTo>
                  <a:close/>
                  <a:moveTo>
                    <a:pt x="2692" y="1016"/>
                  </a:moveTo>
                  <a:cubicBezTo>
                    <a:pt x="2688" y="1012"/>
                    <a:pt x="2693" y="1010"/>
                    <a:pt x="2688" y="1005"/>
                  </a:cubicBezTo>
                  <a:cubicBezTo>
                    <a:pt x="2694" y="1001"/>
                    <a:pt x="2687" y="994"/>
                    <a:pt x="2691" y="990"/>
                  </a:cubicBezTo>
                  <a:cubicBezTo>
                    <a:pt x="2693" y="995"/>
                    <a:pt x="2694" y="1000"/>
                    <a:pt x="2690" y="1004"/>
                  </a:cubicBezTo>
                  <a:cubicBezTo>
                    <a:pt x="2695" y="1012"/>
                    <a:pt x="2694" y="1018"/>
                    <a:pt x="2695" y="1026"/>
                  </a:cubicBezTo>
                  <a:cubicBezTo>
                    <a:pt x="2691" y="1026"/>
                    <a:pt x="2694" y="1024"/>
                    <a:pt x="2692" y="1022"/>
                  </a:cubicBezTo>
                  <a:cubicBezTo>
                    <a:pt x="2691" y="1019"/>
                    <a:pt x="2691" y="1018"/>
                    <a:pt x="2692" y="1016"/>
                  </a:cubicBezTo>
                  <a:close/>
                  <a:moveTo>
                    <a:pt x="2695" y="1036"/>
                  </a:moveTo>
                  <a:cubicBezTo>
                    <a:pt x="2698" y="1039"/>
                    <a:pt x="2696" y="1040"/>
                    <a:pt x="2696" y="1042"/>
                  </a:cubicBezTo>
                  <a:cubicBezTo>
                    <a:pt x="2697" y="1051"/>
                    <a:pt x="2689" y="1029"/>
                    <a:pt x="2695" y="1036"/>
                  </a:cubicBezTo>
                  <a:close/>
                  <a:moveTo>
                    <a:pt x="2740" y="1142"/>
                  </a:moveTo>
                  <a:cubicBezTo>
                    <a:pt x="2733" y="1143"/>
                    <a:pt x="2740" y="1138"/>
                    <a:pt x="2738" y="1135"/>
                  </a:cubicBezTo>
                  <a:cubicBezTo>
                    <a:pt x="2735" y="1129"/>
                    <a:pt x="2743" y="1134"/>
                    <a:pt x="2740" y="1142"/>
                  </a:cubicBezTo>
                  <a:close/>
                  <a:moveTo>
                    <a:pt x="2725" y="877"/>
                  </a:moveTo>
                  <a:cubicBezTo>
                    <a:pt x="2724" y="883"/>
                    <a:pt x="2730" y="890"/>
                    <a:pt x="2730" y="896"/>
                  </a:cubicBezTo>
                  <a:cubicBezTo>
                    <a:pt x="2728" y="901"/>
                    <a:pt x="2734" y="909"/>
                    <a:pt x="2732" y="914"/>
                  </a:cubicBezTo>
                  <a:cubicBezTo>
                    <a:pt x="2734" y="918"/>
                    <a:pt x="2734" y="920"/>
                    <a:pt x="2732" y="923"/>
                  </a:cubicBezTo>
                  <a:cubicBezTo>
                    <a:pt x="2736" y="924"/>
                    <a:pt x="2734" y="925"/>
                    <a:pt x="2735" y="929"/>
                  </a:cubicBezTo>
                  <a:cubicBezTo>
                    <a:pt x="2739" y="942"/>
                    <a:pt x="2737" y="954"/>
                    <a:pt x="2740" y="967"/>
                  </a:cubicBezTo>
                  <a:cubicBezTo>
                    <a:pt x="2739" y="972"/>
                    <a:pt x="2741" y="979"/>
                    <a:pt x="2739" y="984"/>
                  </a:cubicBezTo>
                  <a:cubicBezTo>
                    <a:pt x="2743" y="991"/>
                    <a:pt x="2739" y="995"/>
                    <a:pt x="2738" y="1001"/>
                  </a:cubicBezTo>
                  <a:cubicBezTo>
                    <a:pt x="2743" y="1022"/>
                    <a:pt x="2743" y="1042"/>
                    <a:pt x="2743" y="1061"/>
                  </a:cubicBezTo>
                  <a:cubicBezTo>
                    <a:pt x="2740" y="1070"/>
                    <a:pt x="2744" y="1081"/>
                    <a:pt x="2740" y="1090"/>
                  </a:cubicBezTo>
                  <a:cubicBezTo>
                    <a:pt x="2745" y="1102"/>
                    <a:pt x="2738" y="1109"/>
                    <a:pt x="2740" y="1120"/>
                  </a:cubicBezTo>
                  <a:cubicBezTo>
                    <a:pt x="2735" y="1122"/>
                    <a:pt x="2740" y="1113"/>
                    <a:pt x="2738" y="1110"/>
                  </a:cubicBezTo>
                  <a:cubicBezTo>
                    <a:pt x="2738" y="1106"/>
                    <a:pt x="2738" y="1102"/>
                    <a:pt x="2739" y="1099"/>
                  </a:cubicBezTo>
                  <a:cubicBezTo>
                    <a:pt x="2738" y="1091"/>
                    <a:pt x="2737" y="1083"/>
                    <a:pt x="2740" y="1076"/>
                  </a:cubicBezTo>
                  <a:cubicBezTo>
                    <a:pt x="2738" y="1068"/>
                    <a:pt x="2737" y="1059"/>
                    <a:pt x="2737" y="1051"/>
                  </a:cubicBezTo>
                  <a:cubicBezTo>
                    <a:pt x="2739" y="1047"/>
                    <a:pt x="2736" y="1043"/>
                    <a:pt x="2735" y="1038"/>
                  </a:cubicBezTo>
                  <a:cubicBezTo>
                    <a:pt x="2740" y="1036"/>
                    <a:pt x="2734" y="1031"/>
                    <a:pt x="2738" y="1029"/>
                  </a:cubicBezTo>
                  <a:cubicBezTo>
                    <a:pt x="2734" y="1021"/>
                    <a:pt x="2732" y="1013"/>
                    <a:pt x="2733" y="1006"/>
                  </a:cubicBezTo>
                  <a:cubicBezTo>
                    <a:pt x="2732" y="1003"/>
                    <a:pt x="2733" y="1000"/>
                    <a:pt x="2732" y="996"/>
                  </a:cubicBezTo>
                  <a:cubicBezTo>
                    <a:pt x="2735" y="993"/>
                    <a:pt x="2728" y="988"/>
                    <a:pt x="2732" y="985"/>
                  </a:cubicBezTo>
                  <a:cubicBezTo>
                    <a:pt x="2730" y="971"/>
                    <a:pt x="2731" y="958"/>
                    <a:pt x="2727" y="944"/>
                  </a:cubicBezTo>
                  <a:cubicBezTo>
                    <a:pt x="2729" y="917"/>
                    <a:pt x="2713" y="886"/>
                    <a:pt x="2714" y="859"/>
                  </a:cubicBezTo>
                  <a:cubicBezTo>
                    <a:pt x="2721" y="859"/>
                    <a:pt x="2723" y="873"/>
                    <a:pt x="2725" y="877"/>
                  </a:cubicBezTo>
                  <a:close/>
                  <a:moveTo>
                    <a:pt x="2715" y="850"/>
                  </a:moveTo>
                  <a:cubicBezTo>
                    <a:pt x="2708" y="851"/>
                    <a:pt x="2709" y="839"/>
                    <a:pt x="2707" y="836"/>
                  </a:cubicBezTo>
                  <a:cubicBezTo>
                    <a:pt x="2714" y="835"/>
                    <a:pt x="2713" y="846"/>
                    <a:pt x="2715" y="850"/>
                  </a:cubicBezTo>
                  <a:close/>
                  <a:moveTo>
                    <a:pt x="2678" y="805"/>
                  </a:moveTo>
                  <a:cubicBezTo>
                    <a:pt x="2683" y="814"/>
                    <a:pt x="2688" y="822"/>
                    <a:pt x="2692" y="830"/>
                  </a:cubicBezTo>
                  <a:cubicBezTo>
                    <a:pt x="2705" y="870"/>
                    <a:pt x="2702" y="873"/>
                    <a:pt x="2707" y="879"/>
                  </a:cubicBezTo>
                  <a:cubicBezTo>
                    <a:pt x="2714" y="942"/>
                    <a:pt x="2722" y="948"/>
                    <a:pt x="2718" y="952"/>
                  </a:cubicBezTo>
                  <a:cubicBezTo>
                    <a:pt x="2726" y="996"/>
                    <a:pt x="2721" y="997"/>
                    <a:pt x="2722" y="1002"/>
                  </a:cubicBezTo>
                  <a:cubicBezTo>
                    <a:pt x="2723" y="1015"/>
                    <a:pt x="2726" y="1016"/>
                    <a:pt x="2723" y="1018"/>
                  </a:cubicBezTo>
                  <a:cubicBezTo>
                    <a:pt x="2730" y="1082"/>
                    <a:pt x="2729" y="1091"/>
                    <a:pt x="2729" y="1099"/>
                  </a:cubicBezTo>
                  <a:cubicBezTo>
                    <a:pt x="2728" y="1196"/>
                    <a:pt x="2724" y="1213"/>
                    <a:pt x="2721" y="1229"/>
                  </a:cubicBezTo>
                  <a:cubicBezTo>
                    <a:pt x="2719" y="1275"/>
                    <a:pt x="2710" y="1276"/>
                    <a:pt x="2715" y="1282"/>
                  </a:cubicBezTo>
                  <a:cubicBezTo>
                    <a:pt x="2714" y="1269"/>
                    <a:pt x="2711" y="1265"/>
                    <a:pt x="2713" y="1264"/>
                  </a:cubicBezTo>
                  <a:cubicBezTo>
                    <a:pt x="2713" y="1249"/>
                    <a:pt x="2714" y="1247"/>
                    <a:pt x="2713" y="1245"/>
                  </a:cubicBezTo>
                  <a:cubicBezTo>
                    <a:pt x="2716" y="1215"/>
                    <a:pt x="2713" y="1209"/>
                    <a:pt x="2715" y="1205"/>
                  </a:cubicBezTo>
                  <a:cubicBezTo>
                    <a:pt x="2714" y="1144"/>
                    <a:pt x="2713" y="1135"/>
                    <a:pt x="2714" y="1127"/>
                  </a:cubicBezTo>
                  <a:cubicBezTo>
                    <a:pt x="2711" y="1080"/>
                    <a:pt x="2716" y="1077"/>
                    <a:pt x="2710" y="1072"/>
                  </a:cubicBezTo>
                  <a:cubicBezTo>
                    <a:pt x="2705" y="1026"/>
                    <a:pt x="2702" y="1021"/>
                    <a:pt x="2704" y="1018"/>
                  </a:cubicBezTo>
                  <a:cubicBezTo>
                    <a:pt x="2697" y="927"/>
                    <a:pt x="2687" y="916"/>
                    <a:pt x="2690" y="908"/>
                  </a:cubicBezTo>
                  <a:cubicBezTo>
                    <a:pt x="2688" y="861"/>
                    <a:pt x="2674" y="853"/>
                    <a:pt x="2680" y="851"/>
                  </a:cubicBezTo>
                  <a:close/>
                  <a:moveTo>
                    <a:pt x="2674" y="865"/>
                  </a:moveTo>
                  <a:cubicBezTo>
                    <a:pt x="2673" y="871"/>
                    <a:pt x="2672" y="876"/>
                    <a:pt x="2676" y="883"/>
                  </a:cubicBezTo>
                  <a:cubicBezTo>
                    <a:pt x="2674" y="888"/>
                    <a:pt x="2679" y="894"/>
                    <a:pt x="2677" y="899"/>
                  </a:cubicBezTo>
                  <a:cubicBezTo>
                    <a:pt x="2677" y="904"/>
                    <a:pt x="2680" y="910"/>
                    <a:pt x="2681" y="916"/>
                  </a:cubicBezTo>
                  <a:cubicBezTo>
                    <a:pt x="2679" y="920"/>
                    <a:pt x="2684" y="927"/>
                    <a:pt x="2682" y="932"/>
                  </a:cubicBezTo>
                  <a:cubicBezTo>
                    <a:pt x="2689" y="939"/>
                    <a:pt x="2676" y="936"/>
                    <a:pt x="2682" y="932"/>
                  </a:cubicBezTo>
                  <a:cubicBezTo>
                    <a:pt x="2680" y="928"/>
                    <a:pt x="2677" y="923"/>
                    <a:pt x="2675" y="919"/>
                  </a:cubicBezTo>
                  <a:cubicBezTo>
                    <a:pt x="2679" y="915"/>
                    <a:pt x="2672" y="907"/>
                    <a:pt x="2673" y="901"/>
                  </a:cubicBezTo>
                  <a:cubicBezTo>
                    <a:pt x="2676" y="896"/>
                    <a:pt x="2672" y="890"/>
                    <a:pt x="2671" y="883"/>
                  </a:cubicBezTo>
                  <a:cubicBezTo>
                    <a:pt x="2670" y="877"/>
                    <a:pt x="2665" y="870"/>
                    <a:pt x="2666" y="865"/>
                  </a:cubicBezTo>
                  <a:cubicBezTo>
                    <a:pt x="2662" y="861"/>
                    <a:pt x="2664" y="858"/>
                    <a:pt x="2663" y="855"/>
                  </a:cubicBezTo>
                  <a:cubicBezTo>
                    <a:pt x="2661" y="852"/>
                    <a:pt x="2659" y="850"/>
                    <a:pt x="2662" y="848"/>
                  </a:cubicBezTo>
                  <a:cubicBezTo>
                    <a:pt x="2656" y="837"/>
                    <a:pt x="2657" y="821"/>
                    <a:pt x="2648" y="815"/>
                  </a:cubicBezTo>
                  <a:cubicBezTo>
                    <a:pt x="2650" y="812"/>
                    <a:pt x="2647" y="808"/>
                    <a:pt x="2645" y="805"/>
                  </a:cubicBezTo>
                  <a:cubicBezTo>
                    <a:pt x="2643" y="802"/>
                    <a:pt x="2645" y="799"/>
                    <a:pt x="2643" y="796"/>
                  </a:cubicBezTo>
                  <a:cubicBezTo>
                    <a:pt x="2643" y="791"/>
                    <a:pt x="2634" y="783"/>
                    <a:pt x="2642" y="780"/>
                  </a:cubicBezTo>
                  <a:cubicBezTo>
                    <a:pt x="2662" y="811"/>
                    <a:pt x="2661" y="836"/>
                    <a:pt x="2674" y="865"/>
                  </a:cubicBezTo>
                  <a:close/>
                  <a:moveTo>
                    <a:pt x="2631" y="742"/>
                  </a:moveTo>
                  <a:cubicBezTo>
                    <a:pt x="2623" y="732"/>
                    <a:pt x="2611" y="734"/>
                    <a:pt x="2603" y="726"/>
                  </a:cubicBezTo>
                  <a:cubicBezTo>
                    <a:pt x="2594" y="718"/>
                    <a:pt x="2585" y="709"/>
                    <a:pt x="2575" y="706"/>
                  </a:cubicBezTo>
                  <a:cubicBezTo>
                    <a:pt x="2572" y="701"/>
                    <a:pt x="2582" y="702"/>
                    <a:pt x="2582" y="704"/>
                  </a:cubicBezTo>
                  <a:cubicBezTo>
                    <a:pt x="2585" y="704"/>
                    <a:pt x="2588" y="705"/>
                    <a:pt x="2590" y="708"/>
                  </a:cubicBezTo>
                  <a:cubicBezTo>
                    <a:pt x="2596" y="708"/>
                    <a:pt x="2601" y="713"/>
                    <a:pt x="2607" y="715"/>
                  </a:cubicBezTo>
                  <a:cubicBezTo>
                    <a:pt x="2618" y="721"/>
                    <a:pt x="2630" y="722"/>
                    <a:pt x="2640" y="729"/>
                  </a:cubicBezTo>
                  <a:cubicBezTo>
                    <a:pt x="2651" y="732"/>
                    <a:pt x="2662" y="739"/>
                    <a:pt x="2674" y="740"/>
                  </a:cubicBezTo>
                  <a:cubicBezTo>
                    <a:pt x="2678" y="748"/>
                    <a:pt x="2686" y="741"/>
                    <a:pt x="2690" y="749"/>
                  </a:cubicBezTo>
                  <a:cubicBezTo>
                    <a:pt x="2697" y="747"/>
                    <a:pt x="2700" y="756"/>
                    <a:pt x="2706" y="754"/>
                  </a:cubicBezTo>
                  <a:cubicBezTo>
                    <a:pt x="2716" y="764"/>
                    <a:pt x="2730" y="762"/>
                    <a:pt x="2740" y="770"/>
                  </a:cubicBezTo>
                  <a:cubicBezTo>
                    <a:pt x="2745" y="776"/>
                    <a:pt x="2752" y="772"/>
                    <a:pt x="2757" y="780"/>
                  </a:cubicBezTo>
                  <a:cubicBezTo>
                    <a:pt x="2762" y="780"/>
                    <a:pt x="2767" y="783"/>
                    <a:pt x="2772" y="787"/>
                  </a:cubicBezTo>
                  <a:cubicBezTo>
                    <a:pt x="2783" y="791"/>
                    <a:pt x="2793" y="798"/>
                    <a:pt x="2804" y="805"/>
                  </a:cubicBezTo>
                  <a:cubicBezTo>
                    <a:pt x="2808" y="813"/>
                    <a:pt x="2816" y="808"/>
                    <a:pt x="2819" y="818"/>
                  </a:cubicBezTo>
                  <a:cubicBezTo>
                    <a:pt x="2825" y="817"/>
                    <a:pt x="2829" y="826"/>
                    <a:pt x="2835" y="825"/>
                  </a:cubicBezTo>
                  <a:cubicBezTo>
                    <a:pt x="2836" y="827"/>
                    <a:pt x="2837" y="830"/>
                    <a:pt x="2838" y="832"/>
                  </a:cubicBezTo>
                  <a:cubicBezTo>
                    <a:pt x="2828" y="830"/>
                    <a:pt x="2819" y="823"/>
                    <a:pt x="2809" y="818"/>
                  </a:cubicBezTo>
                  <a:cubicBezTo>
                    <a:pt x="2799" y="814"/>
                    <a:pt x="2789" y="809"/>
                    <a:pt x="2779" y="805"/>
                  </a:cubicBezTo>
                  <a:cubicBezTo>
                    <a:pt x="2775" y="800"/>
                    <a:pt x="2769" y="801"/>
                    <a:pt x="2764" y="797"/>
                  </a:cubicBezTo>
                  <a:cubicBezTo>
                    <a:pt x="2761" y="798"/>
                    <a:pt x="2758" y="797"/>
                    <a:pt x="2756" y="794"/>
                  </a:cubicBezTo>
                  <a:cubicBezTo>
                    <a:pt x="2753" y="796"/>
                    <a:pt x="2752" y="794"/>
                    <a:pt x="2750" y="792"/>
                  </a:cubicBezTo>
                  <a:cubicBezTo>
                    <a:pt x="2743" y="796"/>
                    <a:pt x="2741" y="786"/>
                    <a:pt x="2735" y="790"/>
                  </a:cubicBezTo>
                  <a:cubicBezTo>
                    <a:pt x="2733" y="784"/>
                    <a:pt x="2729" y="789"/>
                    <a:pt x="2727" y="786"/>
                  </a:cubicBezTo>
                  <a:cubicBezTo>
                    <a:pt x="2725" y="785"/>
                    <a:pt x="2723" y="784"/>
                    <a:pt x="2722" y="781"/>
                  </a:cubicBezTo>
                  <a:cubicBezTo>
                    <a:pt x="2716" y="779"/>
                    <a:pt x="2710" y="780"/>
                    <a:pt x="2705" y="776"/>
                  </a:cubicBezTo>
                  <a:cubicBezTo>
                    <a:pt x="2700" y="777"/>
                    <a:pt x="2697" y="769"/>
                    <a:pt x="2690" y="774"/>
                  </a:cubicBezTo>
                  <a:cubicBezTo>
                    <a:pt x="2682" y="763"/>
                    <a:pt x="2670" y="762"/>
                    <a:pt x="2661" y="755"/>
                  </a:cubicBezTo>
                  <a:cubicBezTo>
                    <a:pt x="2650" y="755"/>
                    <a:pt x="2642" y="744"/>
                    <a:pt x="2631" y="742"/>
                  </a:cubicBezTo>
                  <a:close/>
                  <a:moveTo>
                    <a:pt x="985" y="2124"/>
                  </a:moveTo>
                  <a:cubicBezTo>
                    <a:pt x="986" y="2118"/>
                    <a:pt x="995" y="2120"/>
                    <a:pt x="996" y="2116"/>
                  </a:cubicBezTo>
                  <a:cubicBezTo>
                    <a:pt x="1027" y="2086"/>
                    <a:pt x="1036" y="2088"/>
                    <a:pt x="1038" y="2083"/>
                  </a:cubicBezTo>
                  <a:cubicBezTo>
                    <a:pt x="1056" y="2059"/>
                    <a:pt x="1063" y="2060"/>
                    <a:pt x="1064" y="2055"/>
                  </a:cubicBezTo>
                  <a:cubicBezTo>
                    <a:pt x="1084" y="2035"/>
                    <a:pt x="1086" y="2034"/>
                    <a:pt x="1088" y="2033"/>
                  </a:cubicBezTo>
                  <a:cubicBezTo>
                    <a:pt x="1106" y="2016"/>
                    <a:pt x="1108" y="2004"/>
                    <a:pt x="1103" y="2002"/>
                  </a:cubicBezTo>
                  <a:cubicBezTo>
                    <a:pt x="1060" y="2053"/>
                    <a:pt x="1056" y="2055"/>
                    <a:pt x="1055" y="2059"/>
                  </a:cubicBezTo>
                  <a:cubicBezTo>
                    <a:pt x="1043" y="2067"/>
                    <a:pt x="1040" y="2069"/>
                    <a:pt x="1040" y="2074"/>
                  </a:cubicBezTo>
                  <a:cubicBezTo>
                    <a:pt x="1017" y="2087"/>
                    <a:pt x="1016" y="2091"/>
                    <a:pt x="1014" y="2094"/>
                  </a:cubicBezTo>
                  <a:cubicBezTo>
                    <a:pt x="991" y="2110"/>
                    <a:pt x="989" y="2112"/>
                    <a:pt x="988" y="2113"/>
                  </a:cubicBezTo>
                  <a:cubicBezTo>
                    <a:pt x="937" y="2158"/>
                    <a:pt x="936" y="2159"/>
                    <a:pt x="935" y="2160"/>
                  </a:cubicBezTo>
                  <a:cubicBezTo>
                    <a:pt x="954" y="2154"/>
                    <a:pt x="956" y="2153"/>
                    <a:pt x="959" y="2153"/>
                  </a:cubicBezTo>
                  <a:cubicBezTo>
                    <a:pt x="976" y="2127"/>
                    <a:pt x="983" y="2128"/>
                    <a:pt x="985" y="2124"/>
                  </a:cubicBezTo>
                  <a:close/>
                  <a:moveTo>
                    <a:pt x="746" y="2098"/>
                  </a:moveTo>
                  <a:cubicBezTo>
                    <a:pt x="744" y="2095"/>
                    <a:pt x="748" y="2087"/>
                    <a:pt x="743" y="2087"/>
                  </a:cubicBezTo>
                  <a:cubicBezTo>
                    <a:pt x="732" y="2038"/>
                    <a:pt x="727" y="2034"/>
                    <a:pt x="728" y="2024"/>
                  </a:cubicBezTo>
                  <a:cubicBezTo>
                    <a:pt x="704" y="1980"/>
                    <a:pt x="703" y="1964"/>
                    <a:pt x="695" y="1954"/>
                  </a:cubicBezTo>
                  <a:cubicBezTo>
                    <a:pt x="684" y="1924"/>
                    <a:pt x="679" y="1925"/>
                    <a:pt x="680" y="1919"/>
                  </a:cubicBezTo>
                  <a:cubicBezTo>
                    <a:pt x="667" y="1889"/>
                    <a:pt x="666" y="1886"/>
                    <a:pt x="663" y="1885"/>
                  </a:cubicBezTo>
                  <a:cubicBezTo>
                    <a:pt x="646" y="1843"/>
                    <a:pt x="637" y="1843"/>
                    <a:pt x="637" y="1834"/>
                  </a:cubicBezTo>
                  <a:cubicBezTo>
                    <a:pt x="597" y="1780"/>
                    <a:pt x="590" y="1770"/>
                    <a:pt x="582" y="1760"/>
                  </a:cubicBezTo>
                  <a:cubicBezTo>
                    <a:pt x="606" y="1802"/>
                    <a:pt x="610" y="1808"/>
                    <a:pt x="615" y="1813"/>
                  </a:cubicBezTo>
                  <a:cubicBezTo>
                    <a:pt x="624" y="1836"/>
                    <a:pt x="630" y="1834"/>
                    <a:pt x="630" y="1839"/>
                  </a:cubicBezTo>
                  <a:cubicBezTo>
                    <a:pt x="640" y="1858"/>
                    <a:pt x="643" y="1859"/>
                    <a:pt x="643" y="1865"/>
                  </a:cubicBezTo>
                  <a:cubicBezTo>
                    <a:pt x="661" y="1895"/>
                    <a:pt x="663" y="1899"/>
                    <a:pt x="665" y="1902"/>
                  </a:cubicBezTo>
                  <a:cubicBezTo>
                    <a:pt x="686" y="1947"/>
                    <a:pt x="686" y="1955"/>
                    <a:pt x="689" y="1959"/>
                  </a:cubicBezTo>
                  <a:cubicBezTo>
                    <a:pt x="717" y="2040"/>
                    <a:pt x="723" y="2041"/>
                    <a:pt x="724" y="2048"/>
                  </a:cubicBezTo>
                  <a:cubicBezTo>
                    <a:pt x="744" y="2114"/>
                    <a:pt x="744" y="2117"/>
                    <a:pt x="743" y="2120"/>
                  </a:cubicBezTo>
                  <a:cubicBezTo>
                    <a:pt x="745" y="2128"/>
                    <a:pt x="736" y="2118"/>
                    <a:pt x="732" y="2103"/>
                  </a:cubicBezTo>
                  <a:cubicBezTo>
                    <a:pt x="720" y="2077"/>
                    <a:pt x="717" y="2071"/>
                    <a:pt x="713" y="2065"/>
                  </a:cubicBezTo>
                  <a:cubicBezTo>
                    <a:pt x="702" y="2038"/>
                    <a:pt x="700" y="2032"/>
                    <a:pt x="693" y="2028"/>
                  </a:cubicBezTo>
                  <a:cubicBezTo>
                    <a:pt x="672" y="1982"/>
                    <a:pt x="670" y="1974"/>
                    <a:pt x="665" y="1970"/>
                  </a:cubicBezTo>
                  <a:cubicBezTo>
                    <a:pt x="642" y="1931"/>
                    <a:pt x="641" y="1928"/>
                    <a:pt x="641" y="1924"/>
                  </a:cubicBezTo>
                  <a:cubicBezTo>
                    <a:pt x="624" y="1887"/>
                    <a:pt x="615" y="1887"/>
                    <a:pt x="615" y="1878"/>
                  </a:cubicBezTo>
                  <a:cubicBezTo>
                    <a:pt x="601" y="1845"/>
                    <a:pt x="594" y="1840"/>
                    <a:pt x="593" y="1845"/>
                  </a:cubicBezTo>
                  <a:cubicBezTo>
                    <a:pt x="609" y="1873"/>
                    <a:pt x="611" y="1884"/>
                    <a:pt x="617" y="1891"/>
                  </a:cubicBezTo>
                  <a:cubicBezTo>
                    <a:pt x="639" y="1935"/>
                    <a:pt x="641" y="1939"/>
                    <a:pt x="643" y="1943"/>
                  </a:cubicBezTo>
                  <a:cubicBezTo>
                    <a:pt x="659" y="1974"/>
                    <a:pt x="660" y="1973"/>
                    <a:pt x="661" y="1974"/>
                  </a:cubicBezTo>
                  <a:cubicBezTo>
                    <a:pt x="676" y="2009"/>
                    <a:pt x="680" y="2011"/>
                    <a:pt x="680" y="2018"/>
                  </a:cubicBezTo>
                  <a:cubicBezTo>
                    <a:pt x="696" y="2056"/>
                    <a:pt x="701" y="2058"/>
                    <a:pt x="704" y="2061"/>
                  </a:cubicBezTo>
                  <a:cubicBezTo>
                    <a:pt x="735" y="2136"/>
                    <a:pt x="741" y="2138"/>
                    <a:pt x="741" y="2146"/>
                  </a:cubicBezTo>
                  <a:cubicBezTo>
                    <a:pt x="759" y="2141"/>
                    <a:pt x="755" y="2123"/>
                    <a:pt x="750" y="2105"/>
                  </a:cubicBezTo>
                  <a:close/>
                  <a:moveTo>
                    <a:pt x="656" y="2155"/>
                  </a:moveTo>
                  <a:cubicBezTo>
                    <a:pt x="656" y="2151"/>
                    <a:pt x="655" y="2149"/>
                    <a:pt x="652" y="2148"/>
                  </a:cubicBezTo>
                  <a:cubicBezTo>
                    <a:pt x="655" y="2141"/>
                    <a:pt x="645" y="2147"/>
                    <a:pt x="647" y="2140"/>
                  </a:cubicBezTo>
                  <a:cubicBezTo>
                    <a:pt x="642" y="2137"/>
                    <a:pt x="641" y="2128"/>
                    <a:pt x="634" y="2127"/>
                  </a:cubicBezTo>
                  <a:cubicBezTo>
                    <a:pt x="631" y="2113"/>
                    <a:pt x="621" y="2105"/>
                    <a:pt x="613" y="2096"/>
                  </a:cubicBezTo>
                  <a:cubicBezTo>
                    <a:pt x="611" y="2106"/>
                    <a:pt x="620" y="2105"/>
                    <a:pt x="621" y="2111"/>
                  </a:cubicBezTo>
                  <a:cubicBezTo>
                    <a:pt x="622" y="2118"/>
                    <a:pt x="630" y="2119"/>
                    <a:pt x="630" y="2127"/>
                  </a:cubicBezTo>
                  <a:cubicBezTo>
                    <a:pt x="639" y="2135"/>
                    <a:pt x="644" y="2146"/>
                    <a:pt x="652" y="2155"/>
                  </a:cubicBezTo>
                  <a:cubicBezTo>
                    <a:pt x="653" y="2156"/>
                    <a:pt x="654" y="2158"/>
                    <a:pt x="655" y="2160"/>
                  </a:cubicBezTo>
                  <a:cubicBezTo>
                    <a:pt x="660" y="2160"/>
                    <a:pt x="660" y="2160"/>
                    <a:pt x="660" y="2160"/>
                  </a:cubicBezTo>
                  <a:cubicBezTo>
                    <a:pt x="659" y="2158"/>
                    <a:pt x="660" y="2154"/>
                    <a:pt x="656" y="2155"/>
                  </a:cubicBezTo>
                  <a:close/>
                  <a:moveTo>
                    <a:pt x="689" y="2089"/>
                  </a:moveTo>
                  <a:cubicBezTo>
                    <a:pt x="686" y="2079"/>
                    <a:pt x="680" y="2072"/>
                    <a:pt x="676" y="2063"/>
                  </a:cubicBezTo>
                  <a:cubicBezTo>
                    <a:pt x="645" y="2009"/>
                    <a:pt x="643" y="2004"/>
                    <a:pt x="639" y="2002"/>
                  </a:cubicBezTo>
                  <a:cubicBezTo>
                    <a:pt x="626" y="1967"/>
                    <a:pt x="626" y="1961"/>
                    <a:pt x="623" y="1956"/>
                  </a:cubicBezTo>
                  <a:cubicBezTo>
                    <a:pt x="609" y="1906"/>
                    <a:pt x="606" y="1902"/>
                    <a:pt x="606" y="1895"/>
                  </a:cubicBezTo>
                  <a:cubicBezTo>
                    <a:pt x="597" y="1885"/>
                    <a:pt x="604" y="1900"/>
                    <a:pt x="606" y="1919"/>
                  </a:cubicBezTo>
                  <a:cubicBezTo>
                    <a:pt x="623" y="2003"/>
                    <a:pt x="628" y="2018"/>
                    <a:pt x="632" y="2033"/>
                  </a:cubicBezTo>
                  <a:cubicBezTo>
                    <a:pt x="642" y="2064"/>
                    <a:pt x="645" y="2071"/>
                    <a:pt x="650" y="2076"/>
                  </a:cubicBezTo>
                  <a:cubicBezTo>
                    <a:pt x="695" y="2160"/>
                    <a:pt x="695" y="2160"/>
                    <a:pt x="695" y="2160"/>
                  </a:cubicBezTo>
                  <a:cubicBezTo>
                    <a:pt x="691" y="2151"/>
                    <a:pt x="687" y="2149"/>
                    <a:pt x="687" y="2142"/>
                  </a:cubicBezTo>
                  <a:cubicBezTo>
                    <a:pt x="663" y="2092"/>
                    <a:pt x="652" y="2073"/>
                    <a:pt x="645" y="2050"/>
                  </a:cubicBezTo>
                  <a:cubicBezTo>
                    <a:pt x="631" y="2004"/>
                    <a:pt x="624" y="1996"/>
                    <a:pt x="623" y="1983"/>
                  </a:cubicBezTo>
                  <a:cubicBezTo>
                    <a:pt x="652" y="2041"/>
                    <a:pt x="656" y="2044"/>
                    <a:pt x="658" y="2050"/>
                  </a:cubicBezTo>
                  <a:cubicBezTo>
                    <a:pt x="678" y="2091"/>
                    <a:pt x="685" y="2094"/>
                    <a:pt x="687" y="2100"/>
                  </a:cubicBezTo>
                  <a:cubicBezTo>
                    <a:pt x="721" y="2147"/>
                    <a:pt x="713" y="2159"/>
                    <a:pt x="719" y="2157"/>
                  </a:cubicBezTo>
                  <a:cubicBezTo>
                    <a:pt x="725" y="2147"/>
                    <a:pt x="717" y="2136"/>
                    <a:pt x="711" y="2124"/>
                  </a:cubicBezTo>
                  <a:close/>
                  <a:moveTo>
                    <a:pt x="946" y="2127"/>
                  </a:moveTo>
                  <a:cubicBezTo>
                    <a:pt x="948" y="2124"/>
                    <a:pt x="951" y="2122"/>
                    <a:pt x="953" y="2120"/>
                  </a:cubicBezTo>
                  <a:cubicBezTo>
                    <a:pt x="989" y="2078"/>
                    <a:pt x="993" y="2073"/>
                    <a:pt x="998" y="2070"/>
                  </a:cubicBezTo>
                  <a:cubicBezTo>
                    <a:pt x="1017" y="2051"/>
                    <a:pt x="1021" y="2047"/>
                    <a:pt x="1025" y="2042"/>
                  </a:cubicBezTo>
                  <a:cubicBezTo>
                    <a:pt x="1051" y="2022"/>
                    <a:pt x="1053" y="2020"/>
                    <a:pt x="1053" y="2015"/>
                  </a:cubicBezTo>
                  <a:cubicBezTo>
                    <a:pt x="1056" y="2009"/>
                    <a:pt x="1049" y="2017"/>
                    <a:pt x="1040" y="2022"/>
                  </a:cubicBezTo>
                  <a:cubicBezTo>
                    <a:pt x="1018" y="2037"/>
                    <a:pt x="1021" y="2044"/>
                    <a:pt x="1016" y="2044"/>
                  </a:cubicBezTo>
                  <a:cubicBezTo>
                    <a:pt x="985" y="2074"/>
                    <a:pt x="976" y="2080"/>
                    <a:pt x="968" y="2087"/>
                  </a:cubicBezTo>
                  <a:cubicBezTo>
                    <a:pt x="939" y="2121"/>
                    <a:pt x="936" y="2123"/>
                    <a:pt x="935" y="2127"/>
                  </a:cubicBezTo>
                  <a:cubicBezTo>
                    <a:pt x="926" y="2135"/>
                    <a:pt x="926" y="2137"/>
                    <a:pt x="924" y="2137"/>
                  </a:cubicBezTo>
                  <a:cubicBezTo>
                    <a:pt x="908" y="2150"/>
                    <a:pt x="911" y="2157"/>
                    <a:pt x="907" y="2157"/>
                  </a:cubicBezTo>
                  <a:cubicBezTo>
                    <a:pt x="922" y="2153"/>
                    <a:pt x="928" y="2147"/>
                    <a:pt x="935" y="2142"/>
                  </a:cubicBezTo>
                  <a:close/>
                  <a:moveTo>
                    <a:pt x="876" y="2120"/>
                  </a:moveTo>
                  <a:cubicBezTo>
                    <a:pt x="877" y="2117"/>
                    <a:pt x="880" y="2116"/>
                    <a:pt x="881" y="2113"/>
                  </a:cubicBezTo>
                  <a:cubicBezTo>
                    <a:pt x="915" y="2079"/>
                    <a:pt x="914" y="2071"/>
                    <a:pt x="920" y="2070"/>
                  </a:cubicBezTo>
                  <a:cubicBezTo>
                    <a:pt x="941" y="2052"/>
                    <a:pt x="939" y="2047"/>
                    <a:pt x="944" y="2048"/>
                  </a:cubicBezTo>
                  <a:cubicBezTo>
                    <a:pt x="970" y="2020"/>
                    <a:pt x="985" y="2004"/>
                    <a:pt x="1001" y="1989"/>
                  </a:cubicBezTo>
                  <a:cubicBezTo>
                    <a:pt x="1026" y="1961"/>
                    <a:pt x="1032" y="1960"/>
                    <a:pt x="1033" y="1954"/>
                  </a:cubicBezTo>
                  <a:cubicBezTo>
                    <a:pt x="1067" y="1910"/>
                    <a:pt x="1068" y="1903"/>
                    <a:pt x="1070" y="1898"/>
                  </a:cubicBezTo>
                  <a:cubicBezTo>
                    <a:pt x="1073" y="1880"/>
                    <a:pt x="1072" y="1882"/>
                    <a:pt x="1073" y="1887"/>
                  </a:cubicBezTo>
                  <a:cubicBezTo>
                    <a:pt x="1054" y="1919"/>
                    <a:pt x="1044" y="1925"/>
                    <a:pt x="1040" y="1937"/>
                  </a:cubicBezTo>
                  <a:cubicBezTo>
                    <a:pt x="1004" y="1977"/>
                    <a:pt x="995" y="1976"/>
                    <a:pt x="994" y="1983"/>
                  </a:cubicBezTo>
                  <a:cubicBezTo>
                    <a:pt x="979" y="2005"/>
                    <a:pt x="970" y="2000"/>
                    <a:pt x="972" y="2007"/>
                  </a:cubicBezTo>
                  <a:cubicBezTo>
                    <a:pt x="935" y="2046"/>
                    <a:pt x="916" y="2057"/>
                    <a:pt x="903" y="2074"/>
                  </a:cubicBezTo>
                  <a:cubicBezTo>
                    <a:pt x="880" y="2101"/>
                    <a:pt x="878" y="2103"/>
                    <a:pt x="876" y="2105"/>
                  </a:cubicBezTo>
                  <a:cubicBezTo>
                    <a:pt x="859" y="2128"/>
                    <a:pt x="857" y="2130"/>
                    <a:pt x="855" y="2131"/>
                  </a:cubicBezTo>
                  <a:cubicBezTo>
                    <a:pt x="845" y="2152"/>
                    <a:pt x="839" y="2150"/>
                    <a:pt x="842" y="2157"/>
                  </a:cubicBezTo>
                  <a:cubicBezTo>
                    <a:pt x="856" y="2151"/>
                    <a:pt x="861" y="2142"/>
                    <a:pt x="865" y="2131"/>
                  </a:cubicBezTo>
                  <a:close/>
                  <a:moveTo>
                    <a:pt x="846" y="2120"/>
                  </a:moveTo>
                  <a:cubicBezTo>
                    <a:pt x="847" y="2115"/>
                    <a:pt x="851" y="2112"/>
                    <a:pt x="855" y="2109"/>
                  </a:cubicBezTo>
                  <a:cubicBezTo>
                    <a:pt x="886" y="2075"/>
                    <a:pt x="886" y="2069"/>
                    <a:pt x="889" y="2065"/>
                  </a:cubicBezTo>
                  <a:cubicBezTo>
                    <a:pt x="919" y="2042"/>
                    <a:pt x="922" y="2031"/>
                    <a:pt x="931" y="2026"/>
                  </a:cubicBezTo>
                  <a:cubicBezTo>
                    <a:pt x="951" y="2004"/>
                    <a:pt x="954" y="2005"/>
                    <a:pt x="955" y="2002"/>
                  </a:cubicBezTo>
                  <a:cubicBezTo>
                    <a:pt x="973" y="1987"/>
                    <a:pt x="975" y="1986"/>
                    <a:pt x="977" y="1985"/>
                  </a:cubicBezTo>
                  <a:cubicBezTo>
                    <a:pt x="989" y="1974"/>
                    <a:pt x="987" y="1968"/>
                    <a:pt x="992" y="1970"/>
                  </a:cubicBezTo>
                  <a:cubicBezTo>
                    <a:pt x="1023" y="1936"/>
                    <a:pt x="1024" y="1934"/>
                    <a:pt x="1025" y="1932"/>
                  </a:cubicBezTo>
                  <a:cubicBezTo>
                    <a:pt x="1041" y="1912"/>
                    <a:pt x="1046" y="1911"/>
                    <a:pt x="1046" y="1904"/>
                  </a:cubicBezTo>
                  <a:cubicBezTo>
                    <a:pt x="1077" y="1849"/>
                    <a:pt x="1083" y="1847"/>
                    <a:pt x="1079" y="1843"/>
                  </a:cubicBezTo>
                  <a:cubicBezTo>
                    <a:pt x="1092" y="1818"/>
                    <a:pt x="1093" y="1814"/>
                    <a:pt x="1097" y="1813"/>
                  </a:cubicBezTo>
                  <a:cubicBezTo>
                    <a:pt x="1073" y="1838"/>
                    <a:pt x="1078" y="1852"/>
                    <a:pt x="1070" y="1854"/>
                  </a:cubicBezTo>
                  <a:cubicBezTo>
                    <a:pt x="1058" y="1881"/>
                    <a:pt x="1053" y="1886"/>
                    <a:pt x="1049" y="1891"/>
                  </a:cubicBezTo>
                  <a:cubicBezTo>
                    <a:pt x="1031" y="1911"/>
                    <a:pt x="1028" y="1917"/>
                    <a:pt x="1025" y="1922"/>
                  </a:cubicBezTo>
                  <a:cubicBezTo>
                    <a:pt x="1002" y="1942"/>
                    <a:pt x="996" y="1952"/>
                    <a:pt x="988" y="1961"/>
                  </a:cubicBezTo>
                  <a:cubicBezTo>
                    <a:pt x="950" y="1987"/>
                    <a:pt x="954" y="1996"/>
                    <a:pt x="948" y="1996"/>
                  </a:cubicBezTo>
                  <a:cubicBezTo>
                    <a:pt x="931" y="2014"/>
                    <a:pt x="927" y="2015"/>
                    <a:pt x="924" y="2018"/>
                  </a:cubicBezTo>
                  <a:cubicBezTo>
                    <a:pt x="898" y="2042"/>
                    <a:pt x="898" y="2047"/>
                    <a:pt x="894" y="2048"/>
                  </a:cubicBezTo>
                  <a:cubicBezTo>
                    <a:pt x="874" y="2069"/>
                    <a:pt x="869" y="2074"/>
                    <a:pt x="863" y="2079"/>
                  </a:cubicBezTo>
                  <a:cubicBezTo>
                    <a:pt x="841" y="2112"/>
                    <a:pt x="839" y="2113"/>
                    <a:pt x="837" y="2113"/>
                  </a:cubicBezTo>
                  <a:cubicBezTo>
                    <a:pt x="841" y="2103"/>
                    <a:pt x="841" y="2097"/>
                    <a:pt x="844" y="2094"/>
                  </a:cubicBezTo>
                  <a:cubicBezTo>
                    <a:pt x="869" y="2063"/>
                    <a:pt x="869" y="2057"/>
                    <a:pt x="872" y="2055"/>
                  </a:cubicBezTo>
                  <a:cubicBezTo>
                    <a:pt x="906" y="2008"/>
                    <a:pt x="929" y="1985"/>
                    <a:pt x="953" y="1963"/>
                  </a:cubicBezTo>
                  <a:cubicBezTo>
                    <a:pt x="978" y="1931"/>
                    <a:pt x="981" y="1929"/>
                    <a:pt x="981" y="1924"/>
                  </a:cubicBezTo>
                  <a:cubicBezTo>
                    <a:pt x="1007" y="1897"/>
                    <a:pt x="1007" y="1892"/>
                    <a:pt x="1012" y="1891"/>
                  </a:cubicBezTo>
                  <a:cubicBezTo>
                    <a:pt x="1021" y="1878"/>
                    <a:pt x="1022" y="1874"/>
                    <a:pt x="1025" y="1871"/>
                  </a:cubicBezTo>
                  <a:cubicBezTo>
                    <a:pt x="1016" y="1876"/>
                    <a:pt x="1013" y="1881"/>
                    <a:pt x="1009" y="1885"/>
                  </a:cubicBezTo>
                  <a:cubicBezTo>
                    <a:pt x="964" y="1932"/>
                    <a:pt x="962" y="1937"/>
                    <a:pt x="959" y="1941"/>
                  </a:cubicBezTo>
                  <a:cubicBezTo>
                    <a:pt x="941" y="1957"/>
                    <a:pt x="942" y="1962"/>
                    <a:pt x="937" y="1961"/>
                  </a:cubicBezTo>
                  <a:cubicBezTo>
                    <a:pt x="904" y="1996"/>
                    <a:pt x="904" y="2001"/>
                    <a:pt x="903" y="2002"/>
                  </a:cubicBezTo>
                  <a:cubicBezTo>
                    <a:pt x="884" y="2031"/>
                    <a:pt x="872" y="2034"/>
                    <a:pt x="870" y="2046"/>
                  </a:cubicBezTo>
                  <a:cubicBezTo>
                    <a:pt x="857" y="2058"/>
                    <a:pt x="856" y="2063"/>
                    <a:pt x="850" y="2065"/>
                  </a:cubicBezTo>
                  <a:cubicBezTo>
                    <a:pt x="823" y="2113"/>
                    <a:pt x="823" y="2118"/>
                    <a:pt x="820" y="2120"/>
                  </a:cubicBezTo>
                  <a:cubicBezTo>
                    <a:pt x="804" y="2154"/>
                    <a:pt x="803" y="2157"/>
                    <a:pt x="802" y="2160"/>
                  </a:cubicBezTo>
                  <a:cubicBezTo>
                    <a:pt x="828" y="2147"/>
                    <a:pt x="833" y="2140"/>
                    <a:pt x="837" y="21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45"/>
            <p:cNvSpPr>
              <a:spLocks noEditPoints="1"/>
            </p:cNvSpPr>
            <p:nvPr/>
          </p:nvSpPr>
          <p:spPr bwMode="auto">
            <a:xfrm>
              <a:off x="-6284" y="1"/>
              <a:ext cx="9150284" cy="5820008"/>
            </a:xfrm>
            <a:custGeom>
              <a:avLst/>
              <a:gdLst/>
              <a:ahLst/>
              <a:cxnLst/>
              <a:rect l="0" t="0" r="r" b="b"/>
              <a:pathLst>
                <a:path w="2882" h="1833">
                  <a:moveTo>
                    <a:pt x="1750" y="175"/>
                  </a:moveTo>
                  <a:cubicBezTo>
                    <a:pt x="1748" y="182"/>
                    <a:pt x="1742" y="191"/>
                    <a:pt x="1749" y="193"/>
                  </a:cubicBezTo>
                  <a:cubicBezTo>
                    <a:pt x="1755" y="188"/>
                    <a:pt x="1760" y="179"/>
                    <a:pt x="1765" y="171"/>
                  </a:cubicBezTo>
                  <a:cubicBezTo>
                    <a:pt x="1771" y="149"/>
                    <a:pt x="1776" y="133"/>
                    <a:pt x="1782" y="119"/>
                  </a:cubicBezTo>
                  <a:cubicBezTo>
                    <a:pt x="1783" y="111"/>
                    <a:pt x="1784" y="103"/>
                    <a:pt x="1788" y="93"/>
                  </a:cubicBezTo>
                  <a:cubicBezTo>
                    <a:pt x="1785" y="88"/>
                    <a:pt x="1789" y="91"/>
                    <a:pt x="1790" y="85"/>
                  </a:cubicBezTo>
                  <a:cubicBezTo>
                    <a:pt x="1792" y="80"/>
                    <a:pt x="1793" y="75"/>
                    <a:pt x="1795" y="70"/>
                  </a:cubicBezTo>
                  <a:cubicBezTo>
                    <a:pt x="1796" y="46"/>
                    <a:pt x="1798" y="26"/>
                    <a:pt x="1801" y="0"/>
                  </a:cubicBezTo>
                  <a:cubicBezTo>
                    <a:pt x="1792" y="0"/>
                    <a:pt x="1792" y="0"/>
                    <a:pt x="1792" y="0"/>
                  </a:cubicBezTo>
                  <a:cubicBezTo>
                    <a:pt x="1792" y="4"/>
                    <a:pt x="1792" y="8"/>
                    <a:pt x="1791" y="12"/>
                  </a:cubicBezTo>
                  <a:cubicBezTo>
                    <a:pt x="1793" y="20"/>
                    <a:pt x="1787" y="35"/>
                    <a:pt x="1790" y="39"/>
                  </a:cubicBezTo>
                  <a:cubicBezTo>
                    <a:pt x="1791" y="41"/>
                    <a:pt x="1787" y="42"/>
                    <a:pt x="1787" y="41"/>
                  </a:cubicBezTo>
                  <a:cubicBezTo>
                    <a:pt x="1787" y="46"/>
                    <a:pt x="1788" y="49"/>
                    <a:pt x="1788" y="55"/>
                  </a:cubicBezTo>
                  <a:cubicBezTo>
                    <a:pt x="1788" y="54"/>
                    <a:pt x="1785" y="54"/>
                    <a:pt x="1785" y="56"/>
                  </a:cubicBezTo>
                  <a:cubicBezTo>
                    <a:pt x="1785" y="56"/>
                    <a:pt x="1787" y="58"/>
                    <a:pt x="1787" y="59"/>
                  </a:cubicBezTo>
                  <a:cubicBezTo>
                    <a:pt x="1787" y="62"/>
                    <a:pt x="1788" y="64"/>
                    <a:pt x="1786" y="68"/>
                  </a:cubicBezTo>
                  <a:cubicBezTo>
                    <a:pt x="1783" y="76"/>
                    <a:pt x="1782" y="88"/>
                    <a:pt x="1777" y="92"/>
                  </a:cubicBezTo>
                  <a:cubicBezTo>
                    <a:pt x="1781" y="94"/>
                    <a:pt x="1775" y="101"/>
                    <a:pt x="1775" y="105"/>
                  </a:cubicBezTo>
                  <a:cubicBezTo>
                    <a:pt x="1777" y="109"/>
                    <a:pt x="1775" y="113"/>
                    <a:pt x="1773" y="119"/>
                  </a:cubicBezTo>
                  <a:cubicBezTo>
                    <a:pt x="1767" y="130"/>
                    <a:pt x="1763" y="145"/>
                    <a:pt x="1759" y="160"/>
                  </a:cubicBezTo>
                  <a:cubicBezTo>
                    <a:pt x="1758" y="164"/>
                    <a:pt x="1755" y="164"/>
                    <a:pt x="1754" y="167"/>
                  </a:cubicBezTo>
                  <a:cubicBezTo>
                    <a:pt x="1753" y="170"/>
                    <a:pt x="1753" y="175"/>
                    <a:pt x="1750" y="175"/>
                  </a:cubicBezTo>
                  <a:close/>
                  <a:moveTo>
                    <a:pt x="1585" y="176"/>
                  </a:moveTo>
                  <a:cubicBezTo>
                    <a:pt x="1582" y="176"/>
                    <a:pt x="1585" y="179"/>
                    <a:pt x="1584" y="183"/>
                  </a:cubicBezTo>
                  <a:cubicBezTo>
                    <a:pt x="1583" y="199"/>
                    <a:pt x="1573" y="199"/>
                    <a:pt x="1573" y="202"/>
                  </a:cubicBezTo>
                  <a:cubicBezTo>
                    <a:pt x="1568" y="213"/>
                    <a:pt x="1569" y="215"/>
                    <a:pt x="1570" y="213"/>
                  </a:cubicBezTo>
                  <a:cubicBezTo>
                    <a:pt x="1583" y="201"/>
                    <a:pt x="1582" y="192"/>
                    <a:pt x="1584" y="189"/>
                  </a:cubicBezTo>
                  <a:cubicBezTo>
                    <a:pt x="1604" y="131"/>
                    <a:pt x="1611" y="117"/>
                    <a:pt x="1610" y="109"/>
                  </a:cubicBezTo>
                  <a:cubicBezTo>
                    <a:pt x="1625" y="70"/>
                    <a:pt x="1626" y="64"/>
                    <a:pt x="1624" y="63"/>
                  </a:cubicBezTo>
                  <a:cubicBezTo>
                    <a:pt x="1634" y="11"/>
                    <a:pt x="1635" y="6"/>
                    <a:pt x="1636" y="0"/>
                  </a:cubicBezTo>
                  <a:cubicBezTo>
                    <a:pt x="1626" y="28"/>
                    <a:pt x="1625" y="44"/>
                    <a:pt x="1622" y="60"/>
                  </a:cubicBezTo>
                  <a:cubicBezTo>
                    <a:pt x="1620" y="56"/>
                    <a:pt x="1620" y="41"/>
                    <a:pt x="1621" y="25"/>
                  </a:cubicBezTo>
                  <a:cubicBezTo>
                    <a:pt x="1622" y="2"/>
                    <a:pt x="1622" y="1"/>
                    <a:pt x="1622" y="0"/>
                  </a:cubicBezTo>
                  <a:cubicBezTo>
                    <a:pt x="1609" y="63"/>
                    <a:pt x="1607" y="100"/>
                    <a:pt x="1598" y="141"/>
                  </a:cubicBezTo>
                  <a:close/>
                  <a:moveTo>
                    <a:pt x="1634" y="266"/>
                  </a:moveTo>
                  <a:cubicBezTo>
                    <a:pt x="1654" y="232"/>
                    <a:pt x="1659" y="187"/>
                    <a:pt x="1670" y="151"/>
                  </a:cubicBezTo>
                  <a:cubicBezTo>
                    <a:pt x="1672" y="145"/>
                    <a:pt x="1668" y="141"/>
                    <a:pt x="1671" y="133"/>
                  </a:cubicBezTo>
                  <a:cubicBezTo>
                    <a:pt x="1675" y="119"/>
                    <a:pt x="1675" y="117"/>
                    <a:pt x="1680" y="104"/>
                  </a:cubicBezTo>
                  <a:cubicBezTo>
                    <a:pt x="1683" y="92"/>
                    <a:pt x="1687" y="81"/>
                    <a:pt x="1690" y="69"/>
                  </a:cubicBezTo>
                  <a:cubicBezTo>
                    <a:pt x="1694" y="46"/>
                    <a:pt x="1698" y="23"/>
                    <a:pt x="1703" y="0"/>
                  </a:cubicBezTo>
                  <a:cubicBezTo>
                    <a:pt x="1694" y="0"/>
                    <a:pt x="1694" y="0"/>
                    <a:pt x="1694" y="0"/>
                  </a:cubicBezTo>
                  <a:cubicBezTo>
                    <a:pt x="1691" y="13"/>
                    <a:pt x="1689" y="26"/>
                    <a:pt x="1688" y="38"/>
                  </a:cubicBezTo>
                  <a:cubicBezTo>
                    <a:pt x="1687" y="43"/>
                    <a:pt x="1684" y="50"/>
                    <a:pt x="1683" y="55"/>
                  </a:cubicBezTo>
                  <a:cubicBezTo>
                    <a:pt x="1681" y="61"/>
                    <a:pt x="1677" y="67"/>
                    <a:pt x="1681" y="70"/>
                  </a:cubicBezTo>
                  <a:cubicBezTo>
                    <a:pt x="1680" y="74"/>
                    <a:pt x="1677" y="74"/>
                    <a:pt x="1678" y="72"/>
                  </a:cubicBezTo>
                  <a:cubicBezTo>
                    <a:pt x="1677" y="70"/>
                    <a:pt x="1677" y="68"/>
                    <a:pt x="1678" y="65"/>
                  </a:cubicBezTo>
                  <a:cubicBezTo>
                    <a:pt x="1677" y="61"/>
                    <a:pt x="1680" y="54"/>
                    <a:pt x="1677" y="51"/>
                  </a:cubicBezTo>
                  <a:cubicBezTo>
                    <a:pt x="1680" y="40"/>
                    <a:pt x="1675" y="34"/>
                    <a:pt x="1679" y="22"/>
                  </a:cubicBezTo>
                  <a:cubicBezTo>
                    <a:pt x="1678" y="18"/>
                    <a:pt x="1675" y="15"/>
                    <a:pt x="1679" y="8"/>
                  </a:cubicBezTo>
                  <a:cubicBezTo>
                    <a:pt x="1677" y="6"/>
                    <a:pt x="1677" y="3"/>
                    <a:pt x="1677" y="0"/>
                  </a:cubicBezTo>
                  <a:cubicBezTo>
                    <a:pt x="1670" y="0"/>
                    <a:pt x="1670" y="0"/>
                    <a:pt x="1670" y="0"/>
                  </a:cubicBezTo>
                  <a:cubicBezTo>
                    <a:pt x="1670" y="6"/>
                    <a:pt x="1670" y="12"/>
                    <a:pt x="1669" y="19"/>
                  </a:cubicBezTo>
                  <a:cubicBezTo>
                    <a:pt x="1673" y="22"/>
                    <a:pt x="1666" y="31"/>
                    <a:pt x="1671" y="33"/>
                  </a:cubicBezTo>
                  <a:cubicBezTo>
                    <a:pt x="1669" y="40"/>
                    <a:pt x="1669" y="45"/>
                    <a:pt x="1671" y="49"/>
                  </a:cubicBezTo>
                  <a:cubicBezTo>
                    <a:pt x="1670" y="71"/>
                    <a:pt x="1670" y="91"/>
                    <a:pt x="1668" y="112"/>
                  </a:cubicBezTo>
                  <a:cubicBezTo>
                    <a:pt x="1664" y="119"/>
                    <a:pt x="1661" y="134"/>
                    <a:pt x="1654" y="144"/>
                  </a:cubicBezTo>
                  <a:cubicBezTo>
                    <a:pt x="1652" y="150"/>
                    <a:pt x="1651" y="156"/>
                    <a:pt x="1649" y="161"/>
                  </a:cubicBezTo>
                  <a:cubicBezTo>
                    <a:pt x="1647" y="167"/>
                    <a:pt x="1644" y="173"/>
                    <a:pt x="1650" y="175"/>
                  </a:cubicBezTo>
                  <a:cubicBezTo>
                    <a:pt x="1650" y="172"/>
                    <a:pt x="1653" y="173"/>
                    <a:pt x="1653" y="169"/>
                  </a:cubicBezTo>
                  <a:cubicBezTo>
                    <a:pt x="1654" y="165"/>
                    <a:pt x="1658" y="165"/>
                    <a:pt x="1655" y="163"/>
                  </a:cubicBezTo>
                  <a:cubicBezTo>
                    <a:pt x="1659" y="160"/>
                    <a:pt x="1659" y="151"/>
                    <a:pt x="1664" y="150"/>
                  </a:cubicBezTo>
                  <a:cubicBezTo>
                    <a:pt x="1653" y="192"/>
                    <a:pt x="1651" y="210"/>
                    <a:pt x="1638" y="251"/>
                  </a:cubicBezTo>
                  <a:cubicBezTo>
                    <a:pt x="1637" y="255"/>
                    <a:pt x="1629" y="262"/>
                    <a:pt x="1634" y="266"/>
                  </a:cubicBezTo>
                  <a:close/>
                  <a:moveTo>
                    <a:pt x="1716" y="151"/>
                  </a:moveTo>
                  <a:cubicBezTo>
                    <a:pt x="1718" y="148"/>
                    <a:pt x="1723" y="152"/>
                    <a:pt x="1722" y="144"/>
                  </a:cubicBezTo>
                  <a:cubicBezTo>
                    <a:pt x="1724" y="140"/>
                    <a:pt x="1725" y="136"/>
                    <a:pt x="1726" y="132"/>
                  </a:cubicBezTo>
                  <a:cubicBezTo>
                    <a:pt x="1729" y="134"/>
                    <a:pt x="1732" y="123"/>
                    <a:pt x="1729" y="123"/>
                  </a:cubicBezTo>
                  <a:cubicBezTo>
                    <a:pt x="1729" y="118"/>
                    <a:pt x="1734" y="120"/>
                    <a:pt x="1734" y="114"/>
                  </a:cubicBezTo>
                  <a:cubicBezTo>
                    <a:pt x="1733" y="106"/>
                    <a:pt x="1737" y="95"/>
                    <a:pt x="1740" y="86"/>
                  </a:cubicBezTo>
                  <a:cubicBezTo>
                    <a:pt x="1740" y="68"/>
                    <a:pt x="1745" y="48"/>
                    <a:pt x="1750" y="27"/>
                  </a:cubicBezTo>
                  <a:cubicBezTo>
                    <a:pt x="1748" y="20"/>
                    <a:pt x="1752" y="9"/>
                    <a:pt x="1752" y="0"/>
                  </a:cubicBezTo>
                  <a:cubicBezTo>
                    <a:pt x="1742" y="0"/>
                    <a:pt x="1742" y="0"/>
                    <a:pt x="1742" y="0"/>
                  </a:cubicBezTo>
                  <a:cubicBezTo>
                    <a:pt x="1741" y="12"/>
                    <a:pt x="1741" y="23"/>
                    <a:pt x="1742" y="34"/>
                  </a:cubicBezTo>
                  <a:cubicBezTo>
                    <a:pt x="1736" y="37"/>
                    <a:pt x="1741" y="45"/>
                    <a:pt x="1736" y="53"/>
                  </a:cubicBezTo>
                  <a:cubicBezTo>
                    <a:pt x="1739" y="58"/>
                    <a:pt x="1733" y="68"/>
                    <a:pt x="1731" y="76"/>
                  </a:cubicBezTo>
                  <a:cubicBezTo>
                    <a:pt x="1739" y="79"/>
                    <a:pt x="1725" y="82"/>
                    <a:pt x="1731" y="83"/>
                  </a:cubicBezTo>
                  <a:cubicBezTo>
                    <a:pt x="1730" y="87"/>
                    <a:pt x="1729" y="92"/>
                    <a:pt x="1728" y="96"/>
                  </a:cubicBezTo>
                  <a:cubicBezTo>
                    <a:pt x="1723" y="105"/>
                    <a:pt x="1727" y="110"/>
                    <a:pt x="1723" y="119"/>
                  </a:cubicBezTo>
                  <a:cubicBezTo>
                    <a:pt x="1722" y="127"/>
                    <a:pt x="1719" y="131"/>
                    <a:pt x="1716" y="136"/>
                  </a:cubicBezTo>
                  <a:cubicBezTo>
                    <a:pt x="1714" y="142"/>
                    <a:pt x="1710" y="149"/>
                    <a:pt x="1716" y="151"/>
                  </a:cubicBezTo>
                  <a:close/>
                  <a:moveTo>
                    <a:pt x="1491" y="189"/>
                  </a:moveTo>
                  <a:cubicBezTo>
                    <a:pt x="1492" y="183"/>
                    <a:pt x="1494" y="176"/>
                    <a:pt x="1496" y="170"/>
                  </a:cubicBezTo>
                  <a:cubicBezTo>
                    <a:pt x="1498" y="165"/>
                    <a:pt x="1501" y="158"/>
                    <a:pt x="1498" y="155"/>
                  </a:cubicBezTo>
                  <a:cubicBezTo>
                    <a:pt x="1504" y="155"/>
                    <a:pt x="1503" y="143"/>
                    <a:pt x="1506" y="139"/>
                  </a:cubicBezTo>
                  <a:cubicBezTo>
                    <a:pt x="1507" y="116"/>
                    <a:pt x="1515" y="101"/>
                    <a:pt x="1514" y="80"/>
                  </a:cubicBezTo>
                  <a:cubicBezTo>
                    <a:pt x="1521" y="53"/>
                    <a:pt x="1527" y="25"/>
                    <a:pt x="1531" y="0"/>
                  </a:cubicBezTo>
                  <a:cubicBezTo>
                    <a:pt x="1523" y="0"/>
                    <a:pt x="1523" y="0"/>
                    <a:pt x="1523" y="0"/>
                  </a:cubicBezTo>
                  <a:cubicBezTo>
                    <a:pt x="1520" y="21"/>
                    <a:pt x="1513" y="42"/>
                    <a:pt x="1512" y="65"/>
                  </a:cubicBezTo>
                  <a:cubicBezTo>
                    <a:pt x="1507" y="99"/>
                    <a:pt x="1497" y="137"/>
                    <a:pt x="1491" y="171"/>
                  </a:cubicBezTo>
                  <a:cubicBezTo>
                    <a:pt x="1486" y="184"/>
                    <a:pt x="1489" y="191"/>
                    <a:pt x="1481" y="197"/>
                  </a:cubicBezTo>
                  <a:cubicBezTo>
                    <a:pt x="1487" y="200"/>
                    <a:pt x="1489" y="195"/>
                    <a:pt x="1491" y="189"/>
                  </a:cubicBezTo>
                  <a:close/>
                  <a:moveTo>
                    <a:pt x="1458" y="259"/>
                  </a:moveTo>
                  <a:cubicBezTo>
                    <a:pt x="1454" y="265"/>
                    <a:pt x="1458" y="265"/>
                    <a:pt x="1454" y="267"/>
                  </a:cubicBezTo>
                  <a:cubicBezTo>
                    <a:pt x="1452" y="267"/>
                    <a:pt x="1452" y="276"/>
                    <a:pt x="1453" y="276"/>
                  </a:cubicBezTo>
                  <a:cubicBezTo>
                    <a:pt x="1463" y="259"/>
                    <a:pt x="1473" y="243"/>
                    <a:pt x="1484" y="228"/>
                  </a:cubicBezTo>
                  <a:cubicBezTo>
                    <a:pt x="1496" y="211"/>
                    <a:pt x="1501" y="197"/>
                    <a:pt x="1510" y="177"/>
                  </a:cubicBezTo>
                  <a:cubicBezTo>
                    <a:pt x="1523" y="132"/>
                    <a:pt x="1536" y="88"/>
                    <a:pt x="1550" y="52"/>
                  </a:cubicBezTo>
                  <a:cubicBezTo>
                    <a:pt x="1550" y="42"/>
                    <a:pt x="1554" y="29"/>
                    <a:pt x="1555" y="19"/>
                  </a:cubicBezTo>
                  <a:cubicBezTo>
                    <a:pt x="1558" y="9"/>
                    <a:pt x="1560" y="7"/>
                    <a:pt x="1561" y="0"/>
                  </a:cubicBezTo>
                  <a:cubicBezTo>
                    <a:pt x="1553" y="0"/>
                    <a:pt x="1553" y="0"/>
                    <a:pt x="1553" y="0"/>
                  </a:cubicBezTo>
                  <a:cubicBezTo>
                    <a:pt x="1551" y="6"/>
                    <a:pt x="1549" y="12"/>
                    <a:pt x="1548" y="19"/>
                  </a:cubicBezTo>
                  <a:cubicBezTo>
                    <a:pt x="1548" y="29"/>
                    <a:pt x="1544" y="33"/>
                    <a:pt x="1544" y="41"/>
                  </a:cubicBezTo>
                  <a:cubicBezTo>
                    <a:pt x="1532" y="87"/>
                    <a:pt x="1513" y="123"/>
                    <a:pt x="1505" y="170"/>
                  </a:cubicBezTo>
                  <a:cubicBezTo>
                    <a:pt x="1500" y="173"/>
                    <a:pt x="1500" y="184"/>
                    <a:pt x="1497" y="191"/>
                  </a:cubicBezTo>
                  <a:cubicBezTo>
                    <a:pt x="1496" y="195"/>
                    <a:pt x="1493" y="195"/>
                    <a:pt x="1492" y="199"/>
                  </a:cubicBezTo>
                  <a:cubicBezTo>
                    <a:pt x="1490" y="201"/>
                    <a:pt x="1492" y="210"/>
                    <a:pt x="1487" y="208"/>
                  </a:cubicBezTo>
                  <a:cubicBezTo>
                    <a:pt x="1486" y="217"/>
                    <a:pt x="1482" y="222"/>
                    <a:pt x="1477" y="226"/>
                  </a:cubicBezTo>
                  <a:cubicBezTo>
                    <a:pt x="1476" y="236"/>
                    <a:pt x="1470" y="238"/>
                    <a:pt x="1468" y="248"/>
                  </a:cubicBezTo>
                  <a:cubicBezTo>
                    <a:pt x="1465" y="247"/>
                    <a:pt x="1465" y="254"/>
                    <a:pt x="1462" y="253"/>
                  </a:cubicBezTo>
                  <a:cubicBezTo>
                    <a:pt x="1457" y="255"/>
                    <a:pt x="1463" y="259"/>
                    <a:pt x="1458" y="259"/>
                  </a:cubicBezTo>
                  <a:close/>
                  <a:moveTo>
                    <a:pt x="1496" y="49"/>
                  </a:moveTo>
                  <a:cubicBezTo>
                    <a:pt x="1498" y="33"/>
                    <a:pt x="1501" y="16"/>
                    <a:pt x="1504" y="0"/>
                  </a:cubicBezTo>
                  <a:cubicBezTo>
                    <a:pt x="1499" y="0"/>
                    <a:pt x="1499" y="0"/>
                    <a:pt x="1499" y="0"/>
                  </a:cubicBezTo>
                  <a:cubicBezTo>
                    <a:pt x="1498" y="1"/>
                    <a:pt x="1498" y="3"/>
                    <a:pt x="1498" y="4"/>
                  </a:cubicBezTo>
                  <a:cubicBezTo>
                    <a:pt x="1496" y="13"/>
                    <a:pt x="1495" y="20"/>
                    <a:pt x="1496" y="27"/>
                  </a:cubicBezTo>
                  <a:cubicBezTo>
                    <a:pt x="1496" y="30"/>
                    <a:pt x="1490" y="37"/>
                    <a:pt x="1495" y="38"/>
                  </a:cubicBezTo>
                  <a:cubicBezTo>
                    <a:pt x="1495" y="42"/>
                    <a:pt x="1488" y="49"/>
                    <a:pt x="1496" y="49"/>
                  </a:cubicBezTo>
                  <a:close/>
                  <a:moveTo>
                    <a:pt x="1444" y="79"/>
                  </a:moveTo>
                  <a:cubicBezTo>
                    <a:pt x="1442" y="84"/>
                    <a:pt x="1441" y="88"/>
                    <a:pt x="1440" y="92"/>
                  </a:cubicBezTo>
                  <a:cubicBezTo>
                    <a:pt x="1444" y="94"/>
                    <a:pt x="1438" y="101"/>
                    <a:pt x="1441" y="104"/>
                  </a:cubicBezTo>
                  <a:cubicBezTo>
                    <a:pt x="1443" y="107"/>
                    <a:pt x="1440" y="113"/>
                    <a:pt x="1439" y="119"/>
                  </a:cubicBezTo>
                  <a:cubicBezTo>
                    <a:pt x="1441" y="122"/>
                    <a:pt x="1442" y="125"/>
                    <a:pt x="1440" y="131"/>
                  </a:cubicBezTo>
                  <a:cubicBezTo>
                    <a:pt x="1442" y="134"/>
                    <a:pt x="1441" y="139"/>
                    <a:pt x="1443" y="143"/>
                  </a:cubicBezTo>
                  <a:cubicBezTo>
                    <a:pt x="1446" y="118"/>
                    <a:pt x="1445" y="96"/>
                    <a:pt x="1448" y="72"/>
                  </a:cubicBezTo>
                  <a:cubicBezTo>
                    <a:pt x="1450" y="59"/>
                    <a:pt x="1451" y="47"/>
                    <a:pt x="1453" y="34"/>
                  </a:cubicBezTo>
                  <a:cubicBezTo>
                    <a:pt x="1458" y="18"/>
                    <a:pt x="1458" y="13"/>
                    <a:pt x="1461" y="0"/>
                  </a:cubicBezTo>
                  <a:cubicBezTo>
                    <a:pt x="1454" y="0"/>
                    <a:pt x="1454" y="0"/>
                    <a:pt x="1454" y="0"/>
                  </a:cubicBezTo>
                  <a:cubicBezTo>
                    <a:pt x="1449" y="27"/>
                    <a:pt x="1442" y="56"/>
                    <a:pt x="1444" y="79"/>
                  </a:cubicBezTo>
                  <a:close/>
                  <a:moveTo>
                    <a:pt x="1567" y="191"/>
                  </a:moveTo>
                  <a:cubicBezTo>
                    <a:pt x="1578" y="159"/>
                    <a:pt x="1580" y="142"/>
                    <a:pt x="1586" y="113"/>
                  </a:cubicBezTo>
                  <a:cubicBezTo>
                    <a:pt x="1582" y="109"/>
                    <a:pt x="1591" y="98"/>
                    <a:pt x="1587" y="95"/>
                  </a:cubicBezTo>
                  <a:cubicBezTo>
                    <a:pt x="1588" y="88"/>
                    <a:pt x="1589" y="81"/>
                    <a:pt x="1588" y="75"/>
                  </a:cubicBezTo>
                  <a:cubicBezTo>
                    <a:pt x="1591" y="61"/>
                    <a:pt x="1591" y="49"/>
                    <a:pt x="1591" y="37"/>
                  </a:cubicBezTo>
                  <a:cubicBezTo>
                    <a:pt x="1588" y="35"/>
                    <a:pt x="1590" y="31"/>
                    <a:pt x="1591" y="28"/>
                  </a:cubicBezTo>
                  <a:cubicBezTo>
                    <a:pt x="1591" y="25"/>
                    <a:pt x="1589" y="23"/>
                    <a:pt x="1591" y="19"/>
                  </a:cubicBezTo>
                  <a:cubicBezTo>
                    <a:pt x="1588" y="17"/>
                    <a:pt x="1591" y="13"/>
                    <a:pt x="1592" y="10"/>
                  </a:cubicBezTo>
                  <a:cubicBezTo>
                    <a:pt x="1588" y="9"/>
                    <a:pt x="1592" y="3"/>
                    <a:pt x="1593" y="0"/>
                  </a:cubicBezTo>
                  <a:cubicBezTo>
                    <a:pt x="1584" y="0"/>
                    <a:pt x="1584" y="0"/>
                    <a:pt x="1584" y="0"/>
                  </a:cubicBezTo>
                  <a:cubicBezTo>
                    <a:pt x="1583" y="5"/>
                    <a:pt x="1583" y="11"/>
                    <a:pt x="1583" y="16"/>
                  </a:cubicBezTo>
                  <a:cubicBezTo>
                    <a:pt x="1585" y="40"/>
                    <a:pt x="1583" y="66"/>
                    <a:pt x="1581" y="91"/>
                  </a:cubicBezTo>
                  <a:cubicBezTo>
                    <a:pt x="1581" y="113"/>
                    <a:pt x="1573" y="140"/>
                    <a:pt x="1573" y="166"/>
                  </a:cubicBezTo>
                  <a:cubicBezTo>
                    <a:pt x="1565" y="168"/>
                    <a:pt x="1573" y="177"/>
                    <a:pt x="1567" y="178"/>
                  </a:cubicBezTo>
                  <a:cubicBezTo>
                    <a:pt x="1571" y="184"/>
                    <a:pt x="1560" y="188"/>
                    <a:pt x="1567" y="191"/>
                  </a:cubicBezTo>
                  <a:close/>
                  <a:moveTo>
                    <a:pt x="2807" y="32"/>
                  </a:moveTo>
                  <a:cubicBezTo>
                    <a:pt x="2802" y="32"/>
                    <a:pt x="2801" y="36"/>
                    <a:pt x="2799" y="40"/>
                  </a:cubicBezTo>
                  <a:cubicBezTo>
                    <a:pt x="2785" y="61"/>
                    <a:pt x="2778" y="63"/>
                    <a:pt x="2777" y="70"/>
                  </a:cubicBezTo>
                  <a:cubicBezTo>
                    <a:pt x="2752" y="100"/>
                    <a:pt x="2749" y="105"/>
                    <a:pt x="2745" y="109"/>
                  </a:cubicBezTo>
                  <a:cubicBezTo>
                    <a:pt x="2723" y="142"/>
                    <a:pt x="2717" y="144"/>
                    <a:pt x="2713" y="148"/>
                  </a:cubicBezTo>
                  <a:cubicBezTo>
                    <a:pt x="2691" y="182"/>
                    <a:pt x="2693" y="191"/>
                    <a:pt x="2685" y="192"/>
                  </a:cubicBezTo>
                  <a:cubicBezTo>
                    <a:pt x="2668" y="229"/>
                    <a:pt x="2665" y="235"/>
                    <a:pt x="2662" y="239"/>
                  </a:cubicBezTo>
                  <a:cubicBezTo>
                    <a:pt x="2651" y="278"/>
                    <a:pt x="2646" y="278"/>
                    <a:pt x="2648" y="284"/>
                  </a:cubicBezTo>
                  <a:cubicBezTo>
                    <a:pt x="2658" y="272"/>
                    <a:pt x="2655" y="265"/>
                    <a:pt x="2658" y="264"/>
                  </a:cubicBezTo>
                  <a:cubicBezTo>
                    <a:pt x="2687" y="212"/>
                    <a:pt x="2690" y="198"/>
                    <a:pt x="2698" y="189"/>
                  </a:cubicBezTo>
                  <a:cubicBezTo>
                    <a:pt x="2725" y="152"/>
                    <a:pt x="2727" y="146"/>
                    <a:pt x="2730" y="141"/>
                  </a:cubicBezTo>
                  <a:cubicBezTo>
                    <a:pt x="2774" y="91"/>
                    <a:pt x="2776" y="83"/>
                    <a:pt x="2780" y="78"/>
                  </a:cubicBezTo>
                  <a:cubicBezTo>
                    <a:pt x="2802" y="54"/>
                    <a:pt x="2799" y="46"/>
                    <a:pt x="2806" y="48"/>
                  </a:cubicBezTo>
                  <a:cubicBezTo>
                    <a:pt x="2826" y="22"/>
                    <a:pt x="2828" y="20"/>
                    <a:pt x="2830" y="18"/>
                  </a:cubicBezTo>
                  <a:cubicBezTo>
                    <a:pt x="2832" y="0"/>
                    <a:pt x="2832" y="0"/>
                    <a:pt x="2832" y="0"/>
                  </a:cubicBezTo>
                  <a:close/>
                  <a:moveTo>
                    <a:pt x="1822" y="830"/>
                  </a:moveTo>
                  <a:cubicBezTo>
                    <a:pt x="1821" y="835"/>
                    <a:pt x="1833" y="840"/>
                    <a:pt x="1836" y="840"/>
                  </a:cubicBezTo>
                  <a:cubicBezTo>
                    <a:pt x="1876" y="884"/>
                    <a:pt x="1878" y="891"/>
                    <a:pt x="1884" y="898"/>
                  </a:cubicBezTo>
                  <a:cubicBezTo>
                    <a:pt x="1905" y="929"/>
                    <a:pt x="1905" y="931"/>
                    <a:pt x="1905" y="933"/>
                  </a:cubicBezTo>
                  <a:cubicBezTo>
                    <a:pt x="1920" y="963"/>
                    <a:pt x="1924" y="966"/>
                    <a:pt x="1925" y="970"/>
                  </a:cubicBezTo>
                  <a:cubicBezTo>
                    <a:pt x="1947" y="1007"/>
                    <a:pt x="1946" y="1015"/>
                    <a:pt x="1951" y="1021"/>
                  </a:cubicBezTo>
                  <a:cubicBezTo>
                    <a:pt x="1969" y="1067"/>
                    <a:pt x="1971" y="1070"/>
                    <a:pt x="1971" y="1073"/>
                  </a:cubicBezTo>
                  <a:cubicBezTo>
                    <a:pt x="1993" y="1131"/>
                    <a:pt x="1992" y="1135"/>
                    <a:pt x="1997" y="1138"/>
                  </a:cubicBezTo>
                  <a:cubicBezTo>
                    <a:pt x="2003" y="1163"/>
                    <a:pt x="2002" y="1167"/>
                    <a:pt x="2010" y="1170"/>
                  </a:cubicBezTo>
                  <a:cubicBezTo>
                    <a:pt x="2017" y="1202"/>
                    <a:pt x="2021" y="1210"/>
                    <a:pt x="2018" y="1220"/>
                  </a:cubicBezTo>
                  <a:cubicBezTo>
                    <a:pt x="2039" y="1270"/>
                    <a:pt x="2039" y="1273"/>
                    <a:pt x="2039" y="1275"/>
                  </a:cubicBezTo>
                  <a:cubicBezTo>
                    <a:pt x="2049" y="1306"/>
                    <a:pt x="2048" y="1312"/>
                    <a:pt x="2053" y="1317"/>
                  </a:cubicBezTo>
                  <a:cubicBezTo>
                    <a:pt x="2059" y="1344"/>
                    <a:pt x="2066" y="1345"/>
                    <a:pt x="2066" y="1349"/>
                  </a:cubicBezTo>
                  <a:cubicBezTo>
                    <a:pt x="2083" y="1385"/>
                    <a:pt x="2080" y="1392"/>
                    <a:pt x="2089" y="1396"/>
                  </a:cubicBezTo>
                  <a:cubicBezTo>
                    <a:pt x="2106" y="1433"/>
                    <a:pt x="2114" y="1437"/>
                    <a:pt x="2113" y="1443"/>
                  </a:cubicBezTo>
                  <a:cubicBezTo>
                    <a:pt x="2129" y="1460"/>
                    <a:pt x="2131" y="1463"/>
                    <a:pt x="2132" y="1466"/>
                  </a:cubicBezTo>
                  <a:cubicBezTo>
                    <a:pt x="2150" y="1484"/>
                    <a:pt x="2156" y="1493"/>
                    <a:pt x="2159" y="1489"/>
                  </a:cubicBezTo>
                  <a:cubicBezTo>
                    <a:pt x="2126" y="1445"/>
                    <a:pt x="2118" y="1441"/>
                    <a:pt x="2118" y="1436"/>
                  </a:cubicBezTo>
                  <a:cubicBezTo>
                    <a:pt x="2062" y="1320"/>
                    <a:pt x="2058" y="1315"/>
                    <a:pt x="2060" y="1310"/>
                  </a:cubicBezTo>
                  <a:cubicBezTo>
                    <a:pt x="2041" y="1262"/>
                    <a:pt x="2043" y="1257"/>
                    <a:pt x="2037" y="1254"/>
                  </a:cubicBezTo>
                  <a:cubicBezTo>
                    <a:pt x="2031" y="1229"/>
                    <a:pt x="2031" y="1226"/>
                    <a:pt x="2031" y="1223"/>
                  </a:cubicBezTo>
                  <a:cubicBezTo>
                    <a:pt x="2003" y="1142"/>
                    <a:pt x="2003" y="1132"/>
                    <a:pt x="1999" y="1123"/>
                  </a:cubicBezTo>
                  <a:cubicBezTo>
                    <a:pt x="1991" y="1104"/>
                    <a:pt x="1992" y="1098"/>
                    <a:pt x="1990" y="1093"/>
                  </a:cubicBezTo>
                  <a:cubicBezTo>
                    <a:pt x="1975" y="1056"/>
                    <a:pt x="1975" y="1053"/>
                    <a:pt x="1973" y="1051"/>
                  </a:cubicBezTo>
                  <a:cubicBezTo>
                    <a:pt x="1958" y="1017"/>
                    <a:pt x="1956" y="1013"/>
                    <a:pt x="1955" y="1008"/>
                  </a:cubicBezTo>
                  <a:cubicBezTo>
                    <a:pt x="1918" y="938"/>
                    <a:pt x="1912" y="928"/>
                    <a:pt x="1907" y="918"/>
                  </a:cubicBezTo>
                  <a:cubicBezTo>
                    <a:pt x="1864" y="860"/>
                    <a:pt x="1865" y="857"/>
                    <a:pt x="1863" y="855"/>
                  </a:cubicBezTo>
                  <a:cubicBezTo>
                    <a:pt x="1838" y="833"/>
                    <a:pt x="1831" y="828"/>
                    <a:pt x="1825" y="824"/>
                  </a:cubicBezTo>
                  <a:cubicBezTo>
                    <a:pt x="1811" y="828"/>
                    <a:pt x="1813" y="828"/>
                    <a:pt x="1815" y="828"/>
                  </a:cubicBezTo>
                  <a:close/>
                  <a:moveTo>
                    <a:pt x="2746" y="26"/>
                  </a:moveTo>
                  <a:cubicBezTo>
                    <a:pt x="2746" y="29"/>
                    <a:pt x="2745" y="31"/>
                    <a:pt x="2744" y="33"/>
                  </a:cubicBezTo>
                  <a:cubicBezTo>
                    <a:pt x="2726" y="54"/>
                    <a:pt x="2729" y="63"/>
                    <a:pt x="2722" y="62"/>
                  </a:cubicBezTo>
                  <a:cubicBezTo>
                    <a:pt x="2707" y="91"/>
                    <a:pt x="2705" y="93"/>
                    <a:pt x="2703" y="94"/>
                  </a:cubicBezTo>
                  <a:cubicBezTo>
                    <a:pt x="2671" y="145"/>
                    <a:pt x="2662" y="164"/>
                    <a:pt x="2654" y="183"/>
                  </a:cubicBezTo>
                  <a:cubicBezTo>
                    <a:pt x="2640" y="217"/>
                    <a:pt x="2640" y="223"/>
                    <a:pt x="2638" y="228"/>
                  </a:cubicBezTo>
                  <a:cubicBezTo>
                    <a:pt x="2637" y="231"/>
                    <a:pt x="2646" y="226"/>
                    <a:pt x="2645" y="212"/>
                  </a:cubicBezTo>
                  <a:cubicBezTo>
                    <a:pt x="2678" y="149"/>
                    <a:pt x="2683" y="140"/>
                    <a:pt x="2688" y="130"/>
                  </a:cubicBezTo>
                  <a:cubicBezTo>
                    <a:pt x="2704" y="113"/>
                    <a:pt x="2703" y="109"/>
                    <a:pt x="2706" y="107"/>
                  </a:cubicBezTo>
                  <a:cubicBezTo>
                    <a:pt x="2729" y="74"/>
                    <a:pt x="2732" y="64"/>
                    <a:pt x="2739" y="57"/>
                  </a:cubicBezTo>
                  <a:cubicBezTo>
                    <a:pt x="2757" y="29"/>
                    <a:pt x="2760" y="29"/>
                    <a:pt x="2759" y="25"/>
                  </a:cubicBezTo>
                  <a:cubicBezTo>
                    <a:pt x="2773" y="5"/>
                    <a:pt x="2777" y="3"/>
                    <a:pt x="2780" y="0"/>
                  </a:cubicBezTo>
                  <a:cubicBezTo>
                    <a:pt x="2760" y="11"/>
                    <a:pt x="2757" y="22"/>
                    <a:pt x="2746" y="26"/>
                  </a:cubicBezTo>
                  <a:close/>
                  <a:moveTo>
                    <a:pt x="2829" y="55"/>
                  </a:moveTo>
                  <a:cubicBezTo>
                    <a:pt x="2829" y="58"/>
                    <a:pt x="2826" y="56"/>
                    <a:pt x="2825" y="57"/>
                  </a:cubicBezTo>
                  <a:cubicBezTo>
                    <a:pt x="2812" y="74"/>
                    <a:pt x="2808" y="85"/>
                    <a:pt x="2798" y="90"/>
                  </a:cubicBezTo>
                  <a:cubicBezTo>
                    <a:pt x="2767" y="129"/>
                    <a:pt x="2762" y="131"/>
                    <a:pt x="2760" y="136"/>
                  </a:cubicBezTo>
                  <a:cubicBezTo>
                    <a:pt x="2735" y="169"/>
                    <a:pt x="2729" y="177"/>
                    <a:pt x="2722" y="185"/>
                  </a:cubicBezTo>
                  <a:cubicBezTo>
                    <a:pt x="2696" y="227"/>
                    <a:pt x="2694" y="229"/>
                    <a:pt x="2695" y="233"/>
                  </a:cubicBezTo>
                  <a:cubicBezTo>
                    <a:pt x="2685" y="255"/>
                    <a:pt x="2680" y="260"/>
                    <a:pt x="2678" y="269"/>
                  </a:cubicBezTo>
                  <a:cubicBezTo>
                    <a:pt x="2669" y="289"/>
                    <a:pt x="2666" y="293"/>
                    <a:pt x="2667" y="300"/>
                  </a:cubicBezTo>
                  <a:cubicBezTo>
                    <a:pt x="2656" y="337"/>
                    <a:pt x="2648" y="343"/>
                    <a:pt x="2655" y="347"/>
                  </a:cubicBezTo>
                  <a:cubicBezTo>
                    <a:pt x="2665" y="311"/>
                    <a:pt x="2666" y="307"/>
                    <a:pt x="2669" y="304"/>
                  </a:cubicBezTo>
                  <a:cubicBezTo>
                    <a:pt x="2683" y="271"/>
                    <a:pt x="2684" y="267"/>
                    <a:pt x="2686" y="264"/>
                  </a:cubicBezTo>
                  <a:cubicBezTo>
                    <a:pt x="2706" y="236"/>
                    <a:pt x="2702" y="227"/>
                    <a:pt x="2705" y="225"/>
                  </a:cubicBezTo>
                  <a:cubicBezTo>
                    <a:pt x="2723" y="207"/>
                    <a:pt x="2718" y="199"/>
                    <a:pt x="2725" y="200"/>
                  </a:cubicBezTo>
                  <a:cubicBezTo>
                    <a:pt x="2758" y="155"/>
                    <a:pt x="2760" y="153"/>
                    <a:pt x="2761" y="149"/>
                  </a:cubicBezTo>
                  <a:cubicBezTo>
                    <a:pt x="2786" y="124"/>
                    <a:pt x="2783" y="117"/>
                    <a:pt x="2787" y="117"/>
                  </a:cubicBezTo>
                  <a:cubicBezTo>
                    <a:pt x="2804" y="98"/>
                    <a:pt x="2809" y="98"/>
                    <a:pt x="2810" y="94"/>
                  </a:cubicBezTo>
                  <a:cubicBezTo>
                    <a:pt x="2830" y="64"/>
                    <a:pt x="2835" y="63"/>
                    <a:pt x="2838" y="61"/>
                  </a:cubicBezTo>
                  <a:cubicBezTo>
                    <a:pt x="2855" y="27"/>
                    <a:pt x="2861" y="28"/>
                    <a:pt x="2864" y="24"/>
                  </a:cubicBezTo>
                  <a:cubicBezTo>
                    <a:pt x="2875" y="1"/>
                    <a:pt x="2875" y="0"/>
                    <a:pt x="2875" y="0"/>
                  </a:cubicBezTo>
                  <a:cubicBezTo>
                    <a:pt x="2852" y="19"/>
                    <a:pt x="2852" y="22"/>
                    <a:pt x="2853" y="25"/>
                  </a:cubicBezTo>
                  <a:cubicBezTo>
                    <a:pt x="2833" y="46"/>
                    <a:pt x="2832" y="51"/>
                    <a:pt x="2829" y="55"/>
                  </a:cubicBezTo>
                  <a:close/>
                  <a:moveTo>
                    <a:pt x="2773" y="39"/>
                  </a:moveTo>
                  <a:cubicBezTo>
                    <a:pt x="2768" y="44"/>
                    <a:pt x="2770" y="54"/>
                    <a:pt x="2761" y="55"/>
                  </a:cubicBezTo>
                  <a:cubicBezTo>
                    <a:pt x="2742" y="83"/>
                    <a:pt x="2739" y="84"/>
                    <a:pt x="2739" y="90"/>
                  </a:cubicBezTo>
                  <a:cubicBezTo>
                    <a:pt x="2724" y="107"/>
                    <a:pt x="2722" y="109"/>
                    <a:pt x="2719" y="111"/>
                  </a:cubicBezTo>
                  <a:cubicBezTo>
                    <a:pt x="2695" y="150"/>
                    <a:pt x="2685" y="159"/>
                    <a:pt x="2680" y="173"/>
                  </a:cubicBezTo>
                  <a:cubicBezTo>
                    <a:pt x="2656" y="210"/>
                    <a:pt x="2656" y="213"/>
                    <a:pt x="2657" y="218"/>
                  </a:cubicBezTo>
                  <a:cubicBezTo>
                    <a:pt x="2640" y="255"/>
                    <a:pt x="2644" y="267"/>
                    <a:pt x="2636" y="270"/>
                  </a:cubicBezTo>
                  <a:cubicBezTo>
                    <a:pt x="2632" y="342"/>
                    <a:pt x="2625" y="331"/>
                    <a:pt x="2629" y="329"/>
                  </a:cubicBezTo>
                  <a:cubicBezTo>
                    <a:pt x="2635" y="291"/>
                    <a:pt x="2638" y="287"/>
                    <a:pt x="2639" y="283"/>
                  </a:cubicBezTo>
                  <a:cubicBezTo>
                    <a:pt x="2655" y="237"/>
                    <a:pt x="2654" y="230"/>
                    <a:pt x="2659" y="229"/>
                  </a:cubicBezTo>
                  <a:cubicBezTo>
                    <a:pt x="2679" y="187"/>
                    <a:pt x="2683" y="183"/>
                    <a:pt x="2684" y="179"/>
                  </a:cubicBezTo>
                  <a:cubicBezTo>
                    <a:pt x="2720" y="130"/>
                    <a:pt x="2718" y="134"/>
                    <a:pt x="2723" y="130"/>
                  </a:cubicBezTo>
                  <a:cubicBezTo>
                    <a:pt x="2740" y="104"/>
                    <a:pt x="2740" y="99"/>
                    <a:pt x="2744" y="98"/>
                  </a:cubicBezTo>
                  <a:cubicBezTo>
                    <a:pt x="2757" y="79"/>
                    <a:pt x="2759" y="76"/>
                    <a:pt x="2760" y="73"/>
                  </a:cubicBezTo>
                  <a:cubicBezTo>
                    <a:pt x="2784" y="44"/>
                    <a:pt x="2786" y="37"/>
                    <a:pt x="2792" y="34"/>
                  </a:cubicBezTo>
                  <a:cubicBezTo>
                    <a:pt x="2811" y="6"/>
                    <a:pt x="2819" y="8"/>
                    <a:pt x="2816" y="1"/>
                  </a:cubicBezTo>
                  <a:cubicBezTo>
                    <a:pt x="2805" y="3"/>
                    <a:pt x="2805" y="6"/>
                    <a:pt x="2801" y="7"/>
                  </a:cubicBezTo>
                  <a:cubicBezTo>
                    <a:pt x="2780" y="31"/>
                    <a:pt x="2778" y="36"/>
                    <a:pt x="2773" y="39"/>
                  </a:cubicBezTo>
                  <a:close/>
                  <a:moveTo>
                    <a:pt x="2610" y="79"/>
                  </a:moveTo>
                  <a:cubicBezTo>
                    <a:pt x="2607" y="53"/>
                    <a:pt x="2612" y="35"/>
                    <a:pt x="2614" y="13"/>
                  </a:cubicBezTo>
                  <a:cubicBezTo>
                    <a:pt x="2618" y="13"/>
                    <a:pt x="2615" y="6"/>
                    <a:pt x="2617" y="4"/>
                  </a:cubicBezTo>
                  <a:cubicBezTo>
                    <a:pt x="2619" y="3"/>
                    <a:pt x="2620" y="2"/>
                    <a:pt x="2621" y="0"/>
                  </a:cubicBezTo>
                  <a:cubicBezTo>
                    <a:pt x="2611" y="0"/>
                    <a:pt x="2611" y="0"/>
                    <a:pt x="2611" y="0"/>
                  </a:cubicBezTo>
                  <a:cubicBezTo>
                    <a:pt x="2608" y="5"/>
                    <a:pt x="2610" y="14"/>
                    <a:pt x="2605" y="18"/>
                  </a:cubicBezTo>
                  <a:cubicBezTo>
                    <a:pt x="2605" y="31"/>
                    <a:pt x="2605" y="44"/>
                    <a:pt x="2604" y="56"/>
                  </a:cubicBezTo>
                  <a:cubicBezTo>
                    <a:pt x="2604" y="60"/>
                    <a:pt x="2604" y="64"/>
                    <a:pt x="2605" y="69"/>
                  </a:cubicBezTo>
                  <a:cubicBezTo>
                    <a:pt x="2606" y="73"/>
                    <a:pt x="2602" y="82"/>
                    <a:pt x="2610" y="79"/>
                  </a:cubicBezTo>
                  <a:close/>
                  <a:moveTo>
                    <a:pt x="2618" y="72"/>
                  </a:moveTo>
                  <a:cubicBezTo>
                    <a:pt x="2616" y="92"/>
                    <a:pt x="2614" y="104"/>
                    <a:pt x="2613" y="127"/>
                  </a:cubicBezTo>
                  <a:cubicBezTo>
                    <a:pt x="2609" y="201"/>
                    <a:pt x="2611" y="207"/>
                    <a:pt x="2608" y="210"/>
                  </a:cubicBezTo>
                  <a:cubicBezTo>
                    <a:pt x="2613" y="255"/>
                    <a:pt x="2610" y="256"/>
                    <a:pt x="2612" y="263"/>
                  </a:cubicBezTo>
                  <a:cubicBezTo>
                    <a:pt x="2622" y="203"/>
                    <a:pt x="2621" y="198"/>
                    <a:pt x="2622" y="194"/>
                  </a:cubicBezTo>
                  <a:cubicBezTo>
                    <a:pt x="2636" y="153"/>
                    <a:pt x="2633" y="139"/>
                    <a:pt x="2640" y="134"/>
                  </a:cubicBezTo>
                  <a:cubicBezTo>
                    <a:pt x="2658" y="95"/>
                    <a:pt x="2660" y="92"/>
                    <a:pt x="2663" y="89"/>
                  </a:cubicBezTo>
                  <a:cubicBezTo>
                    <a:pt x="2679" y="65"/>
                    <a:pt x="2675" y="55"/>
                    <a:pt x="2682" y="57"/>
                  </a:cubicBezTo>
                  <a:cubicBezTo>
                    <a:pt x="2697" y="33"/>
                    <a:pt x="2699" y="33"/>
                    <a:pt x="2698" y="29"/>
                  </a:cubicBezTo>
                  <a:cubicBezTo>
                    <a:pt x="2707" y="0"/>
                    <a:pt x="2707" y="0"/>
                    <a:pt x="2707" y="0"/>
                  </a:cubicBezTo>
                  <a:cubicBezTo>
                    <a:pt x="2691" y="21"/>
                    <a:pt x="2692" y="29"/>
                    <a:pt x="2685" y="30"/>
                  </a:cubicBezTo>
                  <a:cubicBezTo>
                    <a:pt x="2669" y="68"/>
                    <a:pt x="2658" y="72"/>
                    <a:pt x="2656" y="82"/>
                  </a:cubicBezTo>
                  <a:cubicBezTo>
                    <a:pt x="2660" y="58"/>
                    <a:pt x="2665" y="55"/>
                    <a:pt x="2664" y="47"/>
                  </a:cubicBezTo>
                  <a:cubicBezTo>
                    <a:pt x="2681" y="0"/>
                    <a:pt x="2681" y="0"/>
                    <a:pt x="2681" y="0"/>
                  </a:cubicBezTo>
                  <a:cubicBezTo>
                    <a:pt x="2675" y="12"/>
                    <a:pt x="2671" y="16"/>
                    <a:pt x="2671" y="22"/>
                  </a:cubicBezTo>
                  <a:cubicBezTo>
                    <a:pt x="2654" y="55"/>
                    <a:pt x="2654" y="62"/>
                    <a:pt x="2653" y="67"/>
                  </a:cubicBezTo>
                  <a:cubicBezTo>
                    <a:pt x="2638" y="112"/>
                    <a:pt x="2636" y="123"/>
                    <a:pt x="2631" y="132"/>
                  </a:cubicBezTo>
                  <a:cubicBezTo>
                    <a:pt x="2614" y="179"/>
                    <a:pt x="2618" y="176"/>
                    <a:pt x="2616" y="168"/>
                  </a:cubicBezTo>
                  <a:cubicBezTo>
                    <a:pt x="2624" y="126"/>
                    <a:pt x="2631" y="120"/>
                    <a:pt x="2631" y="108"/>
                  </a:cubicBezTo>
                  <a:cubicBezTo>
                    <a:pt x="2643" y="70"/>
                    <a:pt x="2645" y="59"/>
                    <a:pt x="2649" y="50"/>
                  </a:cubicBezTo>
                  <a:cubicBezTo>
                    <a:pt x="2658" y="0"/>
                    <a:pt x="2658" y="0"/>
                    <a:pt x="2658" y="0"/>
                  </a:cubicBezTo>
                  <a:cubicBezTo>
                    <a:pt x="2644" y="47"/>
                    <a:pt x="2637" y="63"/>
                    <a:pt x="2634" y="82"/>
                  </a:cubicBezTo>
                  <a:cubicBezTo>
                    <a:pt x="2623" y="110"/>
                    <a:pt x="2626" y="119"/>
                    <a:pt x="2621" y="120"/>
                  </a:cubicBezTo>
                  <a:cubicBezTo>
                    <a:pt x="2617" y="108"/>
                    <a:pt x="2621" y="105"/>
                    <a:pt x="2620" y="98"/>
                  </a:cubicBezTo>
                  <a:cubicBezTo>
                    <a:pt x="2633" y="44"/>
                    <a:pt x="2638" y="42"/>
                    <a:pt x="2637" y="36"/>
                  </a:cubicBezTo>
                  <a:cubicBezTo>
                    <a:pt x="2641" y="0"/>
                    <a:pt x="2641" y="0"/>
                    <a:pt x="2641" y="0"/>
                  </a:cubicBezTo>
                  <a:cubicBezTo>
                    <a:pt x="2626" y="52"/>
                    <a:pt x="2624" y="56"/>
                    <a:pt x="2624" y="61"/>
                  </a:cubicBezTo>
                  <a:close/>
                  <a:moveTo>
                    <a:pt x="2712" y="46"/>
                  </a:moveTo>
                  <a:cubicBezTo>
                    <a:pt x="2712" y="49"/>
                    <a:pt x="2709" y="48"/>
                    <a:pt x="2708" y="50"/>
                  </a:cubicBezTo>
                  <a:cubicBezTo>
                    <a:pt x="2699" y="60"/>
                    <a:pt x="2701" y="63"/>
                    <a:pt x="2698" y="64"/>
                  </a:cubicBezTo>
                  <a:cubicBezTo>
                    <a:pt x="2673" y="100"/>
                    <a:pt x="2674" y="112"/>
                    <a:pt x="2665" y="115"/>
                  </a:cubicBezTo>
                  <a:cubicBezTo>
                    <a:pt x="2655" y="147"/>
                    <a:pt x="2647" y="151"/>
                    <a:pt x="2646" y="160"/>
                  </a:cubicBezTo>
                  <a:cubicBezTo>
                    <a:pt x="2629" y="197"/>
                    <a:pt x="2632" y="206"/>
                    <a:pt x="2627" y="207"/>
                  </a:cubicBezTo>
                  <a:cubicBezTo>
                    <a:pt x="2624" y="239"/>
                    <a:pt x="2617" y="245"/>
                    <a:pt x="2624" y="246"/>
                  </a:cubicBezTo>
                  <a:cubicBezTo>
                    <a:pt x="2640" y="192"/>
                    <a:pt x="2642" y="186"/>
                    <a:pt x="2643" y="180"/>
                  </a:cubicBezTo>
                  <a:cubicBezTo>
                    <a:pt x="2662" y="141"/>
                    <a:pt x="2666" y="130"/>
                    <a:pt x="2674" y="123"/>
                  </a:cubicBezTo>
                  <a:cubicBezTo>
                    <a:pt x="2695" y="87"/>
                    <a:pt x="2696" y="84"/>
                    <a:pt x="2697" y="82"/>
                  </a:cubicBezTo>
                  <a:cubicBezTo>
                    <a:pt x="2733" y="36"/>
                    <a:pt x="2735" y="23"/>
                    <a:pt x="2745" y="17"/>
                  </a:cubicBezTo>
                  <a:cubicBezTo>
                    <a:pt x="2741" y="6"/>
                    <a:pt x="2735" y="11"/>
                    <a:pt x="2732" y="18"/>
                  </a:cubicBezTo>
                  <a:close/>
                  <a:moveTo>
                    <a:pt x="1906" y="844"/>
                  </a:moveTo>
                  <a:cubicBezTo>
                    <a:pt x="1910" y="849"/>
                    <a:pt x="1912" y="854"/>
                    <a:pt x="1919" y="858"/>
                  </a:cubicBezTo>
                  <a:cubicBezTo>
                    <a:pt x="1940" y="897"/>
                    <a:pt x="1941" y="908"/>
                    <a:pt x="1952" y="917"/>
                  </a:cubicBezTo>
                  <a:cubicBezTo>
                    <a:pt x="1969" y="961"/>
                    <a:pt x="1970" y="968"/>
                    <a:pt x="1975" y="974"/>
                  </a:cubicBezTo>
                  <a:cubicBezTo>
                    <a:pt x="1998" y="1039"/>
                    <a:pt x="2001" y="1045"/>
                    <a:pt x="2002" y="1052"/>
                  </a:cubicBezTo>
                  <a:cubicBezTo>
                    <a:pt x="2024" y="1117"/>
                    <a:pt x="2025" y="1123"/>
                    <a:pt x="2025" y="1130"/>
                  </a:cubicBezTo>
                  <a:cubicBezTo>
                    <a:pt x="2036" y="1177"/>
                    <a:pt x="2050" y="1181"/>
                    <a:pt x="2043" y="1190"/>
                  </a:cubicBezTo>
                  <a:cubicBezTo>
                    <a:pt x="2058" y="1236"/>
                    <a:pt x="2062" y="1242"/>
                    <a:pt x="2065" y="1248"/>
                  </a:cubicBezTo>
                  <a:cubicBezTo>
                    <a:pt x="2078" y="1290"/>
                    <a:pt x="2077" y="1294"/>
                    <a:pt x="2082" y="1297"/>
                  </a:cubicBezTo>
                  <a:cubicBezTo>
                    <a:pt x="2095" y="1332"/>
                    <a:pt x="2094" y="1339"/>
                    <a:pt x="2100" y="1345"/>
                  </a:cubicBezTo>
                  <a:cubicBezTo>
                    <a:pt x="2119" y="1390"/>
                    <a:pt x="2121" y="1397"/>
                    <a:pt x="2127" y="1402"/>
                  </a:cubicBezTo>
                  <a:cubicBezTo>
                    <a:pt x="2137" y="1434"/>
                    <a:pt x="2141" y="1437"/>
                    <a:pt x="2144" y="1440"/>
                  </a:cubicBezTo>
                  <a:cubicBezTo>
                    <a:pt x="2159" y="1472"/>
                    <a:pt x="2163" y="1475"/>
                    <a:pt x="2163" y="1479"/>
                  </a:cubicBezTo>
                  <a:cubicBezTo>
                    <a:pt x="2212" y="1536"/>
                    <a:pt x="2215" y="1537"/>
                    <a:pt x="2218" y="1537"/>
                  </a:cubicBezTo>
                  <a:cubicBezTo>
                    <a:pt x="2223" y="1537"/>
                    <a:pt x="2221" y="1536"/>
                    <a:pt x="2220" y="1535"/>
                  </a:cubicBezTo>
                  <a:cubicBezTo>
                    <a:pt x="2172" y="1475"/>
                    <a:pt x="2163" y="1471"/>
                    <a:pt x="2165" y="1464"/>
                  </a:cubicBezTo>
                  <a:cubicBezTo>
                    <a:pt x="2153" y="1435"/>
                    <a:pt x="2146" y="1433"/>
                    <a:pt x="2148" y="1430"/>
                  </a:cubicBezTo>
                  <a:cubicBezTo>
                    <a:pt x="2130" y="1388"/>
                    <a:pt x="2124" y="1382"/>
                    <a:pt x="2123" y="1376"/>
                  </a:cubicBezTo>
                  <a:cubicBezTo>
                    <a:pt x="2109" y="1347"/>
                    <a:pt x="2105" y="1344"/>
                    <a:pt x="2102" y="1341"/>
                  </a:cubicBezTo>
                  <a:cubicBezTo>
                    <a:pt x="2099" y="1318"/>
                    <a:pt x="2093" y="1313"/>
                    <a:pt x="2094" y="1307"/>
                  </a:cubicBezTo>
                  <a:cubicBezTo>
                    <a:pt x="2077" y="1279"/>
                    <a:pt x="2089" y="1273"/>
                    <a:pt x="2080" y="1272"/>
                  </a:cubicBezTo>
                  <a:cubicBezTo>
                    <a:pt x="2072" y="1250"/>
                    <a:pt x="2074" y="1243"/>
                    <a:pt x="2069" y="1238"/>
                  </a:cubicBezTo>
                  <a:cubicBezTo>
                    <a:pt x="2056" y="1192"/>
                    <a:pt x="2056" y="1189"/>
                    <a:pt x="2054" y="1186"/>
                  </a:cubicBezTo>
                  <a:cubicBezTo>
                    <a:pt x="2046" y="1143"/>
                    <a:pt x="2034" y="1140"/>
                    <a:pt x="2037" y="1133"/>
                  </a:cubicBezTo>
                  <a:cubicBezTo>
                    <a:pt x="2024" y="1087"/>
                    <a:pt x="2020" y="1075"/>
                    <a:pt x="2012" y="1064"/>
                  </a:cubicBezTo>
                  <a:cubicBezTo>
                    <a:pt x="2006" y="1040"/>
                    <a:pt x="2007" y="1034"/>
                    <a:pt x="2003" y="1029"/>
                  </a:cubicBezTo>
                  <a:cubicBezTo>
                    <a:pt x="1982" y="973"/>
                    <a:pt x="1979" y="967"/>
                    <a:pt x="1976" y="961"/>
                  </a:cubicBezTo>
                  <a:cubicBezTo>
                    <a:pt x="1962" y="914"/>
                    <a:pt x="1951" y="909"/>
                    <a:pt x="1952" y="901"/>
                  </a:cubicBezTo>
                  <a:cubicBezTo>
                    <a:pt x="1935" y="870"/>
                    <a:pt x="1930" y="867"/>
                    <a:pt x="1931" y="863"/>
                  </a:cubicBezTo>
                  <a:cubicBezTo>
                    <a:pt x="1925" y="853"/>
                    <a:pt x="1923" y="849"/>
                    <a:pt x="1918" y="847"/>
                  </a:cubicBezTo>
                  <a:close/>
                  <a:moveTo>
                    <a:pt x="2862" y="499"/>
                  </a:moveTo>
                  <a:cubicBezTo>
                    <a:pt x="2855" y="506"/>
                    <a:pt x="2857" y="520"/>
                    <a:pt x="2853" y="530"/>
                  </a:cubicBezTo>
                  <a:cubicBezTo>
                    <a:pt x="2853" y="543"/>
                    <a:pt x="2853" y="557"/>
                    <a:pt x="2852" y="569"/>
                  </a:cubicBezTo>
                  <a:cubicBezTo>
                    <a:pt x="2853" y="583"/>
                    <a:pt x="2854" y="601"/>
                    <a:pt x="2855" y="613"/>
                  </a:cubicBezTo>
                  <a:cubicBezTo>
                    <a:pt x="2855" y="616"/>
                    <a:pt x="2854" y="623"/>
                    <a:pt x="2858" y="626"/>
                  </a:cubicBezTo>
                  <a:cubicBezTo>
                    <a:pt x="2861" y="616"/>
                    <a:pt x="2857" y="610"/>
                    <a:pt x="2858" y="602"/>
                  </a:cubicBezTo>
                  <a:cubicBezTo>
                    <a:pt x="2858" y="591"/>
                    <a:pt x="2857" y="580"/>
                    <a:pt x="2856" y="569"/>
                  </a:cubicBezTo>
                  <a:cubicBezTo>
                    <a:pt x="2858" y="555"/>
                    <a:pt x="2860" y="541"/>
                    <a:pt x="2860" y="525"/>
                  </a:cubicBezTo>
                  <a:cubicBezTo>
                    <a:pt x="2864" y="521"/>
                    <a:pt x="2864" y="512"/>
                    <a:pt x="2865" y="505"/>
                  </a:cubicBezTo>
                  <a:cubicBezTo>
                    <a:pt x="2870" y="501"/>
                    <a:pt x="2869" y="491"/>
                    <a:pt x="2872" y="485"/>
                  </a:cubicBezTo>
                  <a:cubicBezTo>
                    <a:pt x="2876" y="484"/>
                    <a:pt x="2873" y="477"/>
                    <a:pt x="2876" y="476"/>
                  </a:cubicBezTo>
                  <a:cubicBezTo>
                    <a:pt x="2880" y="475"/>
                    <a:pt x="2877" y="467"/>
                    <a:pt x="2882" y="467"/>
                  </a:cubicBezTo>
                  <a:cubicBezTo>
                    <a:pt x="2882" y="465"/>
                    <a:pt x="2882" y="464"/>
                    <a:pt x="2882" y="464"/>
                  </a:cubicBezTo>
                  <a:cubicBezTo>
                    <a:pt x="2882" y="448"/>
                    <a:pt x="2882" y="448"/>
                    <a:pt x="2882" y="448"/>
                  </a:cubicBezTo>
                  <a:cubicBezTo>
                    <a:pt x="2879" y="454"/>
                    <a:pt x="2875" y="460"/>
                    <a:pt x="2873" y="467"/>
                  </a:cubicBezTo>
                  <a:cubicBezTo>
                    <a:pt x="2868" y="476"/>
                    <a:pt x="2864" y="486"/>
                    <a:pt x="2862" y="499"/>
                  </a:cubicBezTo>
                  <a:close/>
                  <a:moveTo>
                    <a:pt x="2754" y="1806"/>
                  </a:moveTo>
                  <a:cubicBezTo>
                    <a:pt x="2751" y="1805"/>
                    <a:pt x="2749" y="1805"/>
                    <a:pt x="2747" y="1805"/>
                  </a:cubicBezTo>
                  <a:cubicBezTo>
                    <a:pt x="2731" y="1790"/>
                    <a:pt x="2728" y="1787"/>
                    <a:pt x="2727" y="1788"/>
                  </a:cubicBezTo>
                  <a:cubicBezTo>
                    <a:pt x="2691" y="1761"/>
                    <a:pt x="2689" y="1758"/>
                    <a:pt x="2679" y="1754"/>
                  </a:cubicBezTo>
                  <a:cubicBezTo>
                    <a:pt x="2656" y="1714"/>
                    <a:pt x="2655" y="1708"/>
                    <a:pt x="2653" y="1703"/>
                  </a:cubicBezTo>
                  <a:cubicBezTo>
                    <a:pt x="2645" y="1705"/>
                    <a:pt x="2650" y="1709"/>
                    <a:pt x="2647" y="1715"/>
                  </a:cubicBezTo>
                  <a:cubicBezTo>
                    <a:pt x="2665" y="1744"/>
                    <a:pt x="2662" y="1749"/>
                    <a:pt x="2669" y="1753"/>
                  </a:cubicBezTo>
                  <a:cubicBezTo>
                    <a:pt x="2660" y="1757"/>
                    <a:pt x="2654" y="1754"/>
                    <a:pt x="2648" y="1749"/>
                  </a:cubicBezTo>
                  <a:cubicBezTo>
                    <a:pt x="2623" y="1719"/>
                    <a:pt x="2626" y="1715"/>
                    <a:pt x="2620" y="1712"/>
                  </a:cubicBezTo>
                  <a:cubicBezTo>
                    <a:pt x="2602" y="1686"/>
                    <a:pt x="2601" y="1679"/>
                    <a:pt x="2593" y="1674"/>
                  </a:cubicBezTo>
                  <a:cubicBezTo>
                    <a:pt x="2570" y="1614"/>
                    <a:pt x="2570" y="1604"/>
                    <a:pt x="2564" y="1596"/>
                  </a:cubicBezTo>
                  <a:cubicBezTo>
                    <a:pt x="2556" y="1560"/>
                    <a:pt x="2551" y="1552"/>
                    <a:pt x="2550" y="1542"/>
                  </a:cubicBezTo>
                  <a:cubicBezTo>
                    <a:pt x="2537" y="1486"/>
                    <a:pt x="2534" y="1485"/>
                    <a:pt x="2535" y="1482"/>
                  </a:cubicBezTo>
                  <a:cubicBezTo>
                    <a:pt x="2528" y="1458"/>
                    <a:pt x="2526" y="1454"/>
                    <a:pt x="2522" y="1450"/>
                  </a:cubicBezTo>
                  <a:cubicBezTo>
                    <a:pt x="2514" y="1422"/>
                    <a:pt x="2514" y="1412"/>
                    <a:pt x="2509" y="1415"/>
                  </a:cubicBezTo>
                  <a:cubicBezTo>
                    <a:pt x="2518" y="1440"/>
                    <a:pt x="2519" y="1443"/>
                    <a:pt x="2519" y="1446"/>
                  </a:cubicBezTo>
                  <a:cubicBezTo>
                    <a:pt x="2529" y="1488"/>
                    <a:pt x="2533" y="1499"/>
                    <a:pt x="2535" y="1509"/>
                  </a:cubicBezTo>
                  <a:cubicBezTo>
                    <a:pt x="2543" y="1546"/>
                    <a:pt x="2542" y="1551"/>
                    <a:pt x="2546" y="1556"/>
                  </a:cubicBezTo>
                  <a:cubicBezTo>
                    <a:pt x="2551" y="1583"/>
                    <a:pt x="2554" y="1584"/>
                    <a:pt x="2551" y="1588"/>
                  </a:cubicBezTo>
                  <a:cubicBezTo>
                    <a:pt x="2561" y="1614"/>
                    <a:pt x="2568" y="1624"/>
                    <a:pt x="2570" y="1634"/>
                  </a:cubicBezTo>
                  <a:cubicBezTo>
                    <a:pt x="2601" y="1702"/>
                    <a:pt x="2610" y="1706"/>
                    <a:pt x="2609" y="1713"/>
                  </a:cubicBezTo>
                  <a:cubicBezTo>
                    <a:pt x="2608" y="1728"/>
                    <a:pt x="2603" y="1712"/>
                    <a:pt x="2592" y="1704"/>
                  </a:cubicBezTo>
                  <a:cubicBezTo>
                    <a:pt x="2578" y="1671"/>
                    <a:pt x="2571" y="1669"/>
                    <a:pt x="2573" y="1665"/>
                  </a:cubicBezTo>
                  <a:cubicBezTo>
                    <a:pt x="2556" y="1639"/>
                    <a:pt x="2557" y="1632"/>
                    <a:pt x="2552" y="1625"/>
                  </a:cubicBezTo>
                  <a:cubicBezTo>
                    <a:pt x="2544" y="1598"/>
                    <a:pt x="2542" y="1591"/>
                    <a:pt x="2541" y="1583"/>
                  </a:cubicBezTo>
                  <a:cubicBezTo>
                    <a:pt x="2530" y="1528"/>
                    <a:pt x="2531" y="1525"/>
                    <a:pt x="2530" y="1521"/>
                  </a:cubicBezTo>
                  <a:cubicBezTo>
                    <a:pt x="2527" y="1492"/>
                    <a:pt x="2523" y="1486"/>
                    <a:pt x="2524" y="1478"/>
                  </a:cubicBezTo>
                  <a:cubicBezTo>
                    <a:pt x="2502" y="1409"/>
                    <a:pt x="2501" y="1402"/>
                    <a:pt x="2498" y="1395"/>
                  </a:cubicBezTo>
                  <a:cubicBezTo>
                    <a:pt x="2487" y="1384"/>
                    <a:pt x="2496" y="1391"/>
                    <a:pt x="2496" y="1399"/>
                  </a:cubicBezTo>
                  <a:cubicBezTo>
                    <a:pt x="2506" y="1441"/>
                    <a:pt x="2511" y="1445"/>
                    <a:pt x="2509" y="1450"/>
                  </a:cubicBezTo>
                  <a:cubicBezTo>
                    <a:pt x="2518" y="1477"/>
                    <a:pt x="2515" y="1480"/>
                    <a:pt x="2517" y="1481"/>
                  </a:cubicBezTo>
                  <a:cubicBezTo>
                    <a:pt x="2519" y="1505"/>
                    <a:pt x="2526" y="1508"/>
                    <a:pt x="2522" y="1513"/>
                  </a:cubicBezTo>
                  <a:cubicBezTo>
                    <a:pt x="2533" y="1581"/>
                    <a:pt x="2532" y="1584"/>
                    <a:pt x="2533" y="1586"/>
                  </a:cubicBezTo>
                  <a:cubicBezTo>
                    <a:pt x="2542" y="1619"/>
                    <a:pt x="2543" y="1623"/>
                    <a:pt x="2543" y="1627"/>
                  </a:cubicBezTo>
                  <a:cubicBezTo>
                    <a:pt x="2548" y="1638"/>
                    <a:pt x="2555" y="1643"/>
                    <a:pt x="2553" y="1647"/>
                  </a:cubicBezTo>
                  <a:cubicBezTo>
                    <a:pt x="2566" y="1668"/>
                    <a:pt x="2566" y="1674"/>
                    <a:pt x="2571" y="1680"/>
                  </a:cubicBezTo>
                  <a:cubicBezTo>
                    <a:pt x="2581" y="1703"/>
                    <a:pt x="2587" y="1708"/>
                    <a:pt x="2587" y="1714"/>
                  </a:cubicBezTo>
                  <a:cubicBezTo>
                    <a:pt x="2556" y="1671"/>
                    <a:pt x="2548" y="1664"/>
                    <a:pt x="2544" y="1657"/>
                  </a:cubicBezTo>
                  <a:cubicBezTo>
                    <a:pt x="2526" y="1604"/>
                    <a:pt x="2519" y="1599"/>
                    <a:pt x="2519" y="1593"/>
                  </a:cubicBezTo>
                  <a:cubicBezTo>
                    <a:pt x="2512" y="1553"/>
                    <a:pt x="2505" y="1551"/>
                    <a:pt x="2507" y="1548"/>
                  </a:cubicBezTo>
                  <a:cubicBezTo>
                    <a:pt x="2499" y="1513"/>
                    <a:pt x="2499" y="1506"/>
                    <a:pt x="2497" y="1499"/>
                  </a:cubicBezTo>
                  <a:cubicBezTo>
                    <a:pt x="2493" y="1475"/>
                    <a:pt x="2489" y="1468"/>
                    <a:pt x="2491" y="1461"/>
                  </a:cubicBezTo>
                  <a:cubicBezTo>
                    <a:pt x="2482" y="1403"/>
                    <a:pt x="2476" y="1402"/>
                    <a:pt x="2475" y="1398"/>
                  </a:cubicBezTo>
                  <a:cubicBezTo>
                    <a:pt x="2445" y="1306"/>
                    <a:pt x="2441" y="1298"/>
                    <a:pt x="2444" y="1288"/>
                  </a:cubicBezTo>
                  <a:cubicBezTo>
                    <a:pt x="2436" y="1269"/>
                    <a:pt x="2437" y="1276"/>
                    <a:pt x="2440" y="1283"/>
                  </a:cubicBezTo>
                  <a:cubicBezTo>
                    <a:pt x="2441" y="1327"/>
                    <a:pt x="2440" y="1331"/>
                    <a:pt x="2445" y="1334"/>
                  </a:cubicBezTo>
                  <a:cubicBezTo>
                    <a:pt x="2449" y="1401"/>
                    <a:pt x="2446" y="1415"/>
                    <a:pt x="2450" y="1429"/>
                  </a:cubicBezTo>
                  <a:cubicBezTo>
                    <a:pt x="2450" y="1446"/>
                    <a:pt x="2455" y="1448"/>
                    <a:pt x="2451" y="1450"/>
                  </a:cubicBezTo>
                  <a:cubicBezTo>
                    <a:pt x="2456" y="1486"/>
                    <a:pt x="2458" y="1499"/>
                    <a:pt x="2459" y="1513"/>
                  </a:cubicBezTo>
                  <a:cubicBezTo>
                    <a:pt x="2474" y="1566"/>
                    <a:pt x="2471" y="1570"/>
                    <a:pt x="2474" y="1573"/>
                  </a:cubicBezTo>
                  <a:cubicBezTo>
                    <a:pt x="2478" y="1587"/>
                    <a:pt x="2477" y="1591"/>
                    <a:pt x="2482" y="1594"/>
                  </a:cubicBezTo>
                  <a:cubicBezTo>
                    <a:pt x="2491" y="1629"/>
                    <a:pt x="2501" y="1631"/>
                    <a:pt x="2492" y="1632"/>
                  </a:cubicBezTo>
                  <a:cubicBezTo>
                    <a:pt x="2483" y="1603"/>
                    <a:pt x="2476" y="1601"/>
                    <a:pt x="2473" y="1599"/>
                  </a:cubicBezTo>
                  <a:cubicBezTo>
                    <a:pt x="2467" y="1575"/>
                    <a:pt x="2466" y="1573"/>
                    <a:pt x="2466" y="1570"/>
                  </a:cubicBezTo>
                  <a:cubicBezTo>
                    <a:pt x="2452" y="1524"/>
                    <a:pt x="2451" y="1519"/>
                    <a:pt x="2451" y="1513"/>
                  </a:cubicBezTo>
                  <a:cubicBezTo>
                    <a:pt x="2443" y="1480"/>
                    <a:pt x="2444" y="1476"/>
                    <a:pt x="2440" y="1472"/>
                  </a:cubicBezTo>
                  <a:cubicBezTo>
                    <a:pt x="2429" y="1423"/>
                    <a:pt x="2419" y="1421"/>
                    <a:pt x="2425" y="1415"/>
                  </a:cubicBezTo>
                  <a:cubicBezTo>
                    <a:pt x="2403" y="1354"/>
                    <a:pt x="2393" y="1336"/>
                    <a:pt x="2388" y="1317"/>
                  </a:cubicBezTo>
                  <a:cubicBezTo>
                    <a:pt x="2368" y="1286"/>
                    <a:pt x="2375" y="1280"/>
                    <a:pt x="2368" y="1277"/>
                  </a:cubicBezTo>
                  <a:cubicBezTo>
                    <a:pt x="2356" y="1259"/>
                    <a:pt x="2358" y="1254"/>
                    <a:pt x="2354" y="1250"/>
                  </a:cubicBezTo>
                  <a:cubicBezTo>
                    <a:pt x="2335" y="1219"/>
                    <a:pt x="2336" y="1213"/>
                    <a:pt x="2329" y="1209"/>
                  </a:cubicBezTo>
                  <a:cubicBezTo>
                    <a:pt x="2300" y="1175"/>
                    <a:pt x="2294" y="1166"/>
                    <a:pt x="2287" y="1158"/>
                  </a:cubicBezTo>
                  <a:cubicBezTo>
                    <a:pt x="2273" y="1152"/>
                    <a:pt x="2263" y="1150"/>
                    <a:pt x="2268" y="1156"/>
                  </a:cubicBezTo>
                  <a:cubicBezTo>
                    <a:pt x="2283" y="1170"/>
                    <a:pt x="2292" y="1174"/>
                    <a:pt x="2297" y="1178"/>
                  </a:cubicBezTo>
                  <a:cubicBezTo>
                    <a:pt x="2315" y="1216"/>
                    <a:pt x="2322" y="1221"/>
                    <a:pt x="2323" y="1226"/>
                  </a:cubicBezTo>
                  <a:cubicBezTo>
                    <a:pt x="2338" y="1266"/>
                    <a:pt x="2347" y="1270"/>
                    <a:pt x="2347" y="1276"/>
                  </a:cubicBezTo>
                  <a:cubicBezTo>
                    <a:pt x="2363" y="1314"/>
                    <a:pt x="2363" y="1316"/>
                    <a:pt x="2366" y="1318"/>
                  </a:cubicBezTo>
                  <a:cubicBezTo>
                    <a:pt x="2376" y="1351"/>
                    <a:pt x="2383" y="1356"/>
                    <a:pt x="2382" y="1362"/>
                  </a:cubicBezTo>
                  <a:cubicBezTo>
                    <a:pt x="2392" y="1382"/>
                    <a:pt x="2390" y="1385"/>
                    <a:pt x="2391" y="1387"/>
                  </a:cubicBezTo>
                  <a:cubicBezTo>
                    <a:pt x="2399" y="1417"/>
                    <a:pt x="2401" y="1420"/>
                    <a:pt x="2405" y="1422"/>
                  </a:cubicBezTo>
                  <a:cubicBezTo>
                    <a:pt x="2409" y="1443"/>
                    <a:pt x="2410" y="1446"/>
                    <a:pt x="2407" y="1450"/>
                  </a:cubicBezTo>
                  <a:cubicBezTo>
                    <a:pt x="2421" y="1491"/>
                    <a:pt x="2424" y="1493"/>
                    <a:pt x="2424" y="1495"/>
                  </a:cubicBezTo>
                  <a:cubicBezTo>
                    <a:pt x="2431" y="1522"/>
                    <a:pt x="2432" y="1524"/>
                    <a:pt x="2435" y="1526"/>
                  </a:cubicBezTo>
                  <a:cubicBezTo>
                    <a:pt x="2447" y="1579"/>
                    <a:pt x="2449" y="1584"/>
                    <a:pt x="2454" y="1588"/>
                  </a:cubicBezTo>
                  <a:cubicBezTo>
                    <a:pt x="2482" y="1644"/>
                    <a:pt x="2486" y="1654"/>
                    <a:pt x="2492" y="1664"/>
                  </a:cubicBezTo>
                  <a:cubicBezTo>
                    <a:pt x="2504" y="1688"/>
                    <a:pt x="2506" y="1696"/>
                    <a:pt x="2502" y="1694"/>
                  </a:cubicBezTo>
                  <a:cubicBezTo>
                    <a:pt x="2458" y="1636"/>
                    <a:pt x="2447" y="1605"/>
                    <a:pt x="2428" y="1576"/>
                  </a:cubicBezTo>
                  <a:cubicBezTo>
                    <a:pt x="2406" y="1528"/>
                    <a:pt x="2406" y="1524"/>
                    <a:pt x="2405" y="1519"/>
                  </a:cubicBezTo>
                  <a:cubicBezTo>
                    <a:pt x="2387" y="1469"/>
                    <a:pt x="2384" y="1453"/>
                    <a:pt x="2381" y="1438"/>
                  </a:cubicBezTo>
                  <a:cubicBezTo>
                    <a:pt x="2358" y="1360"/>
                    <a:pt x="2354" y="1353"/>
                    <a:pt x="2351" y="1345"/>
                  </a:cubicBezTo>
                  <a:cubicBezTo>
                    <a:pt x="2343" y="1317"/>
                    <a:pt x="2335" y="1314"/>
                    <a:pt x="2338" y="1310"/>
                  </a:cubicBezTo>
                  <a:cubicBezTo>
                    <a:pt x="2337" y="1317"/>
                    <a:pt x="2337" y="1321"/>
                    <a:pt x="2338" y="1325"/>
                  </a:cubicBezTo>
                  <a:cubicBezTo>
                    <a:pt x="2357" y="1379"/>
                    <a:pt x="2362" y="1382"/>
                    <a:pt x="2360" y="1387"/>
                  </a:cubicBezTo>
                  <a:cubicBezTo>
                    <a:pt x="2376" y="1432"/>
                    <a:pt x="2369" y="1439"/>
                    <a:pt x="2376" y="1442"/>
                  </a:cubicBezTo>
                  <a:cubicBezTo>
                    <a:pt x="2386" y="1491"/>
                    <a:pt x="2388" y="1496"/>
                    <a:pt x="2389" y="1501"/>
                  </a:cubicBezTo>
                  <a:cubicBezTo>
                    <a:pt x="2382" y="1501"/>
                    <a:pt x="2385" y="1498"/>
                    <a:pt x="2385" y="1495"/>
                  </a:cubicBezTo>
                  <a:cubicBezTo>
                    <a:pt x="2369" y="1451"/>
                    <a:pt x="2359" y="1443"/>
                    <a:pt x="2361" y="1432"/>
                  </a:cubicBezTo>
                  <a:cubicBezTo>
                    <a:pt x="2351" y="1408"/>
                    <a:pt x="2353" y="1405"/>
                    <a:pt x="2352" y="1403"/>
                  </a:cubicBezTo>
                  <a:cubicBezTo>
                    <a:pt x="2346" y="1379"/>
                    <a:pt x="2344" y="1377"/>
                    <a:pt x="2345" y="1374"/>
                  </a:cubicBezTo>
                  <a:cubicBezTo>
                    <a:pt x="2334" y="1335"/>
                    <a:pt x="2335" y="1325"/>
                    <a:pt x="2328" y="1316"/>
                  </a:cubicBezTo>
                  <a:cubicBezTo>
                    <a:pt x="2324" y="1292"/>
                    <a:pt x="2323" y="1287"/>
                    <a:pt x="2326" y="1289"/>
                  </a:cubicBezTo>
                  <a:cubicBezTo>
                    <a:pt x="2328" y="1281"/>
                    <a:pt x="2325" y="1281"/>
                    <a:pt x="2323" y="1281"/>
                  </a:cubicBezTo>
                  <a:cubicBezTo>
                    <a:pt x="2305" y="1224"/>
                    <a:pt x="2301" y="1216"/>
                    <a:pt x="2297" y="1209"/>
                  </a:cubicBezTo>
                  <a:cubicBezTo>
                    <a:pt x="2292" y="1198"/>
                    <a:pt x="2289" y="1203"/>
                    <a:pt x="2292" y="1206"/>
                  </a:cubicBezTo>
                  <a:cubicBezTo>
                    <a:pt x="2298" y="1234"/>
                    <a:pt x="2308" y="1240"/>
                    <a:pt x="2305" y="1249"/>
                  </a:cubicBezTo>
                  <a:cubicBezTo>
                    <a:pt x="2321" y="1296"/>
                    <a:pt x="2320" y="1300"/>
                    <a:pt x="2321" y="1304"/>
                  </a:cubicBezTo>
                  <a:cubicBezTo>
                    <a:pt x="2322" y="1320"/>
                    <a:pt x="2326" y="1323"/>
                    <a:pt x="2324" y="1327"/>
                  </a:cubicBezTo>
                  <a:cubicBezTo>
                    <a:pt x="2331" y="1365"/>
                    <a:pt x="2335" y="1368"/>
                    <a:pt x="2336" y="1371"/>
                  </a:cubicBezTo>
                  <a:cubicBezTo>
                    <a:pt x="2341" y="1391"/>
                    <a:pt x="2344" y="1398"/>
                    <a:pt x="2342" y="1406"/>
                  </a:cubicBezTo>
                  <a:cubicBezTo>
                    <a:pt x="2353" y="1429"/>
                    <a:pt x="2351" y="1432"/>
                    <a:pt x="2352" y="1434"/>
                  </a:cubicBezTo>
                  <a:cubicBezTo>
                    <a:pt x="2357" y="1454"/>
                    <a:pt x="2362" y="1458"/>
                    <a:pt x="2358" y="1464"/>
                  </a:cubicBezTo>
                  <a:cubicBezTo>
                    <a:pt x="2385" y="1520"/>
                    <a:pt x="2388" y="1525"/>
                    <a:pt x="2385" y="1530"/>
                  </a:cubicBezTo>
                  <a:cubicBezTo>
                    <a:pt x="2405" y="1579"/>
                    <a:pt x="2412" y="1587"/>
                    <a:pt x="2414" y="1596"/>
                  </a:cubicBezTo>
                  <a:cubicBezTo>
                    <a:pt x="2442" y="1638"/>
                    <a:pt x="2439" y="1643"/>
                    <a:pt x="2446" y="1646"/>
                  </a:cubicBezTo>
                  <a:cubicBezTo>
                    <a:pt x="2453" y="1651"/>
                    <a:pt x="2454" y="1647"/>
                    <a:pt x="2451" y="1644"/>
                  </a:cubicBezTo>
                  <a:cubicBezTo>
                    <a:pt x="2443" y="1621"/>
                    <a:pt x="2434" y="1620"/>
                    <a:pt x="2436" y="1616"/>
                  </a:cubicBezTo>
                  <a:cubicBezTo>
                    <a:pt x="2403" y="1550"/>
                    <a:pt x="2400" y="1544"/>
                    <a:pt x="2399" y="1536"/>
                  </a:cubicBezTo>
                  <a:cubicBezTo>
                    <a:pt x="2395" y="1520"/>
                    <a:pt x="2392" y="1517"/>
                    <a:pt x="2396" y="1518"/>
                  </a:cubicBezTo>
                  <a:cubicBezTo>
                    <a:pt x="2404" y="1542"/>
                    <a:pt x="2405" y="1548"/>
                    <a:pt x="2409" y="1553"/>
                  </a:cubicBezTo>
                  <a:cubicBezTo>
                    <a:pt x="2420" y="1583"/>
                    <a:pt x="2427" y="1584"/>
                    <a:pt x="2425" y="1588"/>
                  </a:cubicBezTo>
                  <a:cubicBezTo>
                    <a:pt x="2438" y="1610"/>
                    <a:pt x="2440" y="1616"/>
                    <a:pt x="2445" y="1622"/>
                  </a:cubicBezTo>
                  <a:cubicBezTo>
                    <a:pt x="2450" y="1643"/>
                    <a:pt x="2463" y="1643"/>
                    <a:pt x="2459" y="1647"/>
                  </a:cubicBezTo>
                  <a:cubicBezTo>
                    <a:pt x="2470" y="1664"/>
                    <a:pt x="2476" y="1667"/>
                    <a:pt x="2477" y="1672"/>
                  </a:cubicBezTo>
                  <a:cubicBezTo>
                    <a:pt x="2463" y="1678"/>
                    <a:pt x="2458" y="1674"/>
                    <a:pt x="2454" y="1675"/>
                  </a:cubicBezTo>
                  <a:cubicBezTo>
                    <a:pt x="2436" y="1656"/>
                    <a:pt x="2435" y="1650"/>
                    <a:pt x="2429" y="1645"/>
                  </a:cubicBezTo>
                  <a:cubicBezTo>
                    <a:pt x="2409" y="1626"/>
                    <a:pt x="2407" y="1623"/>
                    <a:pt x="2404" y="1620"/>
                  </a:cubicBezTo>
                  <a:cubicBezTo>
                    <a:pt x="2380" y="1586"/>
                    <a:pt x="2378" y="1583"/>
                    <a:pt x="2378" y="1580"/>
                  </a:cubicBezTo>
                  <a:cubicBezTo>
                    <a:pt x="2349" y="1534"/>
                    <a:pt x="2353" y="1527"/>
                    <a:pt x="2346" y="1522"/>
                  </a:cubicBezTo>
                  <a:cubicBezTo>
                    <a:pt x="2338" y="1502"/>
                    <a:pt x="2336" y="1500"/>
                    <a:pt x="2336" y="1497"/>
                  </a:cubicBezTo>
                  <a:cubicBezTo>
                    <a:pt x="2331" y="1476"/>
                    <a:pt x="2325" y="1474"/>
                    <a:pt x="2325" y="1471"/>
                  </a:cubicBezTo>
                  <a:cubicBezTo>
                    <a:pt x="2312" y="1432"/>
                    <a:pt x="2311" y="1426"/>
                    <a:pt x="2308" y="1421"/>
                  </a:cubicBezTo>
                  <a:cubicBezTo>
                    <a:pt x="2303" y="1381"/>
                    <a:pt x="2297" y="1379"/>
                    <a:pt x="2296" y="1376"/>
                  </a:cubicBezTo>
                  <a:cubicBezTo>
                    <a:pt x="2290" y="1326"/>
                    <a:pt x="2281" y="1322"/>
                    <a:pt x="2284" y="1316"/>
                  </a:cubicBezTo>
                  <a:cubicBezTo>
                    <a:pt x="2271" y="1279"/>
                    <a:pt x="2281" y="1274"/>
                    <a:pt x="2274" y="1272"/>
                  </a:cubicBezTo>
                  <a:cubicBezTo>
                    <a:pt x="2260" y="1216"/>
                    <a:pt x="2259" y="1204"/>
                    <a:pt x="2253" y="1193"/>
                  </a:cubicBezTo>
                  <a:cubicBezTo>
                    <a:pt x="2238" y="1139"/>
                    <a:pt x="2237" y="1136"/>
                    <a:pt x="2238" y="1133"/>
                  </a:cubicBezTo>
                  <a:cubicBezTo>
                    <a:pt x="2231" y="1113"/>
                    <a:pt x="2230" y="1110"/>
                    <a:pt x="2230" y="1107"/>
                  </a:cubicBezTo>
                  <a:cubicBezTo>
                    <a:pt x="2211" y="1060"/>
                    <a:pt x="2210" y="1052"/>
                    <a:pt x="2208" y="1045"/>
                  </a:cubicBezTo>
                  <a:cubicBezTo>
                    <a:pt x="2165" y="974"/>
                    <a:pt x="2169" y="967"/>
                    <a:pt x="2161" y="961"/>
                  </a:cubicBezTo>
                  <a:cubicBezTo>
                    <a:pt x="2160" y="963"/>
                    <a:pt x="2163" y="983"/>
                    <a:pt x="2177" y="1001"/>
                  </a:cubicBezTo>
                  <a:cubicBezTo>
                    <a:pt x="2189" y="1030"/>
                    <a:pt x="2183" y="1035"/>
                    <a:pt x="2186" y="1038"/>
                  </a:cubicBezTo>
                  <a:cubicBezTo>
                    <a:pt x="2189" y="1065"/>
                    <a:pt x="2188" y="1072"/>
                    <a:pt x="2194" y="1078"/>
                  </a:cubicBezTo>
                  <a:cubicBezTo>
                    <a:pt x="2196" y="1130"/>
                    <a:pt x="2200" y="1143"/>
                    <a:pt x="2199" y="1157"/>
                  </a:cubicBezTo>
                  <a:cubicBezTo>
                    <a:pt x="2207" y="1222"/>
                    <a:pt x="2208" y="1228"/>
                    <a:pt x="2207" y="1235"/>
                  </a:cubicBezTo>
                  <a:cubicBezTo>
                    <a:pt x="2212" y="1268"/>
                    <a:pt x="2211" y="1272"/>
                    <a:pt x="2212" y="1275"/>
                  </a:cubicBezTo>
                  <a:cubicBezTo>
                    <a:pt x="2223" y="1307"/>
                    <a:pt x="2214" y="1312"/>
                    <a:pt x="2219" y="1315"/>
                  </a:cubicBezTo>
                  <a:cubicBezTo>
                    <a:pt x="2220" y="1340"/>
                    <a:pt x="2224" y="1346"/>
                    <a:pt x="2226" y="1353"/>
                  </a:cubicBezTo>
                  <a:cubicBezTo>
                    <a:pt x="2236" y="1405"/>
                    <a:pt x="2240" y="1418"/>
                    <a:pt x="2244" y="1431"/>
                  </a:cubicBezTo>
                  <a:cubicBezTo>
                    <a:pt x="2267" y="1494"/>
                    <a:pt x="2275" y="1519"/>
                    <a:pt x="2293" y="1542"/>
                  </a:cubicBezTo>
                  <a:cubicBezTo>
                    <a:pt x="2314" y="1582"/>
                    <a:pt x="2322" y="1583"/>
                    <a:pt x="2321" y="1587"/>
                  </a:cubicBezTo>
                  <a:cubicBezTo>
                    <a:pt x="2333" y="1611"/>
                    <a:pt x="2329" y="1607"/>
                    <a:pt x="2325" y="1605"/>
                  </a:cubicBezTo>
                  <a:cubicBezTo>
                    <a:pt x="2319" y="1601"/>
                    <a:pt x="2317" y="1600"/>
                    <a:pt x="2315" y="1601"/>
                  </a:cubicBezTo>
                  <a:cubicBezTo>
                    <a:pt x="2280" y="1558"/>
                    <a:pt x="2284" y="1550"/>
                    <a:pt x="2273" y="1544"/>
                  </a:cubicBezTo>
                  <a:cubicBezTo>
                    <a:pt x="2259" y="1518"/>
                    <a:pt x="2252" y="1512"/>
                    <a:pt x="2253" y="1504"/>
                  </a:cubicBezTo>
                  <a:cubicBezTo>
                    <a:pt x="2234" y="1460"/>
                    <a:pt x="2227" y="1458"/>
                    <a:pt x="2229" y="1454"/>
                  </a:cubicBezTo>
                  <a:cubicBezTo>
                    <a:pt x="2214" y="1406"/>
                    <a:pt x="2206" y="1398"/>
                    <a:pt x="2210" y="1387"/>
                  </a:cubicBezTo>
                  <a:cubicBezTo>
                    <a:pt x="2199" y="1339"/>
                    <a:pt x="2201" y="1333"/>
                    <a:pt x="2197" y="1329"/>
                  </a:cubicBezTo>
                  <a:cubicBezTo>
                    <a:pt x="2199" y="1312"/>
                    <a:pt x="2192" y="1308"/>
                    <a:pt x="2196" y="1302"/>
                  </a:cubicBezTo>
                  <a:cubicBezTo>
                    <a:pt x="2191" y="1231"/>
                    <a:pt x="2192" y="1221"/>
                    <a:pt x="2189" y="1211"/>
                  </a:cubicBezTo>
                  <a:cubicBezTo>
                    <a:pt x="2189" y="1170"/>
                    <a:pt x="2188" y="1168"/>
                    <a:pt x="2188" y="1165"/>
                  </a:cubicBezTo>
                  <a:cubicBezTo>
                    <a:pt x="2181" y="1130"/>
                    <a:pt x="2184" y="1109"/>
                    <a:pt x="2181" y="1090"/>
                  </a:cubicBezTo>
                  <a:cubicBezTo>
                    <a:pt x="2172" y="1051"/>
                    <a:pt x="2173" y="1040"/>
                    <a:pt x="2167" y="1031"/>
                  </a:cubicBezTo>
                  <a:cubicBezTo>
                    <a:pt x="2144" y="965"/>
                    <a:pt x="2137" y="957"/>
                    <a:pt x="2136" y="948"/>
                  </a:cubicBezTo>
                  <a:cubicBezTo>
                    <a:pt x="2118" y="911"/>
                    <a:pt x="2113" y="902"/>
                    <a:pt x="2107" y="894"/>
                  </a:cubicBezTo>
                  <a:cubicBezTo>
                    <a:pt x="2090" y="873"/>
                    <a:pt x="2087" y="869"/>
                    <a:pt x="2085" y="871"/>
                  </a:cubicBezTo>
                  <a:cubicBezTo>
                    <a:pt x="2112" y="912"/>
                    <a:pt x="2115" y="916"/>
                    <a:pt x="2115" y="920"/>
                  </a:cubicBezTo>
                  <a:cubicBezTo>
                    <a:pt x="2131" y="960"/>
                    <a:pt x="2132" y="962"/>
                    <a:pt x="2133" y="964"/>
                  </a:cubicBezTo>
                  <a:cubicBezTo>
                    <a:pt x="2141" y="985"/>
                    <a:pt x="2142" y="987"/>
                    <a:pt x="2143" y="989"/>
                  </a:cubicBezTo>
                  <a:cubicBezTo>
                    <a:pt x="2149" y="1014"/>
                    <a:pt x="2150" y="1019"/>
                    <a:pt x="2152" y="1023"/>
                  </a:cubicBezTo>
                  <a:cubicBezTo>
                    <a:pt x="2159" y="1102"/>
                    <a:pt x="2158" y="1106"/>
                    <a:pt x="2159" y="1110"/>
                  </a:cubicBezTo>
                  <a:cubicBezTo>
                    <a:pt x="2160" y="1124"/>
                    <a:pt x="2160" y="1131"/>
                    <a:pt x="2162" y="1137"/>
                  </a:cubicBezTo>
                  <a:cubicBezTo>
                    <a:pt x="2156" y="1174"/>
                    <a:pt x="2166" y="1175"/>
                    <a:pt x="2163" y="1180"/>
                  </a:cubicBezTo>
                  <a:cubicBezTo>
                    <a:pt x="2167" y="1227"/>
                    <a:pt x="2169" y="1230"/>
                    <a:pt x="2166" y="1234"/>
                  </a:cubicBezTo>
                  <a:cubicBezTo>
                    <a:pt x="2169" y="1249"/>
                    <a:pt x="2170" y="1253"/>
                    <a:pt x="2169" y="1257"/>
                  </a:cubicBezTo>
                  <a:cubicBezTo>
                    <a:pt x="2172" y="1304"/>
                    <a:pt x="2171" y="1313"/>
                    <a:pt x="2170" y="1321"/>
                  </a:cubicBezTo>
                  <a:cubicBezTo>
                    <a:pt x="2174" y="1351"/>
                    <a:pt x="2175" y="1355"/>
                    <a:pt x="2180" y="1359"/>
                  </a:cubicBezTo>
                  <a:cubicBezTo>
                    <a:pt x="2185" y="1406"/>
                    <a:pt x="2190" y="1414"/>
                    <a:pt x="2189" y="1423"/>
                  </a:cubicBezTo>
                  <a:cubicBezTo>
                    <a:pt x="2200" y="1453"/>
                    <a:pt x="2202" y="1459"/>
                    <a:pt x="2204" y="1464"/>
                  </a:cubicBezTo>
                  <a:cubicBezTo>
                    <a:pt x="2204" y="1471"/>
                    <a:pt x="2202" y="1463"/>
                    <a:pt x="2196" y="1456"/>
                  </a:cubicBezTo>
                  <a:cubicBezTo>
                    <a:pt x="2185" y="1423"/>
                    <a:pt x="2176" y="1416"/>
                    <a:pt x="2174" y="1407"/>
                  </a:cubicBezTo>
                  <a:cubicBezTo>
                    <a:pt x="2163" y="1371"/>
                    <a:pt x="2166" y="1367"/>
                    <a:pt x="2166" y="1363"/>
                  </a:cubicBezTo>
                  <a:cubicBezTo>
                    <a:pt x="2160" y="1333"/>
                    <a:pt x="2159" y="1328"/>
                    <a:pt x="2158" y="1324"/>
                  </a:cubicBezTo>
                  <a:cubicBezTo>
                    <a:pt x="2153" y="1274"/>
                    <a:pt x="2147" y="1266"/>
                    <a:pt x="2151" y="1256"/>
                  </a:cubicBezTo>
                  <a:cubicBezTo>
                    <a:pt x="2141" y="1222"/>
                    <a:pt x="2140" y="1213"/>
                    <a:pt x="2139" y="1203"/>
                  </a:cubicBezTo>
                  <a:cubicBezTo>
                    <a:pt x="2133" y="1173"/>
                    <a:pt x="2137" y="1168"/>
                    <a:pt x="2134" y="1163"/>
                  </a:cubicBezTo>
                  <a:cubicBezTo>
                    <a:pt x="2134" y="1118"/>
                    <a:pt x="2132" y="1114"/>
                    <a:pt x="2131" y="1109"/>
                  </a:cubicBezTo>
                  <a:cubicBezTo>
                    <a:pt x="2119" y="1022"/>
                    <a:pt x="2112" y="1004"/>
                    <a:pt x="2109" y="984"/>
                  </a:cubicBezTo>
                  <a:cubicBezTo>
                    <a:pt x="2093" y="937"/>
                    <a:pt x="2088" y="933"/>
                    <a:pt x="2087" y="928"/>
                  </a:cubicBezTo>
                  <a:cubicBezTo>
                    <a:pt x="2052" y="863"/>
                    <a:pt x="2041" y="856"/>
                    <a:pt x="2036" y="847"/>
                  </a:cubicBezTo>
                  <a:cubicBezTo>
                    <a:pt x="2019" y="824"/>
                    <a:pt x="2014" y="821"/>
                    <a:pt x="2012" y="823"/>
                  </a:cubicBezTo>
                  <a:cubicBezTo>
                    <a:pt x="2062" y="888"/>
                    <a:pt x="2061" y="894"/>
                    <a:pt x="2067" y="899"/>
                  </a:cubicBezTo>
                  <a:cubicBezTo>
                    <a:pt x="2076" y="925"/>
                    <a:pt x="2083" y="927"/>
                    <a:pt x="2080" y="931"/>
                  </a:cubicBezTo>
                  <a:cubicBezTo>
                    <a:pt x="2098" y="970"/>
                    <a:pt x="2096" y="977"/>
                    <a:pt x="2100" y="983"/>
                  </a:cubicBezTo>
                  <a:cubicBezTo>
                    <a:pt x="2115" y="1034"/>
                    <a:pt x="2114" y="1047"/>
                    <a:pt x="2116" y="1060"/>
                  </a:cubicBezTo>
                  <a:cubicBezTo>
                    <a:pt x="2119" y="1093"/>
                    <a:pt x="2121" y="1096"/>
                    <a:pt x="2121" y="1100"/>
                  </a:cubicBezTo>
                  <a:cubicBezTo>
                    <a:pt x="2126" y="1186"/>
                    <a:pt x="2130" y="1192"/>
                    <a:pt x="2129" y="1199"/>
                  </a:cubicBezTo>
                  <a:cubicBezTo>
                    <a:pt x="2137" y="1242"/>
                    <a:pt x="2143" y="1243"/>
                    <a:pt x="2138" y="1248"/>
                  </a:cubicBezTo>
                  <a:cubicBezTo>
                    <a:pt x="2136" y="1238"/>
                    <a:pt x="2127" y="1221"/>
                    <a:pt x="2129" y="1202"/>
                  </a:cubicBezTo>
                  <a:cubicBezTo>
                    <a:pt x="2102" y="1093"/>
                    <a:pt x="2101" y="1089"/>
                    <a:pt x="2103" y="1085"/>
                  </a:cubicBezTo>
                  <a:cubicBezTo>
                    <a:pt x="2087" y="1037"/>
                    <a:pt x="2081" y="1029"/>
                    <a:pt x="2080" y="1020"/>
                  </a:cubicBezTo>
                  <a:cubicBezTo>
                    <a:pt x="2066" y="977"/>
                    <a:pt x="2060" y="974"/>
                    <a:pt x="2059" y="969"/>
                  </a:cubicBezTo>
                  <a:cubicBezTo>
                    <a:pt x="2021" y="912"/>
                    <a:pt x="2016" y="904"/>
                    <a:pt x="2011" y="896"/>
                  </a:cubicBezTo>
                  <a:cubicBezTo>
                    <a:pt x="1943" y="844"/>
                    <a:pt x="1963" y="845"/>
                    <a:pt x="1960" y="851"/>
                  </a:cubicBezTo>
                  <a:cubicBezTo>
                    <a:pt x="1994" y="880"/>
                    <a:pt x="1991" y="884"/>
                    <a:pt x="1997" y="886"/>
                  </a:cubicBezTo>
                  <a:cubicBezTo>
                    <a:pt x="2016" y="913"/>
                    <a:pt x="2017" y="917"/>
                    <a:pt x="2019" y="919"/>
                  </a:cubicBezTo>
                  <a:cubicBezTo>
                    <a:pt x="2066" y="1009"/>
                    <a:pt x="2073" y="1020"/>
                    <a:pt x="2075" y="1032"/>
                  </a:cubicBezTo>
                  <a:cubicBezTo>
                    <a:pt x="2083" y="1056"/>
                    <a:pt x="2088" y="1062"/>
                    <a:pt x="2087" y="1069"/>
                  </a:cubicBezTo>
                  <a:cubicBezTo>
                    <a:pt x="2096" y="1118"/>
                    <a:pt x="2103" y="1119"/>
                    <a:pt x="2101" y="1123"/>
                  </a:cubicBezTo>
                  <a:cubicBezTo>
                    <a:pt x="2112" y="1167"/>
                    <a:pt x="2116" y="1173"/>
                    <a:pt x="2115" y="1180"/>
                  </a:cubicBezTo>
                  <a:cubicBezTo>
                    <a:pt x="2125" y="1222"/>
                    <a:pt x="2124" y="1226"/>
                    <a:pt x="2124" y="1230"/>
                  </a:cubicBezTo>
                  <a:cubicBezTo>
                    <a:pt x="2131" y="1258"/>
                    <a:pt x="2132" y="1262"/>
                    <a:pt x="2131" y="1266"/>
                  </a:cubicBezTo>
                  <a:cubicBezTo>
                    <a:pt x="2139" y="1307"/>
                    <a:pt x="2141" y="1310"/>
                    <a:pt x="2141" y="1315"/>
                  </a:cubicBezTo>
                  <a:cubicBezTo>
                    <a:pt x="2145" y="1346"/>
                    <a:pt x="2146" y="1354"/>
                    <a:pt x="2152" y="1361"/>
                  </a:cubicBezTo>
                  <a:cubicBezTo>
                    <a:pt x="2162" y="1399"/>
                    <a:pt x="2162" y="1401"/>
                    <a:pt x="2163" y="1403"/>
                  </a:cubicBezTo>
                  <a:cubicBezTo>
                    <a:pt x="2143" y="1371"/>
                    <a:pt x="2140" y="1368"/>
                    <a:pt x="2137" y="1364"/>
                  </a:cubicBezTo>
                  <a:cubicBezTo>
                    <a:pt x="2126" y="1327"/>
                    <a:pt x="2124" y="1322"/>
                    <a:pt x="2124" y="1316"/>
                  </a:cubicBezTo>
                  <a:cubicBezTo>
                    <a:pt x="2115" y="1280"/>
                    <a:pt x="2110" y="1276"/>
                    <a:pt x="2110" y="1271"/>
                  </a:cubicBezTo>
                  <a:cubicBezTo>
                    <a:pt x="2097" y="1222"/>
                    <a:pt x="2097" y="1219"/>
                    <a:pt x="2099" y="1216"/>
                  </a:cubicBezTo>
                  <a:cubicBezTo>
                    <a:pt x="2089" y="1184"/>
                    <a:pt x="2090" y="1172"/>
                    <a:pt x="2085" y="1162"/>
                  </a:cubicBezTo>
                  <a:cubicBezTo>
                    <a:pt x="2074" y="1123"/>
                    <a:pt x="2075" y="1120"/>
                    <a:pt x="2073" y="1118"/>
                  </a:cubicBezTo>
                  <a:cubicBezTo>
                    <a:pt x="2061" y="1060"/>
                    <a:pt x="2060" y="1049"/>
                    <a:pt x="2054" y="1040"/>
                  </a:cubicBezTo>
                  <a:cubicBezTo>
                    <a:pt x="2034" y="969"/>
                    <a:pt x="2024" y="960"/>
                    <a:pt x="2025" y="949"/>
                  </a:cubicBezTo>
                  <a:cubicBezTo>
                    <a:pt x="2000" y="900"/>
                    <a:pt x="2001" y="894"/>
                    <a:pt x="1994" y="890"/>
                  </a:cubicBezTo>
                  <a:cubicBezTo>
                    <a:pt x="1969" y="864"/>
                    <a:pt x="1969" y="858"/>
                    <a:pt x="1966" y="861"/>
                  </a:cubicBezTo>
                  <a:cubicBezTo>
                    <a:pt x="2010" y="928"/>
                    <a:pt x="2009" y="940"/>
                    <a:pt x="2017" y="949"/>
                  </a:cubicBezTo>
                  <a:cubicBezTo>
                    <a:pt x="2020" y="979"/>
                    <a:pt x="2032" y="979"/>
                    <a:pt x="2029" y="983"/>
                  </a:cubicBezTo>
                  <a:cubicBezTo>
                    <a:pt x="2041" y="1018"/>
                    <a:pt x="2041" y="1021"/>
                    <a:pt x="2045" y="1023"/>
                  </a:cubicBezTo>
                  <a:cubicBezTo>
                    <a:pt x="2052" y="1055"/>
                    <a:pt x="2054" y="1061"/>
                    <a:pt x="2055" y="1066"/>
                  </a:cubicBezTo>
                  <a:cubicBezTo>
                    <a:pt x="2064" y="1089"/>
                    <a:pt x="2058" y="1096"/>
                    <a:pt x="2063" y="1101"/>
                  </a:cubicBezTo>
                  <a:cubicBezTo>
                    <a:pt x="2074" y="1155"/>
                    <a:pt x="2077" y="1157"/>
                    <a:pt x="2077" y="1159"/>
                  </a:cubicBezTo>
                  <a:cubicBezTo>
                    <a:pt x="2082" y="1197"/>
                    <a:pt x="2088" y="1207"/>
                    <a:pt x="2090" y="1218"/>
                  </a:cubicBezTo>
                  <a:cubicBezTo>
                    <a:pt x="2091" y="1246"/>
                    <a:pt x="2099" y="1248"/>
                    <a:pt x="2097" y="1251"/>
                  </a:cubicBezTo>
                  <a:cubicBezTo>
                    <a:pt x="2107" y="1277"/>
                    <a:pt x="2103" y="1281"/>
                    <a:pt x="2106" y="1284"/>
                  </a:cubicBezTo>
                  <a:cubicBezTo>
                    <a:pt x="2117" y="1328"/>
                    <a:pt x="2122" y="1338"/>
                    <a:pt x="2126" y="1349"/>
                  </a:cubicBezTo>
                  <a:cubicBezTo>
                    <a:pt x="2132" y="1371"/>
                    <a:pt x="2136" y="1376"/>
                    <a:pt x="2135" y="1382"/>
                  </a:cubicBezTo>
                  <a:cubicBezTo>
                    <a:pt x="2154" y="1416"/>
                    <a:pt x="2163" y="1420"/>
                    <a:pt x="2160" y="1427"/>
                  </a:cubicBezTo>
                  <a:cubicBezTo>
                    <a:pt x="2182" y="1475"/>
                    <a:pt x="2196" y="1475"/>
                    <a:pt x="2191" y="1479"/>
                  </a:cubicBezTo>
                  <a:cubicBezTo>
                    <a:pt x="2199" y="1500"/>
                    <a:pt x="2206" y="1501"/>
                    <a:pt x="2206" y="1504"/>
                  </a:cubicBezTo>
                  <a:cubicBezTo>
                    <a:pt x="2225" y="1535"/>
                    <a:pt x="2224" y="1539"/>
                    <a:pt x="2230" y="1542"/>
                  </a:cubicBezTo>
                  <a:cubicBezTo>
                    <a:pt x="2228" y="1549"/>
                    <a:pt x="2237" y="1551"/>
                    <a:pt x="2235" y="1555"/>
                  </a:cubicBezTo>
                  <a:cubicBezTo>
                    <a:pt x="2149" y="1493"/>
                    <a:pt x="2141" y="1489"/>
                    <a:pt x="2142" y="1483"/>
                  </a:cubicBezTo>
                  <a:cubicBezTo>
                    <a:pt x="2094" y="1431"/>
                    <a:pt x="2090" y="1425"/>
                    <a:pt x="2086" y="1420"/>
                  </a:cubicBezTo>
                  <a:cubicBezTo>
                    <a:pt x="2056" y="1376"/>
                    <a:pt x="2054" y="1364"/>
                    <a:pt x="2048" y="1352"/>
                  </a:cubicBezTo>
                  <a:cubicBezTo>
                    <a:pt x="2029" y="1312"/>
                    <a:pt x="2033" y="1305"/>
                    <a:pt x="2025" y="1300"/>
                  </a:cubicBezTo>
                  <a:cubicBezTo>
                    <a:pt x="2006" y="1263"/>
                    <a:pt x="2010" y="1259"/>
                    <a:pt x="2010" y="1256"/>
                  </a:cubicBezTo>
                  <a:cubicBezTo>
                    <a:pt x="2001" y="1236"/>
                    <a:pt x="2000" y="1233"/>
                    <a:pt x="1998" y="1230"/>
                  </a:cubicBezTo>
                  <a:cubicBezTo>
                    <a:pt x="1985" y="1192"/>
                    <a:pt x="1973" y="1191"/>
                    <a:pt x="1980" y="1187"/>
                  </a:cubicBezTo>
                  <a:cubicBezTo>
                    <a:pt x="1950" y="1133"/>
                    <a:pt x="1946" y="1121"/>
                    <a:pt x="1939" y="1110"/>
                  </a:cubicBezTo>
                  <a:cubicBezTo>
                    <a:pt x="1916" y="1064"/>
                    <a:pt x="1913" y="1062"/>
                    <a:pt x="1910" y="1059"/>
                  </a:cubicBezTo>
                  <a:cubicBezTo>
                    <a:pt x="1878" y="1003"/>
                    <a:pt x="1868" y="998"/>
                    <a:pt x="1868" y="992"/>
                  </a:cubicBezTo>
                  <a:cubicBezTo>
                    <a:pt x="1845" y="965"/>
                    <a:pt x="1841" y="953"/>
                    <a:pt x="1824" y="944"/>
                  </a:cubicBezTo>
                  <a:cubicBezTo>
                    <a:pt x="1803" y="914"/>
                    <a:pt x="1793" y="907"/>
                    <a:pt x="1786" y="900"/>
                  </a:cubicBezTo>
                  <a:cubicBezTo>
                    <a:pt x="1723" y="854"/>
                    <a:pt x="1718" y="846"/>
                    <a:pt x="1715" y="853"/>
                  </a:cubicBezTo>
                  <a:cubicBezTo>
                    <a:pt x="1727" y="868"/>
                    <a:pt x="1731" y="868"/>
                    <a:pt x="1734" y="868"/>
                  </a:cubicBezTo>
                  <a:cubicBezTo>
                    <a:pt x="1771" y="901"/>
                    <a:pt x="1784" y="909"/>
                    <a:pt x="1792" y="918"/>
                  </a:cubicBezTo>
                  <a:cubicBezTo>
                    <a:pt x="1828" y="952"/>
                    <a:pt x="1830" y="962"/>
                    <a:pt x="1841" y="971"/>
                  </a:cubicBezTo>
                  <a:cubicBezTo>
                    <a:pt x="1878" y="1016"/>
                    <a:pt x="1877" y="1021"/>
                    <a:pt x="1883" y="1025"/>
                  </a:cubicBezTo>
                  <a:cubicBezTo>
                    <a:pt x="1891" y="1045"/>
                    <a:pt x="1897" y="1049"/>
                    <a:pt x="1898" y="1054"/>
                  </a:cubicBezTo>
                  <a:cubicBezTo>
                    <a:pt x="1916" y="1087"/>
                    <a:pt x="1923" y="1091"/>
                    <a:pt x="1922" y="1096"/>
                  </a:cubicBezTo>
                  <a:cubicBezTo>
                    <a:pt x="1942" y="1129"/>
                    <a:pt x="1942" y="1134"/>
                    <a:pt x="1947" y="1138"/>
                  </a:cubicBezTo>
                  <a:cubicBezTo>
                    <a:pt x="1957" y="1163"/>
                    <a:pt x="1959" y="1166"/>
                    <a:pt x="1964" y="1168"/>
                  </a:cubicBezTo>
                  <a:cubicBezTo>
                    <a:pt x="1973" y="1208"/>
                    <a:pt x="1985" y="1211"/>
                    <a:pt x="1981" y="1216"/>
                  </a:cubicBezTo>
                  <a:cubicBezTo>
                    <a:pt x="1995" y="1257"/>
                    <a:pt x="2000" y="1261"/>
                    <a:pt x="2004" y="1265"/>
                  </a:cubicBezTo>
                  <a:cubicBezTo>
                    <a:pt x="2015" y="1292"/>
                    <a:pt x="2011" y="1297"/>
                    <a:pt x="2017" y="1300"/>
                  </a:cubicBezTo>
                  <a:cubicBezTo>
                    <a:pt x="2034" y="1342"/>
                    <a:pt x="2039" y="1345"/>
                    <a:pt x="2039" y="1349"/>
                  </a:cubicBezTo>
                  <a:cubicBezTo>
                    <a:pt x="2035" y="1341"/>
                    <a:pt x="2017" y="1324"/>
                    <a:pt x="2011" y="1304"/>
                  </a:cubicBezTo>
                  <a:cubicBezTo>
                    <a:pt x="1989" y="1272"/>
                    <a:pt x="1992" y="1266"/>
                    <a:pt x="1987" y="1262"/>
                  </a:cubicBezTo>
                  <a:cubicBezTo>
                    <a:pt x="1973" y="1239"/>
                    <a:pt x="1973" y="1236"/>
                    <a:pt x="1969" y="1234"/>
                  </a:cubicBezTo>
                  <a:cubicBezTo>
                    <a:pt x="1943" y="1182"/>
                    <a:pt x="1936" y="1173"/>
                    <a:pt x="1933" y="1163"/>
                  </a:cubicBezTo>
                  <a:cubicBezTo>
                    <a:pt x="1911" y="1130"/>
                    <a:pt x="1906" y="1125"/>
                    <a:pt x="1907" y="1119"/>
                  </a:cubicBezTo>
                  <a:cubicBezTo>
                    <a:pt x="1889" y="1094"/>
                    <a:pt x="1882" y="1083"/>
                    <a:pt x="1875" y="1072"/>
                  </a:cubicBezTo>
                  <a:cubicBezTo>
                    <a:pt x="1831" y="999"/>
                    <a:pt x="1817" y="990"/>
                    <a:pt x="1811" y="980"/>
                  </a:cubicBezTo>
                  <a:cubicBezTo>
                    <a:pt x="1769" y="941"/>
                    <a:pt x="1772" y="937"/>
                    <a:pt x="1767" y="935"/>
                  </a:cubicBezTo>
                  <a:cubicBezTo>
                    <a:pt x="1713" y="899"/>
                    <a:pt x="1720" y="901"/>
                    <a:pt x="1723" y="903"/>
                  </a:cubicBezTo>
                  <a:cubicBezTo>
                    <a:pt x="1759" y="934"/>
                    <a:pt x="1769" y="945"/>
                    <a:pt x="1780" y="956"/>
                  </a:cubicBezTo>
                  <a:cubicBezTo>
                    <a:pt x="1802" y="983"/>
                    <a:pt x="1811" y="985"/>
                    <a:pt x="1808" y="988"/>
                  </a:cubicBezTo>
                  <a:cubicBezTo>
                    <a:pt x="1835" y="1031"/>
                    <a:pt x="1838" y="1032"/>
                    <a:pt x="1841" y="1034"/>
                  </a:cubicBezTo>
                  <a:cubicBezTo>
                    <a:pt x="1873" y="1077"/>
                    <a:pt x="1874" y="1086"/>
                    <a:pt x="1879" y="1094"/>
                  </a:cubicBezTo>
                  <a:cubicBezTo>
                    <a:pt x="1914" y="1151"/>
                    <a:pt x="1920" y="1159"/>
                    <a:pt x="1924" y="1168"/>
                  </a:cubicBezTo>
                  <a:cubicBezTo>
                    <a:pt x="1944" y="1210"/>
                    <a:pt x="1955" y="1212"/>
                    <a:pt x="1951" y="1217"/>
                  </a:cubicBezTo>
                  <a:cubicBezTo>
                    <a:pt x="1985" y="1273"/>
                    <a:pt x="1988" y="1281"/>
                    <a:pt x="1993" y="1289"/>
                  </a:cubicBezTo>
                  <a:cubicBezTo>
                    <a:pt x="2021" y="1343"/>
                    <a:pt x="2021" y="1350"/>
                    <a:pt x="2027" y="1349"/>
                  </a:cubicBezTo>
                  <a:cubicBezTo>
                    <a:pt x="2038" y="1375"/>
                    <a:pt x="2045" y="1378"/>
                    <a:pt x="2046" y="1382"/>
                  </a:cubicBezTo>
                  <a:cubicBezTo>
                    <a:pt x="2055" y="1400"/>
                    <a:pt x="2045" y="1394"/>
                    <a:pt x="2044" y="1389"/>
                  </a:cubicBezTo>
                  <a:cubicBezTo>
                    <a:pt x="2031" y="1366"/>
                    <a:pt x="2024" y="1370"/>
                    <a:pt x="2022" y="1364"/>
                  </a:cubicBezTo>
                  <a:cubicBezTo>
                    <a:pt x="1998" y="1322"/>
                    <a:pt x="1989" y="1316"/>
                    <a:pt x="1988" y="1307"/>
                  </a:cubicBezTo>
                  <a:cubicBezTo>
                    <a:pt x="1961" y="1269"/>
                    <a:pt x="1954" y="1254"/>
                    <a:pt x="1945" y="1239"/>
                  </a:cubicBezTo>
                  <a:cubicBezTo>
                    <a:pt x="1926" y="1209"/>
                    <a:pt x="1917" y="1202"/>
                    <a:pt x="1915" y="1193"/>
                  </a:cubicBezTo>
                  <a:cubicBezTo>
                    <a:pt x="1894" y="1164"/>
                    <a:pt x="1896" y="1155"/>
                    <a:pt x="1887" y="1149"/>
                  </a:cubicBezTo>
                  <a:cubicBezTo>
                    <a:pt x="1871" y="1118"/>
                    <a:pt x="1865" y="1110"/>
                    <a:pt x="1861" y="1102"/>
                  </a:cubicBezTo>
                  <a:cubicBezTo>
                    <a:pt x="1827" y="1042"/>
                    <a:pt x="1818" y="1039"/>
                    <a:pt x="1819" y="1035"/>
                  </a:cubicBezTo>
                  <a:cubicBezTo>
                    <a:pt x="1803" y="1017"/>
                    <a:pt x="1808" y="1013"/>
                    <a:pt x="1803" y="1011"/>
                  </a:cubicBezTo>
                  <a:cubicBezTo>
                    <a:pt x="1773" y="975"/>
                    <a:pt x="1776" y="971"/>
                    <a:pt x="1771" y="969"/>
                  </a:cubicBezTo>
                  <a:cubicBezTo>
                    <a:pt x="1756" y="950"/>
                    <a:pt x="1752" y="947"/>
                    <a:pt x="1752" y="943"/>
                  </a:cubicBezTo>
                  <a:cubicBezTo>
                    <a:pt x="1731" y="924"/>
                    <a:pt x="1727" y="921"/>
                    <a:pt x="1723" y="919"/>
                  </a:cubicBezTo>
                  <a:cubicBezTo>
                    <a:pt x="1662" y="878"/>
                    <a:pt x="1656" y="874"/>
                    <a:pt x="1649" y="869"/>
                  </a:cubicBezTo>
                  <a:cubicBezTo>
                    <a:pt x="1637" y="863"/>
                    <a:pt x="1641" y="871"/>
                    <a:pt x="1645" y="872"/>
                  </a:cubicBezTo>
                  <a:cubicBezTo>
                    <a:pt x="1679" y="886"/>
                    <a:pt x="1678" y="900"/>
                    <a:pt x="1682" y="894"/>
                  </a:cubicBezTo>
                  <a:cubicBezTo>
                    <a:pt x="1732" y="936"/>
                    <a:pt x="1753" y="955"/>
                    <a:pt x="1766" y="976"/>
                  </a:cubicBezTo>
                  <a:cubicBezTo>
                    <a:pt x="1797" y="1018"/>
                    <a:pt x="1803" y="1029"/>
                    <a:pt x="1810" y="1040"/>
                  </a:cubicBezTo>
                  <a:cubicBezTo>
                    <a:pt x="1838" y="1089"/>
                    <a:pt x="1846" y="1091"/>
                    <a:pt x="1845" y="1094"/>
                  </a:cubicBezTo>
                  <a:cubicBezTo>
                    <a:pt x="1875" y="1146"/>
                    <a:pt x="1883" y="1156"/>
                    <a:pt x="1891" y="1167"/>
                  </a:cubicBezTo>
                  <a:cubicBezTo>
                    <a:pt x="1915" y="1208"/>
                    <a:pt x="1920" y="1220"/>
                    <a:pt x="1930" y="1230"/>
                  </a:cubicBezTo>
                  <a:cubicBezTo>
                    <a:pt x="1974" y="1305"/>
                    <a:pt x="1982" y="1315"/>
                    <a:pt x="1987" y="1325"/>
                  </a:cubicBezTo>
                  <a:cubicBezTo>
                    <a:pt x="2020" y="1379"/>
                    <a:pt x="2042" y="1399"/>
                    <a:pt x="2058" y="1419"/>
                  </a:cubicBezTo>
                  <a:cubicBezTo>
                    <a:pt x="2089" y="1454"/>
                    <a:pt x="2104" y="1456"/>
                    <a:pt x="2098" y="1462"/>
                  </a:cubicBezTo>
                  <a:cubicBezTo>
                    <a:pt x="2016" y="1395"/>
                    <a:pt x="2015" y="1391"/>
                    <a:pt x="2011" y="1388"/>
                  </a:cubicBezTo>
                  <a:cubicBezTo>
                    <a:pt x="1969" y="1337"/>
                    <a:pt x="1959" y="1330"/>
                    <a:pt x="1958" y="1321"/>
                  </a:cubicBezTo>
                  <a:cubicBezTo>
                    <a:pt x="1925" y="1276"/>
                    <a:pt x="1920" y="1268"/>
                    <a:pt x="1913" y="1260"/>
                  </a:cubicBezTo>
                  <a:cubicBezTo>
                    <a:pt x="1869" y="1201"/>
                    <a:pt x="1870" y="1191"/>
                    <a:pt x="1861" y="1184"/>
                  </a:cubicBezTo>
                  <a:cubicBezTo>
                    <a:pt x="1827" y="1128"/>
                    <a:pt x="1824" y="1123"/>
                    <a:pt x="1820" y="1120"/>
                  </a:cubicBezTo>
                  <a:cubicBezTo>
                    <a:pt x="1802" y="1089"/>
                    <a:pt x="1802" y="1084"/>
                    <a:pt x="1797" y="1080"/>
                  </a:cubicBezTo>
                  <a:cubicBezTo>
                    <a:pt x="1741" y="995"/>
                    <a:pt x="1735" y="987"/>
                    <a:pt x="1728" y="979"/>
                  </a:cubicBezTo>
                  <a:cubicBezTo>
                    <a:pt x="1691" y="937"/>
                    <a:pt x="1678" y="921"/>
                    <a:pt x="1659" y="905"/>
                  </a:cubicBezTo>
                  <a:cubicBezTo>
                    <a:pt x="1554" y="846"/>
                    <a:pt x="1554" y="849"/>
                    <a:pt x="1556" y="847"/>
                  </a:cubicBezTo>
                  <a:cubicBezTo>
                    <a:pt x="1560" y="857"/>
                    <a:pt x="1569" y="867"/>
                    <a:pt x="1585" y="874"/>
                  </a:cubicBezTo>
                  <a:cubicBezTo>
                    <a:pt x="1624" y="914"/>
                    <a:pt x="1639" y="916"/>
                    <a:pt x="1637" y="922"/>
                  </a:cubicBezTo>
                  <a:cubicBezTo>
                    <a:pt x="1667" y="951"/>
                    <a:pt x="1670" y="955"/>
                    <a:pt x="1673" y="959"/>
                  </a:cubicBezTo>
                  <a:cubicBezTo>
                    <a:pt x="1709" y="1006"/>
                    <a:pt x="1713" y="1015"/>
                    <a:pt x="1719" y="1023"/>
                  </a:cubicBezTo>
                  <a:cubicBezTo>
                    <a:pt x="1741" y="1068"/>
                    <a:pt x="1754" y="1071"/>
                    <a:pt x="1749" y="1077"/>
                  </a:cubicBezTo>
                  <a:cubicBezTo>
                    <a:pt x="1656" y="979"/>
                    <a:pt x="1622" y="952"/>
                    <a:pt x="1599" y="933"/>
                  </a:cubicBezTo>
                  <a:cubicBezTo>
                    <a:pt x="1593" y="934"/>
                    <a:pt x="1626" y="961"/>
                    <a:pt x="1655" y="986"/>
                  </a:cubicBezTo>
                  <a:cubicBezTo>
                    <a:pt x="1731" y="1069"/>
                    <a:pt x="1737" y="1071"/>
                    <a:pt x="1736" y="1074"/>
                  </a:cubicBezTo>
                  <a:cubicBezTo>
                    <a:pt x="1754" y="1099"/>
                    <a:pt x="1761" y="1104"/>
                    <a:pt x="1762" y="1109"/>
                  </a:cubicBezTo>
                  <a:cubicBezTo>
                    <a:pt x="1781" y="1149"/>
                    <a:pt x="1795" y="1153"/>
                    <a:pt x="1794" y="1159"/>
                  </a:cubicBezTo>
                  <a:cubicBezTo>
                    <a:pt x="1825" y="1202"/>
                    <a:pt x="1829" y="1214"/>
                    <a:pt x="1837" y="1225"/>
                  </a:cubicBezTo>
                  <a:cubicBezTo>
                    <a:pt x="1876" y="1278"/>
                    <a:pt x="1881" y="1283"/>
                    <a:pt x="1883" y="1289"/>
                  </a:cubicBezTo>
                  <a:cubicBezTo>
                    <a:pt x="1906" y="1314"/>
                    <a:pt x="1904" y="1323"/>
                    <a:pt x="1907" y="1319"/>
                  </a:cubicBezTo>
                  <a:cubicBezTo>
                    <a:pt x="1930" y="1346"/>
                    <a:pt x="1939" y="1347"/>
                    <a:pt x="1936" y="1351"/>
                  </a:cubicBezTo>
                  <a:cubicBezTo>
                    <a:pt x="1900" y="1320"/>
                    <a:pt x="1893" y="1317"/>
                    <a:pt x="1894" y="1312"/>
                  </a:cubicBezTo>
                  <a:cubicBezTo>
                    <a:pt x="1863" y="1278"/>
                    <a:pt x="1854" y="1276"/>
                    <a:pt x="1855" y="1271"/>
                  </a:cubicBezTo>
                  <a:cubicBezTo>
                    <a:pt x="1803" y="1202"/>
                    <a:pt x="1797" y="1195"/>
                    <a:pt x="1790" y="1189"/>
                  </a:cubicBezTo>
                  <a:cubicBezTo>
                    <a:pt x="1759" y="1143"/>
                    <a:pt x="1756" y="1140"/>
                    <a:pt x="1751" y="1137"/>
                  </a:cubicBezTo>
                  <a:cubicBezTo>
                    <a:pt x="1701" y="1071"/>
                    <a:pt x="1685" y="1058"/>
                    <a:pt x="1671" y="1044"/>
                  </a:cubicBezTo>
                  <a:cubicBezTo>
                    <a:pt x="1539" y="936"/>
                    <a:pt x="1534" y="938"/>
                    <a:pt x="1526" y="932"/>
                  </a:cubicBezTo>
                  <a:cubicBezTo>
                    <a:pt x="1506" y="923"/>
                    <a:pt x="1508" y="926"/>
                    <a:pt x="1513" y="928"/>
                  </a:cubicBezTo>
                  <a:cubicBezTo>
                    <a:pt x="1546" y="953"/>
                    <a:pt x="1562" y="959"/>
                    <a:pt x="1571" y="967"/>
                  </a:cubicBezTo>
                  <a:cubicBezTo>
                    <a:pt x="1599" y="992"/>
                    <a:pt x="1613" y="997"/>
                    <a:pt x="1618" y="1006"/>
                  </a:cubicBezTo>
                  <a:cubicBezTo>
                    <a:pt x="1630" y="1020"/>
                    <a:pt x="1644" y="1022"/>
                    <a:pt x="1643" y="1028"/>
                  </a:cubicBezTo>
                  <a:cubicBezTo>
                    <a:pt x="1719" y="1109"/>
                    <a:pt x="1730" y="1117"/>
                    <a:pt x="1732" y="1126"/>
                  </a:cubicBezTo>
                  <a:cubicBezTo>
                    <a:pt x="1700" y="1093"/>
                    <a:pt x="1685" y="1092"/>
                    <a:pt x="1690" y="1088"/>
                  </a:cubicBezTo>
                  <a:cubicBezTo>
                    <a:pt x="1590" y="1025"/>
                    <a:pt x="1574" y="1014"/>
                    <a:pt x="1560" y="1007"/>
                  </a:cubicBezTo>
                  <a:cubicBezTo>
                    <a:pt x="1480" y="980"/>
                    <a:pt x="1476" y="980"/>
                    <a:pt x="1471" y="979"/>
                  </a:cubicBezTo>
                  <a:cubicBezTo>
                    <a:pt x="1398" y="958"/>
                    <a:pt x="1390" y="956"/>
                    <a:pt x="1381" y="953"/>
                  </a:cubicBezTo>
                  <a:cubicBezTo>
                    <a:pt x="1376" y="959"/>
                    <a:pt x="1396" y="964"/>
                    <a:pt x="1416" y="968"/>
                  </a:cubicBezTo>
                  <a:cubicBezTo>
                    <a:pt x="1457" y="983"/>
                    <a:pt x="1467" y="984"/>
                    <a:pt x="1478" y="989"/>
                  </a:cubicBezTo>
                  <a:cubicBezTo>
                    <a:pt x="1494" y="991"/>
                    <a:pt x="1500" y="998"/>
                    <a:pt x="1504" y="996"/>
                  </a:cubicBezTo>
                  <a:cubicBezTo>
                    <a:pt x="1612" y="1047"/>
                    <a:pt x="1625" y="1055"/>
                    <a:pt x="1638" y="1063"/>
                  </a:cubicBezTo>
                  <a:cubicBezTo>
                    <a:pt x="1735" y="1151"/>
                    <a:pt x="1749" y="1157"/>
                    <a:pt x="1748" y="1166"/>
                  </a:cubicBezTo>
                  <a:cubicBezTo>
                    <a:pt x="1633" y="1063"/>
                    <a:pt x="1624" y="1057"/>
                    <a:pt x="1615" y="1051"/>
                  </a:cubicBezTo>
                  <a:cubicBezTo>
                    <a:pt x="1514" y="1008"/>
                    <a:pt x="1509" y="999"/>
                    <a:pt x="1506" y="1002"/>
                  </a:cubicBezTo>
                  <a:cubicBezTo>
                    <a:pt x="1476" y="994"/>
                    <a:pt x="1472" y="991"/>
                    <a:pt x="1468" y="992"/>
                  </a:cubicBezTo>
                  <a:cubicBezTo>
                    <a:pt x="1584" y="1043"/>
                    <a:pt x="1587" y="1045"/>
                    <a:pt x="1601" y="1052"/>
                  </a:cubicBezTo>
                  <a:cubicBezTo>
                    <a:pt x="1706" y="1133"/>
                    <a:pt x="1710" y="1139"/>
                    <a:pt x="1718" y="1143"/>
                  </a:cubicBezTo>
                  <a:cubicBezTo>
                    <a:pt x="1778" y="1205"/>
                    <a:pt x="1776" y="1209"/>
                    <a:pt x="1782" y="1212"/>
                  </a:cubicBezTo>
                  <a:cubicBezTo>
                    <a:pt x="1800" y="1238"/>
                    <a:pt x="1812" y="1240"/>
                    <a:pt x="1808" y="1245"/>
                  </a:cubicBezTo>
                  <a:cubicBezTo>
                    <a:pt x="1776" y="1217"/>
                    <a:pt x="1770" y="1209"/>
                    <a:pt x="1763" y="1202"/>
                  </a:cubicBezTo>
                  <a:cubicBezTo>
                    <a:pt x="1740" y="1177"/>
                    <a:pt x="1726" y="1176"/>
                    <a:pt x="1730" y="1172"/>
                  </a:cubicBezTo>
                  <a:cubicBezTo>
                    <a:pt x="1613" y="1101"/>
                    <a:pt x="1598" y="1092"/>
                    <a:pt x="1584" y="1085"/>
                  </a:cubicBezTo>
                  <a:cubicBezTo>
                    <a:pt x="1549" y="1071"/>
                    <a:pt x="1544" y="1063"/>
                    <a:pt x="1541" y="1070"/>
                  </a:cubicBezTo>
                  <a:cubicBezTo>
                    <a:pt x="1611" y="1107"/>
                    <a:pt x="1612" y="1109"/>
                    <a:pt x="1613" y="1108"/>
                  </a:cubicBezTo>
                  <a:cubicBezTo>
                    <a:pt x="1644" y="1126"/>
                    <a:pt x="1655" y="1131"/>
                    <a:pt x="1665" y="1140"/>
                  </a:cubicBezTo>
                  <a:cubicBezTo>
                    <a:pt x="1720" y="1178"/>
                    <a:pt x="1724" y="1181"/>
                    <a:pt x="1722" y="1185"/>
                  </a:cubicBezTo>
                  <a:cubicBezTo>
                    <a:pt x="1490" y="1066"/>
                    <a:pt x="1458" y="1045"/>
                    <a:pt x="1426" y="1030"/>
                  </a:cubicBezTo>
                  <a:cubicBezTo>
                    <a:pt x="1415" y="1028"/>
                    <a:pt x="1420" y="1032"/>
                    <a:pt x="1426" y="1035"/>
                  </a:cubicBezTo>
                  <a:cubicBezTo>
                    <a:pt x="1474" y="1061"/>
                    <a:pt x="1486" y="1073"/>
                    <a:pt x="1507" y="1079"/>
                  </a:cubicBezTo>
                  <a:cubicBezTo>
                    <a:pt x="1681" y="1171"/>
                    <a:pt x="1693" y="1179"/>
                    <a:pt x="1704" y="1184"/>
                  </a:cubicBezTo>
                  <a:cubicBezTo>
                    <a:pt x="1769" y="1234"/>
                    <a:pt x="1783" y="1234"/>
                    <a:pt x="1778" y="1238"/>
                  </a:cubicBezTo>
                  <a:cubicBezTo>
                    <a:pt x="1658" y="1184"/>
                    <a:pt x="1628" y="1171"/>
                    <a:pt x="1597" y="1152"/>
                  </a:cubicBezTo>
                  <a:cubicBezTo>
                    <a:pt x="1495" y="1094"/>
                    <a:pt x="1466" y="1065"/>
                    <a:pt x="1423" y="1044"/>
                  </a:cubicBezTo>
                  <a:cubicBezTo>
                    <a:pt x="1398" y="1020"/>
                    <a:pt x="1389" y="1019"/>
                    <a:pt x="1392" y="1015"/>
                  </a:cubicBezTo>
                  <a:cubicBezTo>
                    <a:pt x="1361" y="983"/>
                    <a:pt x="1355" y="981"/>
                    <a:pt x="1356" y="978"/>
                  </a:cubicBezTo>
                  <a:cubicBezTo>
                    <a:pt x="1346" y="964"/>
                    <a:pt x="1338" y="961"/>
                    <a:pt x="1338" y="963"/>
                  </a:cubicBezTo>
                  <a:cubicBezTo>
                    <a:pt x="1454" y="1072"/>
                    <a:pt x="1493" y="1098"/>
                    <a:pt x="1523" y="1121"/>
                  </a:cubicBezTo>
                  <a:cubicBezTo>
                    <a:pt x="1580" y="1157"/>
                    <a:pt x="1591" y="1154"/>
                    <a:pt x="1593" y="1162"/>
                  </a:cubicBezTo>
                  <a:cubicBezTo>
                    <a:pt x="1662" y="1192"/>
                    <a:pt x="1669" y="1203"/>
                    <a:pt x="1673" y="1199"/>
                  </a:cubicBezTo>
                  <a:cubicBezTo>
                    <a:pt x="1595" y="1181"/>
                    <a:pt x="1571" y="1171"/>
                    <a:pt x="1548" y="1163"/>
                  </a:cubicBezTo>
                  <a:cubicBezTo>
                    <a:pt x="1408" y="1102"/>
                    <a:pt x="1396" y="1107"/>
                    <a:pt x="1398" y="1100"/>
                  </a:cubicBezTo>
                  <a:cubicBezTo>
                    <a:pt x="1459" y="1134"/>
                    <a:pt x="1467" y="1147"/>
                    <a:pt x="1471" y="1144"/>
                  </a:cubicBezTo>
                  <a:cubicBezTo>
                    <a:pt x="1528" y="1162"/>
                    <a:pt x="1531" y="1166"/>
                    <a:pt x="1534" y="1168"/>
                  </a:cubicBezTo>
                  <a:cubicBezTo>
                    <a:pt x="1553" y="1169"/>
                    <a:pt x="1558" y="1177"/>
                    <a:pt x="1561" y="1178"/>
                  </a:cubicBezTo>
                  <a:cubicBezTo>
                    <a:pt x="1583" y="1180"/>
                    <a:pt x="1591" y="1190"/>
                    <a:pt x="1597" y="1188"/>
                  </a:cubicBezTo>
                  <a:cubicBezTo>
                    <a:pt x="1670" y="1212"/>
                    <a:pt x="1674" y="1217"/>
                    <a:pt x="1676" y="1215"/>
                  </a:cubicBezTo>
                  <a:cubicBezTo>
                    <a:pt x="1713" y="1228"/>
                    <a:pt x="1719" y="1232"/>
                    <a:pt x="1733" y="1235"/>
                  </a:cubicBezTo>
                  <a:cubicBezTo>
                    <a:pt x="1830" y="1279"/>
                    <a:pt x="1840" y="1286"/>
                    <a:pt x="1839" y="1292"/>
                  </a:cubicBezTo>
                  <a:cubicBezTo>
                    <a:pt x="1727" y="1244"/>
                    <a:pt x="1716" y="1241"/>
                    <a:pt x="1704" y="1239"/>
                  </a:cubicBezTo>
                  <a:cubicBezTo>
                    <a:pt x="1624" y="1217"/>
                    <a:pt x="1613" y="1215"/>
                    <a:pt x="1601" y="1212"/>
                  </a:cubicBezTo>
                  <a:cubicBezTo>
                    <a:pt x="1554" y="1196"/>
                    <a:pt x="1543" y="1195"/>
                    <a:pt x="1531" y="1192"/>
                  </a:cubicBezTo>
                  <a:cubicBezTo>
                    <a:pt x="1395" y="1115"/>
                    <a:pt x="1391" y="1117"/>
                    <a:pt x="1388" y="1115"/>
                  </a:cubicBezTo>
                  <a:cubicBezTo>
                    <a:pt x="1372" y="1109"/>
                    <a:pt x="1376" y="1100"/>
                    <a:pt x="1373" y="1099"/>
                  </a:cubicBezTo>
                  <a:cubicBezTo>
                    <a:pt x="1364" y="1091"/>
                    <a:pt x="1362" y="1092"/>
                    <a:pt x="1364" y="1093"/>
                  </a:cubicBezTo>
                  <a:cubicBezTo>
                    <a:pt x="1371" y="1109"/>
                    <a:pt x="1380" y="1110"/>
                    <a:pt x="1382" y="1113"/>
                  </a:cubicBezTo>
                  <a:cubicBezTo>
                    <a:pt x="1432" y="1150"/>
                    <a:pt x="1443" y="1160"/>
                    <a:pt x="1451" y="1162"/>
                  </a:cubicBezTo>
                  <a:cubicBezTo>
                    <a:pt x="1484" y="1187"/>
                    <a:pt x="1489" y="1191"/>
                    <a:pt x="1491" y="1189"/>
                  </a:cubicBezTo>
                  <a:cubicBezTo>
                    <a:pt x="1554" y="1222"/>
                    <a:pt x="1574" y="1230"/>
                    <a:pt x="1599" y="1239"/>
                  </a:cubicBezTo>
                  <a:cubicBezTo>
                    <a:pt x="1637" y="1245"/>
                    <a:pt x="1643" y="1252"/>
                    <a:pt x="1649" y="1252"/>
                  </a:cubicBezTo>
                  <a:cubicBezTo>
                    <a:pt x="1743" y="1278"/>
                    <a:pt x="1753" y="1282"/>
                    <a:pt x="1762" y="1285"/>
                  </a:cubicBezTo>
                  <a:cubicBezTo>
                    <a:pt x="1812" y="1300"/>
                    <a:pt x="1833" y="1307"/>
                    <a:pt x="1853" y="1314"/>
                  </a:cubicBezTo>
                  <a:cubicBezTo>
                    <a:pt x="1920" y="1357"/>
                    <a:pt x="1927" y="1352"/>
                    <a:pt x="1924" y="1357"/>
                  </a:cubicBezTo>
                  <a:cubicBezTo>
                    <a:pt x="1927" y="1360"/>
                    <a:pt x="1919" y="1361"/>
                    <a:pt x="1908" y="1353"/>
                  </a:cubicBezTo>
                  <a:cubicBezTo>
                    <a:pt x="1858" y="1326"/>
                    <a:pt x="1853" y="1327"/>
                    <a:pt x="1849" y="1325"/>
                  </a:cubicBezTo>
                  <a:cubicBezTo>
                    <a:pt x="1818" y="1312"/>
                    <a:pt x="1812" y="1307"/>
                    <a:pt x="1808" y="1308"/>
                  </a:cubicBezTo>
                  <a:cubicBezTo>
                    <a:pt x="1788" y="1302"/>
                    <a:pt x="1783" y="1302"/>
                    <a:pt x="1778" y="1301"/>
                  </a:cubicBezTo>
                  <a:cubicBezTo>
                    <a:pt x="1716" y="1285"/>
                    <a:pt x="1712" y="1289"/>
                    <a:pt x="1707" y="1285"/>
                  </a:cubicBezTo>
                  <a:cubicBezTo>
                    <a:pt x="1658" y="1272"/>
                    <a:pt x="1654" y="1275"/>
                    <a:pt x="1650" y="1273"/>
                  </a:cubicBezTo>
                  <a:cubicBezTo>
                    <a:pt x="1601" y="1263"/>
                    <a:pt x="1597" y="1262"/>
                    <a:pt x="1592" y="1261"/>
                  </a:cubicBezTo>
                  <a:cubicBezTo>
                    <a:pt x="1539" y="1252"/>
                    <a:pt x="1530" y="1249"/>
                    <a:pt x="1520" y="1244"/>
                  </a:cubicBezTo>
                  <a:cubicBezTo>
                    <a:pt x="1470" y="1230"/>
                    <a:pt x="1451" y="1225"/>
                    <a:pt x="1431" y="1217"/>
                  </a:cubicBezTo>
                  <a:cubicBezTo>
                    <a:pt x="1385" y="1181"/>
                    <a:pt x="1380" y="1176"/>
                    <a:pt x="1376" y="1180"/>
                  </a:cubicBezTo>
                  <a:cubicBezTo>
                    <a:pt x="1388" y="1194"/>
                    <a:pt x="1396" y="1197"/>
                    <a:pt x="1396" y="1201"/>
                  </a:cubicBezTo>
                  <a:cubicBezTo>
                    <a:pt x="1320" y="1167"/>
                    <a:pt x="1362" y="1186"/>
                    <a:pt x="1393" y="1207"/>
                  </a:cubicBezTo>
                  <a:cubicBezTo>
                    <a:pt x="1445" y="1237"/>
                    <a:pt x="1456" y="1244"/>
                    <a:pt x="1466" y="1250"/>
                  </a:cubicBezTo>
                  <a:cubicBezTo>
                    <a:pt x="1613" y="1319"/>
                    <a:pt x="1623" y="1321"/>
                    <a:pt x="1633" y="1325"/>
                  </a:cubicBezTo>
                  <a:cubicBezTo>
                    <a:pt x="1658" y="1334"/>
                    <a:pt x="1660" y="1328"/>
                    <a:pt x="1663" y="1332"/>
                  </a:cubicBezTo>
                  <a:cubicBezTo>
                    <a:pt x="1697" y="1345"/>
                    <a:pt x="1705" y="1344"/>
                    <a:pt x="1713" y="1347"/>
                  </a:cubicBezTo>
                  <a:cubicBezTo>
                    <a:pt x="1775" y="1364"/>
                    <a:pt x="1786" y="1363"/>
                    <a:pt x="1798" y="1369"/>
                  </a:cubicBezTo>
                  <a:cubicBezTo>
                    <a:pt x="1835" y="1378"/>
                    <a:pt x="1837" y="1380"/>
                    <a:pt x="1839" y="1378"/>
                  </a:cubicBezTo>
                  <a:cubicBezTo>
                    <a:pt x="1867" y="1394"/>
                    <a:pt x="1875" y="1389"/>
                    <a:pt x="1885" y="1396"/>
                  </a:cubicBezTo>
                  <a:cubicBezTo>
                    <a:pt x="1931" y="1407"/>
                    <a:pt x="1938" y="1414"/>
                    <a:pt x="1942" y="1413"/>
                  </a:cubicBezTo>
                  <a:cubicBezTo>
                    <a:pt x="2031" y="1454"/>
                    <a:pt x="2036" y="1457"/>
                    <a:pt x="2041" y="1460"/>
                  </a:cubicBezTo>
                  <a:cubicBezTo>
                    <a:pt x="2037" y="1459"/>
                    <a:pt x="2036" y="1469"/>
                    <a:pt x="2031" y="1464"/>
                  </a:cubicBezTo>
                  <a:cubicBezTo>
                    <a:pt x="1999" y="1445"/>
                    <a:pt x="1995" y="1443"/>
                    <a:pt x="1992" y="1441"/>
                  </a:cubicBezTo>
                  <a:cubicBezTo>
                    <a:pt x="1941" y="1420"/>
                    <a:pt x="1938" y="1417"/>
                    <a:pt x="1935" y="1419"/>
                  </a:cubicBezTo>
                  <a:cubicBezTo>
                    <a:pt x="1884" y="1400"/>
                    <a:pt x="1874" y="1398"/>
                    <a:pt x="1863" y="1394"/>
                  </a:cubicBezTo>
                  <a:cubicBezTo>
                    <a:pt x="1838" y="1392"/>
                    <a:pt x="1834" y="1387"/>
                    <a:pt x="1832" y="1389"/>
                  </a:cubicBezTo>
                  <a:cubicBezTo>
                    <a:pt x="1781" y="1383"/>
                    <a:pt x="1776" y="1380"/>
                    <a:pt x="1770" y="1380"/>
                  </a:cubicBezTo>
                  <a:cubicBezTo>
                    <a:pt x="1704" y="1367"/>
                    <a:pt x="1696" y="1369"/>
                    <a:pt x="1687" y="1363"/>
                  </a:cubicBezTo>
                  <a:cubicBezTo>
                    <a:pt x="1626" y="1352"/>
                    <a:pt x="1616" y="1344"/>
                    <a:pt x="1608" y="1348"/>
                  </a:cubicBezTo>
                  <a:cubicBezTo>
                    <a:pt x="1517" y="1321"/>
                    <a:pt x="1500" y="1313"/>
                    <a:pt x="1484" y="1310"/>
                  </a:cubicBezTo>
                  <a:cubicBezTo>
                    <a:pt x="1442" y="1294"/>
                    <a:pt x="1443" y="1279"/>
                    <a:pt x="1440" y="1286"/>
                  </a:cubicBezTo>
                  <a:cubicBezTo>
                    <a:pt x="1401" y="1263"/>
                    <a:pt x="1398" y="1259"/>
                    <a:pt x="1395" y="1255"/>
                  </a:cubicBezTo>
                  <a:cubicBezTo>
                    <a:pt x="1388" y="1261"/>
                    <a:pt x="1392" y="1264"/>
                    <a:pt x="1395" y="1266"/>
                  </a:cubicBezTo>
                  <a:cubicBezTo>
                    <a:pt x="1418" y="1280"/>
                    <a:pt x="1427" y="1287"/>
                    <a:pt x="1435" y="1293"/>
                  </a:cubicBezTo>
                  <a:cubicBezTo>
                    <a:pt x="1531" y="1334"/>
                    <a:pt x="1541" y="1338"/>
                    <a:pt x="1552" y="1342"/>
                  </a:cubicBezTo>
                  <a:cubicBezTo>
                    <a:pt x="1588" y="1352"/>
                    <a:pt x="1593" y="1352"/>
                    <a:pt x="1598" y="1351"/>
                  </a:cubicBezTo>
                  <a:cubicBezTo>
                    <a:pt x="1678" y="1371"/>
                    <a:pt x="1679" y="1372"/>
                    <a:pt x="1681" y="1372"/>
                  </a:cubicBezTo>
                  <a:cubicBezTo>
                    <a:pt x="1711" y="1375"/>
                    <a:pt x="1714" y="1380"/>
                    <a:pt x="1716" y="1378"/>
                  </a:cubicBezTo>
                  <a:cubicBezTo>
                    <a:pt x="1751" y="1385"/>
                    <a:pt x="1761" y="1383"/>
                    <a:pt x="1772" y="1389"/>
                  </a:cubicBezTo>
                  <a:cubicBezTo>
                    <a:pt x="1792" y="1392"/>
                    <a:pt x="1797" y="1390"/>
                    <a:pt x="1803" y="1394"/>
                  </a:cubicBezTo>
                  <a:cubicBezTo>
                    <a:pt x="1822" y="1393"/>
                    <a:pt x="1828" y="1396"/>
                    <a:pt x="1833" y="1395"/>
                  </a:cubicBezTo>
                  <a:cubicBezTo>
                    <a:pt x="1885" y="1410"/>
                    <a:pt x="1890" y="1407"/>
                    <a:pt x="1896" y="1411"/>
                  </a:cubicBezTo>
                  <a:cubicBezTo>
                    <a:pt x="1999" y="1451"/>
                    <a:pt x="2003" y="1453"/>
                    <a:pt x="2007" y="1456"/>
                  </a:cubicBezTo>
                  <a:cubicBezTo>
                    <a:pt x="1978" y="1460"/>
                    <a:pt x="1974" y="1455"/>
                    <a:pt x="1971" y="1456"/>
                  </a:cubicBezTo>
                  <a:cubicBezTo>
                    <a:pt x="1945" y="1454"/>
                    <a:pt x="1942" y="1456"/>
                    <a:pt x="1938" y="1454"/>
                  </a:cubicBezTo>
                  <a:cubicBezTo>
                    <a:pt x="1874" y="1447"/>
                    <a:pt x="1868" y="1443"/>
                    <a:pt x="1863" y="1444"/>
                  </a:cubicBezTo>
                  <a:cubicBezTo>
                    <a:pt x="1819" y="1439"/>
                    <a:pt x="1815" y="1436"/>
                    <a:pt x="1811" y="1433"/>
                  </a:cubicBezTo>
                  <a:cubicBezTo>
                    <a:pt x="1789" y="1430"/>
                    <a:pt x="1787" y="1433"/>
                    <a:pt x="1784" y="1433"/>
                  </a:cubicBezTo>
                  <a:cubicBezTo>
                    <a:pt x="1751" y="1426"/>
                    <a:pt x="1744" y="1421"/>
                    <a:pt x="1739" y="1422"/>
                  </a:cubicBezTo>
                  <a:cubicBezTo>
                    <a:pt x="1686" y="1417"/>
                    <a:pt x="1679" y="1408"/>
                    <a:pt x="1675" y="1413"/>
                  </a:cubicBezTo>
                  <a:cubicBezTo>
                    <a:pt x="1595" y="1398"/>
                    <a:pt x="1585" y="1392"/>
                    <a:pt x="1576" y="1392"/>
                  </a:cubicBezTo>
                  <a:cubicBezTo>
                    <a:pt x="1553" y="1385"/>
                    <a:pt x="1550" y="1381"/>
                    <a:pt x="1548" y="1383"/>
                  </a:cubicBezTo>
                  <a:cubicBezTo>
                    <a:pt x="1463" y="1355"/>
                    <a:pt x="1463" y="1351"/>
                    <a:pt x="1464" y="1351"/>
                  </a:cubicBezTo>
                  <a:cubicBezTo>
                    <a:pt x="1450" y="1345"/>
                    <a:pt x="1448" y="1346"/>
                    <a:pt x="1447" y="1345"/>
                  </a:cubicBezTo>
                  <a:cubicBezTo>
                    <a:pt x="1415" y="1330"/>
                    <a:pt x="1410" y="1322"/>
                    <a:pt x="1406" y="1321"/>
                  </a:cubicBezTo>
                  <a:cubicBezTo>
                    <a:pt x="1355" y="1287"/>
                    <a:pt x="1356" y="1284"/>
                    <a:pt x="1353" y="1283"/>
                  </a:cubicBezTo>
                  <a:cubicBezTo>
                    <a:pt x="1333" y="1278"/>
                    <a:pt x="1340" y="1285"/>
                    <a:pt x="1347" y="1292"/>
                  </a:cubicBezTo>
                  <a:cubicBezTo>
                    <a:pt x="1420" y="1336"/>
                    <a:pt x="1416" y="1338"/>
                    <a:pt x="1421" y="1341"/>
                  </a:cubicBezTo>
                  <a:cubicBezTo>
                    <a:pt x="1509" y="1376"/>
                    <a:pt x="1517" y="1384"/>
                    <a:pt x="1522" y="1382"/>
                  </a:cubicBezTo>
                  <a:cubicBezTo>
                    <a:pt x="1562" y="1395"/>
                    <a:pt x="1565" y="1399"/>
                    <a:pt x="1568" y="1397"/>
                  </a:cubicBezTo>
                  <a:cubicBezTo>
                    <a:pt x="1674" y="1420"/>
                    <a:pt x="1698" y="1425"/>
                    <a:pt x="1721" y="1426"/>
                  </a:cubicBezTo>
                  <a:cubicBezTo>
                    <a:pt x="1801" y="1443"/>
                    <a:pt x="1807" y="1442"/>
                    <a:pt x="1813" y="1442"/>
                  </a:cubicBezTo>
                  <a:cubicBezTo>
                    <a:pt x="1852" y="1449"/>
                    <a:pt x="1855" y="1450"/>
                    <a:pt x="1859" y="1452"/>
                  </a:cubicBezTo>
                  <a:cubicBezTo>
                    <a:pt x="1837" y="1448"/>
                    <a:pt x="1830" y="1450"/>
                    <a:pt x="1824" y="1452"/>
                  </a:cubicBezTo>
                  <a:cubicBezTo>
                    <a:pt x="1757" y="1449"/>
                    <a:pt x="1734" y="1451"/>
                    <a:pt x="1711" y="1453"/>
                  </a:cubicBezTo>
                  <a:cubicBezTo>
                    <a:pt x="1629" y="1452"/>
                    <a:pt x="1626" y="1453"/>
                    <a:pt x="1623" y="1452"/>
                  </a:cubicBezTo>
                  <a:cubicBezTo>
                    <a:pt x="1594" y="1449"/>
                    <a:pt x="1592" y="1455"/>
                    <a:pt x="1588" y="1449"/>
                  </a:cubicBezTo>
                  <a:cubicBezTo>
                    <a:pt x="1558" y="1449"/>
                    <a:pt x="1556" y="1455"/>
                    <a:pt x="1551" y="1449"/>
                  </a:cubicBezTo>
                  <a:cubicBezTo>
                    <a:pt x="1514" y="1450"/>
                    <a:pt x="1511" y="1451"/>
                    <a:pt x="1508" y="1451"/>
                  </a:cubicBezTo>
                  <a:cubicBezTo>
                    <a:pt x="1530" y="1456"/>
                    <a:pt x="1538" y="1456"/>
                    <a:pt x="1547" y="1456"/>
                  </a:cubicBezTo>
                  <a:cubicBezTo>
                    <a:pt x="1589" y="1457"/>
                    <a:pt x="1593" y="1455"/>
                    <a:pt x="1597" y="1458"/>
                  </a:cubicBezTo>
                  <a:cubicBezTo>
                    <a:pt x="1652" y="1460"/>
                    <a:pt x="1656" y="1458"/>
                    <a:pt x="1661" y="1461"/>
                  </a:cubicBezTo>
                  <a:cubicBezTo>
                    <a:pt x="1691" y="1465"/>
                    <a:pt x="1694" y="1456"/>
                    <a:pt x="1700" y="1461"/>
                  </a:cubicBezTo>
                  <a:cubicBezTo>
                    <a:pt x="1767" y="1462"/>
                    <a:pt x="1783" y="1458"/>
                    <a:pt x="1800" y="1460"/>
                  </a:cubicBezTo>
                  <a:cubicBezTo>
                    <a:pt x="1835" y="1463"/>
                    <a:pt x="1842" y="1458"/>
                    <a:pt x="1851" y="1462"/>
                  </a:cubicBezTo>
                  <a:cubicBezTo>
                    <a:pt x="1975" y="1466"/>
                    <a:pt x="1981" y="1468"/>
                    <a:pt x="1986" y="1468"/>
                  </a:cubicBezTo>
                  <a:cubicBezTo>
                    <a:pt x="2043" y="1476"/>
                    <a:pt x="2049" y="1484"/>
                    <a:pt x="2051" y="1480"/>
                  </a:cubicBezTo>
                  <a:cubicBezTo>
                    <a:pt x="2067" y="1483"/>
                    <a:pt x="2072" y="1485"/>
                    <a:pt x="2076" y="1483"/>
                  </a:cubicBezTo>
                  <a:cubicBezTo>
                    <a:pt x="2092" y="1492"/>
                    <a:pt x="2084" y="1491"/>
                    <a:pt x="2077" y="1489"/>
                  </a:cubicBezTo>
                  <a:cubicBezTo>
                    <a:pt x="2055" y="1485"/>
                    <a:pt x="2055" y="1487"/>
                    <a:pt x="2053" y="1486"/>
                  </a:cubicBezTo>
                  <a:cubicBezTo>
                    <a:pt x="2032" y="1484"/>
                    <a:pt x="2026" y="1484"/>
                    <a:pt x="2019" y="1482"/>
                  </a:cubicBezTo>
                  <a:cubicBezTo>
                    <a:pt x="1963" y="1482"/>
                    <a:pt x="1944" y="1478"/>
                    <a:pt x="1926" y="1480"/>
                  </a:cubicBezTo>
                  <a:cubicBezTo>
                    <a:pt x="1879" y="1484"/>
                    <a:pt x="1873" y="1478"/>
                    <a:pt x="1869" y="1479"/>
                  </a:cubicBezTo>
                  <a:cubicBezTo>
                    <a:pt x="1796" y="1483"/>
                    <a:pt x="1792" y="1486"/>
                    <a:pt x="1787" y="1488"/>
                  </a:cubicBezTo>
                  <a:cubicBezTo>
                    <a:pt x="1750" y="1488"/>
                    <a:pt x="1749" y="1489"/>
                    <a:pt x="1746" y="1487"/>
                  </a:cubicBezTo>
                  <a:cubicBezTo>
                    <a:pt x="1713" y="1486"/>
                    <a:pt x="1709" y="1490"/>
                    <a:pt x="1704" y="1487"/>
                  </a:cubicBezTo>
                  <a:cubicBezTo>
                    <a:pt x="1665" y="1483"/>
                    <a:pt x="1656" y="1486"/>
                    <a:pt x="1646" y="1483"/>
                  </a:cubicBezTo>
                  <a:cubicBezTo>
                    <a:pt x="1584" y="1471"/>
                    <a:pt x="1580" y="1476"/>
                    <a:pt x="1575" y="1472"/>
                  </a:cubicBezTo>
                  <a:cubicBezTo>
                    <a:pt x="1541" y="1469"/>
                    <a:pt x="1534" y="1456"/>
                    <a:pt x="1531" y="1464"/>
                  </a:cubicBezTo>
                  <a:cubicBezTo>
                    <a:pt x="1597" y="1481"/>
                    <a:pt x="1605" y="1487"/>
                    <a:pt x="1611" y="1486"/>
                  </a:cubicBezTo>
                  <a:cubicBezTo>
                    <a:pt x="1675" y="1492"/>
                    <a:pt x="1682" y="1493"/>
                    <a:pt x="1690" y="1496"/>
                  </a:cubicBezTo>
                  <a:cubicBezTo>
                    <a:pt x="1763" y="1494"/>
                    <a:pt x="1782" y="1497"/>
                    <a:pt x="1799" y="1493"/>
                  </a:cubicBezTo>
                  <a:cubicBezTo>
                    <a:pt x="1835" y="1494"/>
                    <a:pt x="1837" y="1491"/>
                    <a:pt x="1840" y="1491"/>
                  </a:cubicBezTo>
                  <a:cubicBezTo>
                    <a:pt x="1884" y="1487"/>
                    <a:pt x="1890" y="1489"/>
                    <a:pt x="1894" y="1488"/>
                  </a:cubicBezTo>
                  <a:cubicBezTo>
                    <a:pt x="1945" y="1491"/>
                    <a:pt x="1954" y="1487"/>
                    <a:pt x="1964" y="1490"/>
                  </a:cubicBezTo>
                  <a:cubicBezTo>
                    <a:pt x="2004" y="1490"/>
                    <a:pt x="2005" y="1488"/>
                    <a:pt x="2008" y="1491"/>
                  </a:cubicBezTo>
                  <a:cubicBezTo>
                    <a:pt x="2048" y="1493"/>
                    <a:pt x="2052" y="1493"/>
                    <a:pt x="2058" y="1498"/>
                  </a:cubicBezTo>
                  <a:cubicBezTo>
                    <a:pt x="2090" y="1498"/>
                    <a:pt x="2095" y="1503"/>
                    <a:pt x="2100" y="1502"/>
                  </a:cubicBezTo>
                  <a:cubicBezTo>
                    <a:pt x="2134" y="1513"/>
                    <a:pt x="2137" y="1511"/>
                    <a:pt x="2140" y="1513"/>
                  </a:cubicBezTo>
                  <a:cubicBezTo>
                    <a:pt x="2136" y="1522"/>
                    <a:pt x="2130" y="1516"/>
                    <a:pt x="2124" y="1513"/>
                  </a:cubicBezTo>
                  <a:cubicBezTo>
                    <a:pt x="2095" y="1514"/>
                    <a:pt x="2091" y="1516"/>
                    <a:pt x="2087" y="1514"/>
                  </a:cubicBezTo>
                  <a:cubicBezTo>
                    <a:pt x="2066" y="1517"/>
                    <a:pt x="2056" y="1511"/>
                    <a:pt x="2049" y="1515"/>
                  </a:cubicBezTo>
                  <a:cubicBezTo>
                    <a:pt x="1957" y="1511"/>
                    <a:pt x="1954" y="1522"/>
                    <a:pt x="1948" y="1514"/>
                  </a:cubicBezTo>
                  <a:cubicBezTo>
                    <a:pt x="1899" y="1520"/>
                    <a:pt x="1895" y="1519"/>
                    <a:pt x="1891" y="1520"/>
                  </a:cubicBezTo>
                  <a:cubicBezTo>
                    <a:pt x="1864" y="1522"/>
                    <a:pt x="1861" y="1528"/>
                    <a:pt x="1856" y="1526"/>
                  </a:cubicBezTo>
                  <a:cubicBezTo>
                    <a:pt x="1802" y="1532"/>
                    <a:pt x="1794" y="1529"/>
                    <a:pt x="1787" y="1532"/>
                  </a:cubicBezTo>
                  <a:cubicBezTo>
                    <a:pt x="1755" y="1532"/>
                    <a:pt x="1747" y="1531"/>
                    <a:pt x="1739" y="1532"/>
                  </a:cubicBezTo>
                  <a:cubicBezTo>
                    <a:pt x="1718" y="1533"/>
                    <a:pt x="1717" y="1537"/>
                    <a:pt x="1720" y="1534"/>
                  </a:cubicBezTo>
                  <a:cubicBezTo>
                    <a:pt x="1742" y="1532"/>
                    <a:pt x="1748" y="1538"/>
                    <a:pt x="1752" y="1537"/>
                  </a:cubicBezTo>
                  <a:cubicBezTo>
                    <a:pt x="1795" y="1537"/>
                    <a:pt x="1804" y="1537"/>
                    <a:pt x="1813" y="1536"/>
                  </a:cubicBezTo>
                  <a:cubicBezTo>
                    <a:pt x="1854" y="1530"/>
                    <a:pt x="1860" y="1537"/>
                    <a:pt x="1864" y="1534"/>
                  </a:cubicBezTo>
                  <a:cubicBezTo>
                    <a:pt x="1892" y="1526"/>
                    <a:pt x="1897" y="1530"/>
                    <a:pt x="1900" y="1526"/>
                  </a:cubicBezTo>
                  <a:cubicBezTo>
                    <a:pt x="1931" y="1525"/>
                    <a:pt x="1934" y="1528"/>
                    <a:pt x="1937" y="1527"/>
                  </a:cubicBezTo>
                  <a:cubicBezTo>
                    <a:pt x="1965" y="1526"/>
                    <a:pt x="1970" y="1522"/>
                    <a:pt x="1975" y="1524"/>
                  </a:cubicBezTo>
                  <a:cubicBezTo>
                    <a:pt x="2011" y="1518"/>
                    <a:pt x="2018" y="1528"/>
                    <a:pt x="2022" y="1521"/>
                  </a:cubicBezTo>
                  <a:cubicBezTo>
                    <a:pt x="2075" y="1522"/>
                    <a:pt x="2080" y="1523"/>
                    <a:pt x="2085" y="1524"/>
                  </a:cubicBezTo>
                  <a:cubicBezTo>
                    <a:pt x="2106" y="1524"/>
                    <a:pt x="2111" y="1524"/>
                    <a:pt x="2117" y="1524"/>
                  </a:cubicBezTo>
                  <a:cubicBezTo>
                    <a:pt x="2143" y="1525"/>
                    <a:pt x="2155" y="1533"/>
                    <a:pt x="2166" y="1533"/>
                  </a:cubicBezTo>
                  <a:cubicBezTo>
                    <a:pt x="2203" y="1551"/>
                    <a:pt x="2213" y="1555"/>
                    <a:pt x="2223" y="1558"/>
                  </a:cubicBezTo>
                  <a:cubicBezTo>
                    <a:pt x="2250" y="1574"/>
                    <a:pt x="2254" y="1582"/>
                    <a:pt x="2257" y="1578"/>
                  </a:cubicBezTo>
                  <a:cubicBezTo>
                    <a:pt x="2275" y="1592"/>
                    <a:pt x="2264" y="1590"/>
                    <a:pt x="2253" y="1586"/>
                  </a:cubicBezTo>
                  <a:cubicBezTo>
                    <a:pt x="2198" y="1570"/>
                    <a:pt x="2194" y="1576"/>
                    <a:pt x="2188" y="1571"/>
                  </a:cubicBezTo>
                  <a:cubicBezTo>
                    <a:pt x="2088" y="1565"/>
                    <a:pt x="2082" y="1558"/>
                    <a:pt x="2078" y="1563"/>
                  </a:cubicBezTo>
                  <a:cubicBezTo>
                    <a:pt x="2050" y="1558"/>
                    <a:pt x="2048" y="1559"/>
                    <a:pt x="2045" y="1560"/>
                  </a:cubicBezTo>
                  <a:cubicBezTo>
                    <a:pt x="2003" y="1553"/>
                    <a:pt x="2000" y="1561"/>
                    <a:pt x="1996" y="1559"/>
                  </a:cubicBezTo>
                  <a:cubicBezTo>
                    <a:pt x="1958" y="1560"/>
                    <a:pt x="1954" y="1554"/>
                    <a:pt x="1951" y="1557"/>
                  </a:cubicBezTo>
                  <a:cubicBezTo>
                    <a:pt x="1924" y="1562"/>
                    <a:pt x="1919" y="1554"/>
                    <a:pt x="1917" y="1561"/>
                  </a:cubicBezTo>
                  <a:cubicBezTo>
                    <a:pt x="1889" y="1559"/>
                    <a:pt x="1886" y="1561"/>
                    <a:pt x="1882" y="1562"/>
                  </a:cubicBezTo>
                  <a:cubicBezTo>
                    <a:pt x="1839" y="1563"/>
                    <a:pt x="1832" y="1565"/>
                    <a:pt x="1825" y="1565"/>
                  </a:cubicBezTo>
                  <a:cubicBezTo>
                    <a:pt x="1769" y="1563"/>
                    <a:pt x="1762" y="1568"/>
                    <a:pt x="1754" y="1565"/>
                  </a:cubicBezTo>
                  <a:cubicBezTo>
                    <a:pt x="1717" y="1565"/>
                    <a:pt x="1714" y="1571"/>
                    <a:pt x="1709" y="1567"/>
                  </a:cubicBezTo>
                  <a:cubicBezTo>
                    <a:pt x="1672" y="1566"/>
                    <a:pt x="1671" y="1564"/>
                    <a:pt x="1670" y="1562"/>
                  </a:cubicBezTo>
                  <a:cubicBezTo>
                    <a:pt x="1631" y="1552"/>
                    <a:pt x="1629" y="1550"/>
                    <a:pt x="1626" y="1548"/>
                  </a:cubicBezTo>
                  <a:cubicBezTo>
                    <a:pt x="1615" y="1548"/>
                    <a:pt x="1628" y="1552"/>
                    <a:pt x="1641" y="1558"/>
                  </a:cubicBezTo>
                  <a:cubicBezTo>
                    <a:pt x="1664" y="1563"/>
                    <a:pt x="1662" y="1572"/>
                    <a:pt x="1666" y="1567"/>
                  </a:cubicBezTo>
                  <a:cubicBezTo>
                    <a:pt x="1688" y="1572"/>
                    <a:pt x="1694" y="1570"/>
                    <a:pt x="1698" y="1575"/>
                  </a:cubicBezTo>
                  <a:cubicBezTo>
                    <a:pt x="1758" y="1581"/>
                    <a:pt x="1767" y="1587"/>
                    <a:pt x="1775" y="1585"/>
                  </a:cubicBezTo>
                  <a:cubicBezTo>
                    <a:pt x="1803" y="1587"/>
                    <a:pt x="1804" y="1584"/>
                    <a:pt x="1807" y="1585"/>
                  </a:cubicBezTo>
                  <a:cubicBezTo>
                    <a:pt x="1829" y="1582"/>
                    <a:pt x="1835" y="1589"/>
                    <a:pt x="1838" y="1585"/>
                  </a:cubicBezTo>
                  <a:cubicBezTo>
                    <a:pt x="1859" y="1585"/>
                    <a:pt x="1868" y="1586"/>
                    <a:pt x="1876" y="1586"/>
                  </a:cubicBezTo>
                  <a:cubicBezTo>
                    <a:pt x="1909" y="1584"/>
                    <a:pt x="1919" y="1589"/>
                    <a:pt x="1927" y="1589"/>
                  </a:cubicBezTo>
                  <a:cubicBezTo>
                    <a:pt x="1961" y="1592"/>
                    <a:pt x="1963" y="1590"/>
                    <a:pt x="1965" y="1591"/>
                  </a:cubicBezTo>
                  <a:cubicBezTo>
                    <a:pt x="1995" y="1594"/>
                    <a:pt x="2000" y="1600"/>
                    <a:pt x="2004" y="1595"/>
                  </a:cubicBezTo>
                  <a:cubicBezTo>
                    <a:pt x="2038" y="1596"/>
                    <a:pt x="2047" y="1601"/>
                    <a:pt x="2055" y="1598"/>
                  </a:cubicBezTo>
                  <a:cubicBezTo>
                    <a:pt x="2067" y="1600"/>
                    <a:pt x="2069" y="1600"/>
                    <a:pt x="2071" y="1601"/>
                  </a:cubicBezTo>
                  <a:cubicBezTo>
                    <a:pt x="2041" y="1605"/>
                    <a:pt x="2039" y="1606"/>
                    <a:pt x="2035" y="1603"/>
                  </a:cubicBezTo>
                  <a:cubicBezTo>
                    <a:pt x="1991" y="1606"/>
                    <a:pt x="1969" y="1607"/>
                    <a:pt x="1948" y="1608"/>
                  </a:cubicBezTo>
                  <a:cubicBezTo>
                    <a:pt x="1850" y="1621"/>
                    <a:pt x="1843" y="1615"/>
                    <a:pt x="1839" y="1619"/>
                  </a:cubicBezTo>
                  <a:cubicBezTo>
                    <a:pt x="1799" y="1616"/>
                    <a:pt x="1778" y="1619"/>
                    <a:pt x="1757" y="1620"/>
                  </a:cubicBezTo>
                  <a:cubicBezTo>
                    <a:pt x="1707" y="1621"/>
                    <a:pt x="1705" y="1621"/>
                    <a:pt x="1703" y="1623"/>
                  </a:cubicBezTo>
                  <a:cubicBezTo>
                    <a:pt x="1626" y="1620"/>
                    <a:pt x="1622" y="1615"/>
                    <a:pt x="1620" y="1617"/>
                  </a:cubicBezTo>
                  <a:cubicBezTo>
                    <a:pt x="1590" y="1610"/>
                    <a:pt x="1585" y="1616"/>
                    <a:pt x="1579" y="1611"/>
                  </a:cubicBezTo>
                  <a:cubicBezTo>
                    <a:pt x="1581" y="1613"/>
                    <a:pt x="1584" y="1619"/>
                    <a:pt x="1587" y="1616"/>
                  </a:cubicBezTo>
                  <a:cubicBezTo>
                    <a:pt x="1638" y="1623"/>
                    <a:pt x="1648" y="1624"/>
                    <a:pt x="1659" y="1625"/>
                  </a:cubicBezTo>
                  <a:cubicBezTo>
                    <a:pt x="1730" y="1631"/>
                    <a:pt x="1734" y="1624"/>
                    <a:pt x="1740" y="1626"/>
                  </a:cubicBezTo>
                  <a:cubicBezTo>
                    <a:pt x="1789" y="1623"/>
                    <a:pt x="1792" y="1627"/>
                    <a:pt x="1795" y="1626"/>
                  </a:cubicBezTo>
                  <a:cubicBezTo>
                    <a:pt x="1808" y="1624"/>
                    <a:pt x="1814" y="1626"/>
                    <a:pt x="1819" y="1625"/>
                  </a:cubicBezTo>
                  <a:cubicBezTo>
                    <a:pt x="1903" y="1624"/>
                    <a:pt x="1907" y="1617"/>
                    <a:pt x="1913" y="1621"/>
                  </a:cubicBezTo>
                  <a:cubicBezTo>
                    <a:pt x="1934" y="1617"/>
                    <a:pt x="1940" y="1619"/>
                    <a:pt x="1945" y="1617"/>
                  </a:cubicBezTo>
                  <a:cubicBezTo>
                    <a:pt x="2014" y="1613"/>
                    <a:pt x="2020" y="1616"/>
                    <a:pt x="2024" y="1612"/>
                  </a:cubicBezTo>
                  <a:cubicBezTo>
                    <a:pt x="2082" y="1613"/>
                    <a:pt x="2091" y="1610"/>
                    <a:pt x="2100" y="1612"/>
                  </a:cubicBezTo>
                  <a:cubicBezTo>
                    <a:pt x="2134" y="1615"/>
                    <a:pt x="2140" y="1614"/>
                    <a:pt x="2146" y="1617"/>
                  </a:cubicBezTo>
                  <a:cubicBezTo>
                    <a:pt x="2172" y="1617"/>
                    <a:pt x="2178" y="1618"/>
                    <a:pt x="2185" y="1619"/>
                  </a:cubicBezTo>
                  <a:cubicBezTo>
                    <a:pt x="2200" y="1619"/>
                    <a:pt x="2203" y="1617"/>
                    <a:pt x="2202" y="1620"/>
                  </a:cubicBezTo>
                  <a:cubicBezTo>
                    <a:pt x="2166" y="1626"/>
                    <a:pt x="2163" y="1623"/>
                    <a:pt x="2160" y="1624"/>
                  </a:cubicBezTo>
                  <a:cubicBezTo>
                    <a:pt x="2140" y="1625"/>
                    <a:pt x="2139" y="1632"/>
                    <a:pt x="2135" y="1630"/>
                  </a:cubicBezTo>
                  <a:cubicBezTo>
                    <a:pt x="2121" y="1625"/>
                    <a:pt x="2118" y="1626"/>
                    <a:pt x="2115" y="1625"/>
                  </a:cubicBezTo>
                  <a:cubicBezTo>
                    <a:pt x="2084" y="1626"/>
                    <a:pt x="2082" y="1632"/>
                    <a:pt x="2078" y="1629"/>
                  </a:cubicBezTo>
                  <a:cubicBezTo>
                    <a:pt x="2033" y="1635"/>
                    <a:pt x="2013" y="1630"/>
                    <a:pt x="1997" y="1638"/>
                  </a:cubicBezTo>
                  <a:cubicBezTo>
                    <a:pt x="1965" y="1638"/>
                    <a:pt x="1961" y="1640"/>
                    <a:pt x="1956" y="1640"/>
                  </a:cubicBezTo>
                  <a:cubicBezTo>
                    <a:pt x="1884" y="1646"/>
                    <a:pt x="1879" y="1643"/>
                    <a:pt x="1875" y="1643"/>
                  </a:cubicBezTo>
                  <a:cubicBezTo>
                    <a:pt x="1842" y="1646"/>
                    <a:pt x="1837" y="1643"/>
                    <a:pt x="1833" y="1644"/>
                  </a:cubicBezTo>
                  <a:cubicBezTo>
                    <a:pt x="1786" y="1641"/>
                    <a:pt x="1783" y="1647"/>
                    <a:pt x="1777" y="1641"/>
                  </a:cubicBezTo>
                  <a:cubicBezTo>
                    <a:pt x="1718" y="1642"/>
                    <a:pt x="1713" y="1636"/>
                    <a:pt x="1709" y="1637"/>
                  </a:cubicBezTo>
                  <a:cubicBezTo>
                    <a:pt x="1661" y="1635"/>
                    <a:pt x="1657" y="1636"/>
                    <a:pt x="1652" y="1636"/>
                  </a:cubicBezTo>
                  <a:cubicBezTo>
                    <a:pt x="1618" y="1633"/>
                    <a:pt x="1613" y="1629"/>
                    <a:pt x="1608" y="1631"/>
                  </a:cubicBezTo>
                  <a:cubicBezTo>
                    <a:pt x="1643" y="1640"/>
                    <a:pt x="1648" y="1640"/>
                    <a:pt x="1652" y="1639"/>
                  </a:cubicBezTo>
                  <a:cubicBezTo>
                    <a:pt x="1687" y="1646"/>
                    <a:pt x="1691" y="1642"/>
                    <a:pt x="1696" y="1645"/>
                  </a:cubicBezTo>
                  <a:cubicBezTo>
                    <a:pt x="1728" y="1644"/>
                    <a:pt x="1730" y="1646"/>
                    <a:pt x="1733" y="1648"/>
                  </a:cubicBezTo>
                  <a:cubicBezTo>
                    <a:pt x="1760" y="1651"/>
                    <a:pt x="1763" y="1648"/>
                    <a:pt x="1766" y="1649"/>
                  </a:cubicBezTo>
                  <a:cubicBezTo>
                    <a:pt x="1791" y="1654"/>
                    <a:pt x="1794" y="1645"/>
                    <a:pt x="1799" y="1651"/>
                  </a:cubicBezTo>
                  <a:cubicBezTo>
                    <a:pt x="1853" y="1651"/>
                    <a:pt x="1862" y="1650"/>
                    <a:pt x="1872" y="1652"/>
                  </a:cubicBezTo>
                  <a:cubicBezTo>
                    <a:pt x="1939" y="1648"/>
                    <a:pt x="1950" y="1649"/>
                    <a:pt x="1959" y="1647"/>
                  </a:cubicBezTo>
                  <a:cubicBezTo>
                    <a:pt x="1993" y="1649"/>
                    <a:pt x="1996" y="1643"/>
                    <a:pt x="2001" y="1643"/>
                  </a:cubicBezTo>
                  <a:cubicBezTo>
                    <a:pt x="2055" y="1643"/>
                    <a:pt x="2063" y="1634"/>
                    <a:pt x="2074" y="1639"/>
                  </a:cubicBezTo>
                  <a:cubicBezTo>
                    <a:pt x="2021" y="1649"/>
                    <a:pt x="2013" y="1650"/>
                    <a:pt x="2006" y="1652"/>
                  </a:cubicBezTo>
                  <a:cubicBezTo>
                    <a:pt x="1979" y="1656"/>
                    <a:pt x="1976" y="1660"/>
                    <a:pt x="1972" y="1658"/>
                  </a:cubicBezTo>
                  <a:cubicBezTo>
                    <a:pt x="1945" y="1659"/>
                    <a:pt x="1942" y="1665"/>
                    <a:pt x="1937" y="1661"/>
                  </a:cubicBezTo>
                  <a:cubicBezTo>
                    <a:pt x="1899" y="1666"/>
                    <a:pt x="1895" y="1667"/>
                    <a:pt x="1891" y="1667"/>
                  </a:cubicBezTo>
                  <a:cubicBezTo>
                    <a:pt x="1863" y="1666"/>
                    <a:pt x="1856" y="1666"/>
                    <a:pt x="1848" y="1667"/>
                  </a:cubicBezTo>
                  <a:cubicBezTo>
                    <a:pt x="1812" y="1662"/>
                    <a:pt x="1810" y="1672"/>
                    <a:pt x="1806" y="1668"/>
                  </a:cubicBezTo>
                  <a:cubicBezTo>
                    <a:pt x="1739" y="1667"/>
                    <a:pt x="1735" y="1664"/>
                    <a:pt x="1732" y="1669"/>
                  </a:cubicBezTo>
                  <a:cubicBezTo>
                    <a:pt x="1770" y="1676"/>
                    <a:pt x="1776" y="1672"/>
                    <a:pt x="1784" y="1674"/>
                  </a:cubicBezTo>
                  <a:cubicBezTo>
                    <a:pt x="1817" y="1675"/>
                    <a:pt x="1818" y="1674"/>
                    <a:pt x="1819" y="1672"/>
                  </a:cubicBezTo>
                  <a:cubicBezTo>
                    <a:pt x="1849" y="1671"/>
                    <a:pt x="1852" y="1672"/>
                    <a:pt x="1856" y="1675"/>
                  </a:cubicBezTo>
                  <a:cubicBezTo>
                    <a:pt x="1892" y="1677"/>
                    <a:pt x="1889" y="1681"/>
                    <a:pt x="1896" y="1683"/>
                  </a:cubicBezTo>
                  <a:cubicBezTo>
                    <a:pt x="1953" y="1677"/>
                    <a:pt x="1962" y="1681"/>
                    <a:pt x="1970" y="1678"/>
                  </a:cubicBezTo>
                  <a:cubicBezTo>
                    <a:pt x="2031" y="1673"/>
                    <a:pt x="2036" y="1672"/>
                    <a:pt x="2041" y="1673"/>
                  </a:cubicBezTo>
                  <a:cubicBezTo>
                    <a:pt x="2061" y="1666"/>
                    <a:pt x="2067" y="1668"/>
                    <a:pt x="2072" y="1667"/>
                  </a:cubicBezTo>
                  <a:cubicBezTo>
                    <a:pt x="2104" y="1661"/>
                    <a:pt x="2108" y="1666"/>
                    <a:pt x="2110" y="1664"/>
                  </a:cubicBezTo>
                  <a:cubicBezTo>
                    <a:pt x="2143" y="1661"/>
                    <a:pt x="2150" y="1660"/>
                    <a:pt x="2156" y="1658"/>
                  </a:cubicBezTo>
                  <a:cubicBezTo>
                    <a:pt x="2216" y="1652"/>
                    <a:pt x="2219" y="1651"/>
                    <a:pt x="2222" y="1649"/>
                  </a:cubicBezTo>
                  <a:cubicBezTo>
                    <a:pt x="2258" y="1652"/>
                    <a:pt x="2264" y="1651"/>
                    <a:pt x="2271" y="1650"/>
                  </a:cubicBezTo>
                  <a:cubicBezTo>
                    <a:pt x="2320" y="1652"/>
                    <a:pt x="2327" y="1654"/>
                    <a:pt x="2335" y="1653"/>
                  </a:cubicBezTo>
                  <a:cubicBezTo>
                    <a:pt x="2392" y="1661"/>
                    <a:pt x="2396" y="1664"/>
                    <a:pt x="2399" y="1662"/>
                  </a:cubicBezTo>
                  <a:cubicBezTo>
                    <a:pt x="2412" y="1678"/>
                    <a:pt x="2409" y="1673"/>
                    <a:pt x="2407" y="1675"/>
                  </a:cubicBezTo>
                  <a:cubicBezTo>
                    <a:pt x="2366" y="1672"/>
                    <a:pt x="2354" y="1673"/>
                    <a:pt x="2341" y="1671"/>
                  </a:cubicBezTo>
                  <a:cubicBezTo>
                    <a:pt x="2246" y="1675"/>
                    <a:pt x="2241" y="1682"/>
                    <a:pt x="2234" y="1678"/>
                  </a:cubicBezTo>
                  <a:cubicBezTo>
                    <a:pt x="2215" y="1686"/>
                    <a:pt x="2211" y="1681"/>
                    <a:pt x="2209" y="1685"/>
                  </a:cubicBezTo>
                  <a:cubicBezTo>
                    <a:pt x="2189" y="1687"/>
                    <a:pt x="2186" y="1688"/>
                    <a:pt x="2183" y="1688"/>
                  </a:cubicBezTo>
                  <a:cubicBezTo>
                    <a:pt x="2154" y="1694"/>
                    <a:pt x="2151" y="1695"/>
                    <a:pt x="2148" y="1697"/>
                  </a:cubicBezTo>
                  <a:cubicBezTo>
                    <a:pt x="2104" y="1700"/>
                    <a:pt x="2102" y="1705"/>
                    <a:pt x="2097" y="1699"/>
                  </a:cubicBezTo>
                  <a:cubicBezTo>
                    <a:pt x="2054" y="1707"/>
                    <a:pt x="2047" y="1707"/>
                    <a:pt x="2039" y="1708"/>
                  </a:cubicBezTo>
                  <a:cubicBezTo>
                    <a:pt x="2010" y="1713"/>
                    <a:pt x="2002" y="1710"/>
                    <a:pt x="1994" y="1712"/>
                  </a:cubicBezTo>
                  <a:cubicBezTo>
                    <a:pt x="1917" y="1709"/>
                    <a:pt x="1909" y="1713"/>
                    <a:pt x="1901" y="1710"/>
                  </a:cubicBezTo>
                  <a:cubicBezTo>
                    <a:pt x="1837" y="1703"/>
                    <a:pt x="1822" y="1704"/>
                    <a:pt x="1806" y="1699"/>
                  </a:cubicBezTo>
                  <a:cubicBezTo>
                    <a:pt x="1774" y="1697"/>
                    <a:pt x="1764" y="1687"/>
                    <a:pt x="1757" y="1690"/>
                  </a:cubicBezTo>
                  <a:cubicBezTo>
                    <a:pt x="1800" y="1705"/>
                    <a:pt x="1806" y="1705"/>
                    <a:pt x="1812" y="1706"/>
                  </a:cubicBezTo>
                  <a:cubicBezTo>
                    <a:pt x="1910" y="1719"/>
                    <a:pt x="1916" y="1718"/>
                    <a:pt x="1922" y="1719"/>
                  </a:cubicBezTo>
                  <a:cubicBezTo>
                    <a:pt x="1962" y="1715"/>
                    <a:pt x="1970" y="1723"/>
                    <a:pt x="1975" y="1721"/>
                  </a:cubicBezTo>
                  <a:cubicBezTo>
                    <a:pt x="2086" y="1711"/>
                    <a:pt x="2098" y="1710"/>
                    <a:pt x="2110" y="1711"/>
                  </a:cubicBezTo>
                  <a:cubicBezTo>
                    <a:pt x="2156" y="1701"/>
                    <a:pt x="2166" y="1700"/>
                    <a:pt x="2176" y="1699"/>
                  </a:cubicBezTo>
                  <a:cubicBezTo>
                    <a:pt x="2220" y="1689"/>
                    <a:pt x="2223" y="1689"/>
                    <a:pt x="2226" y="1691"/>
                  </a:cubicBezTo>
                  <a:cubicBezTo>
                    <a:pt x="2270" y="1685"/>
                    <a:pt x="2276" y="1684"/>
                    <a:pt x="2283" y="1684"/>
                  </a:cubicBezTo>
                  <a:cubicBezTo>
                    <a:pt x="2316" y="1678"/>
                    <a:pt x="2321" y="1684"/>
                    <a:pt x="2324" y="1680"/>
                  </a:cubicBezTo>
                  <a:cubicBezTo>
                    <a:pt x="2344" y="1683"/>
                    <a:pt x="2346" y="1679"/>
                    <a:pt x="2348" y="1680"/>
                  </a:cubicBezTo>
                  <a:cubicBezTo>
                    <a:pt x="2375" y="1689"/>
                    <a:pt x="2369" y="1677"/>
                    <a:pt x="2368" y="1686"/>
                  </a:cubicBezTo>
                  <a:cubicBezTo>
                    <a:pt x="2329" y="1690"/>
                    <a:pt x="2327" y="1690"/>
                    <a:pt x="2325" y="1691"/>
                  </a:cubicBezTo>
                  <a:cubicBezTo>
                    <a:pt x="2295" y="1695"/>
                    <a:pt x="2287" y="1700"/>
                    <a:pt x="2278" y="1702"/>
                  </a:cubicBezTo>
                  <a:cubicBezTo>
                    <a:pt x="2242" y="1706"/>
                    <a:pt x="2234" y="1713"/>
                    <a:pt x="2226" y="1714"/>
                  </a:cubicBezTo>
                  <a:cubicBezTo>
                    <a:pt x="2182" y="1729"/>
                    <a:pt x="2177" y="1730"/>
                    <a:pt x="2173" y="1731"/>
                  </a:cubicBezTo>
                  <a:cubicBezTo>
                    <a:pt x="2130" y="1746"/>
                    <a:pt x="2126" y="1748"/>
                    <a:pt x="2121" y="1749"/>
                  </a:cubicBezTo>
                  <a:cubicBezTo>
                    <a:pt x="2085" y="1753"/>
                    <a:pt x="2078" y="1763"/>
                    <a:pt x="2068" y="1759"/>
                  </a:cubicBezTo>
                  <a:cubicBezTo>
                    <a:pt x="2009" y="1763"/>
                    <a:pt x="2005" y="1765"/>
                    <a:pt x="2000" y="1766"/>
                  </a:cubicBezTo>
                  <a:cubicBezTo>
                    <a:pt x="1948" y="1765"/>
                    <a:pt x="1938" y="1759"/>
                    <a:pt x="1929" y="1763"/>
                  </a:cubicBezTo>
                  <a:cubicBezTo>
                    <a:pt x="2000" y="1769"/>
                    <a:pt x="2008" y="1772"/>
                    <a:pt x="2015" y="1771"/>
                  </a:cubicBezTo>
                  <a:cubicBezTo>
                    <a:pt x="2071" y="1764"/>
                    <a:pt x="2087" y="1769"/>
                    <a:pt x="2100" y="1762"/>
                  </a:cubicBezTo>
                  <a:cubicBezTo>
                    <a:pt x="2163" y="1744"/>
                    <a:pt x="2167" y="1747"/>
                    <a:pt x="2170" y="1740"/>
                  </a:cubicBezTo>
                  <a:cubicBezTo>
                    <a:pt x="2192" y="1731"/>
                    <a:pt x="2197" y="1738"/>
                    <a:pt x="2199" y="1731"/>
                  </a:cubicBezTo>
                  <a:cubicBezTo>
                    <a:pt x="2249" y="1721"/>
                    <a:pt x="2255" y="1714"/>
                    <a:pt x="2261" y="1712"/>
                  </a:cubicBezTo>
                  <a:cubicBezTo>
                    <a:pt x="2306" y="1703"/>
                    <a:pt x="2323" y="1699"/>
                    <a:pt x="2340" y="1696"/>
                  </a:cubicBezTo>
                  <a:cubicBezTo>
                    <a:pt x="2376" y="1698"/>
                    <a:pt x="2384" y="1691"/>
                    <a:pt x="2393" y="1695"/>
                  </a:cubicBezTo>
                  <a:cubicBezTo>
                    <a:pt x="2428" y="1692"/>
                    <a:pt x="2437" y="1691"/>
                    <a:pt x="2447" y="1697"/>
                  </a:cubicBezTo>
                  <a:cubicBezTo>
                    <a:pt x="2479" y="1700"/>
                    <a:pt x="2483" y="1700"/>
                    <a:pt x="2488" y="1703"/>
                  </a:cubicBezTo>
                  <a:cubicBezTo>
                    <a:pt x="2458" y="1707"/>
                    <a:pt x="2450" y="1704"/>
                    <a:pt x="2443" y="1707"/>
                  </a:cubicBezTo>
                  <a:cubicBezTo>
                    <a:pt x="2391" y="1706"/>
                    <a:pt x="2384" y="1713"/>
                    <a:pt x="2376" y="1709"/>
                  </a:cubicBezTo>
                  <a:cubicBezTo>
                    <a:pt x="2359" y="1715"/>
                    <a:pt x="2356" y="1712"/>
                    <a:pt x="2355" y="1714"/>
                  </a:cubicBezTo>
                  <a:cubicBezTo>
                    <a:pt x="2317" y="1717"/>
                    <a:pt x="2303" y="1723"/>
                    <a:pt x="2287" y="1724"/>
                  </a:cubicBezTo>
                  <a:cubicBezTo>
                    <a:pt x="2263" y="1731"/>
                    <a:pt x="2259" y="1730"/>
                    <a:pt x="2257" y="1735"/>
                  </a:cubicBezTo>
                  <a:cubicBezTo>
                    <a:pt x="2222" y="1744"/>
                    <a:pt x="2221" y="1745"/>
                    <a:pt x="2220" y="1747"/>
                  </a:cubicBezTo>
                  <a:cubicBezTo>
                    <a:pt x="2188" y="1756"/>
                    <a:pt x="2174" y="1763"/>
                    <a:pt x="2159" y="1767"/>
                  </a:cubicBezTo>
                  <a:cubicBezTo>
                    <a:pt x="2131" y="1773"/>
                    <a:pt x="2123" y="1776"/>
                    <a:pt x="2116" y="1780"/>
                  </a:cubicBezTo>
                  <a:cubicBezTo>
                    <a:pt x="2083" y="1781"/>
                    <a:pt x="2075" y="1784"/>
                    <a:pt x="2067" y="1784"/>
                  </a:cubicBezTo>
                  <a:cubicBezTo>
                    <a:pt x="1966" y="1780"/>
                    <a:pt x="1955" y="1771"/>
                    <a:pt x="1945" y="1774"/>
                  </a:cubicBezTo>
                  <a:cubicBezTo>
                    <a:pt x="1986" y="1780"/>
                    <a:pt x="1990" y="1786"/>
                    <a:pt x="1993" y="1785"/>
                  </a:cubicBezTo>
                  <a:cubicBezTo>
                    <a:pt x="2034" y="1786"/>
                    <a:pt x="2046" y="1790"/>
                    <a:pt x="2058" y="1789"/>
                  </a:cubicBezTo>
                  <a:cubicBezTo>
                    <a:pt x="2117" y="1785"/>
                    <a:pt x="2120" y="1784"/>
                    <a:pt x="2124" y="1785"/>
                  </a:cubicBezTo>
                  <a:cubicBezTo>
                    <a:pt x="2175" y="1769"/>
                    <a:pt x="2184" y="1769"/>
                    <a:pt x="2188" y="1768"/>
                  </a:cubicBezTo>
                  <a:cubicBezTo>
                    <a:pt x="2246" y="1746"/>
                    <a:pt x="2249" y="1746"/>
                    <a:pt x="2252" y="1745"/>
                  </a:cubicBezTo>
                  <a:cubicBezTo>
                    <a:pt x="2283" y="1734"/>
                    <a:pt x="2286" y="1733"/>
                    <a:pt x="2290" y="1736"/>
                  </a:cubicBezTo>
                  <a:cubicBezTo>
                    <a:pt x="2320" y="1723"/>
                    <a:pt x="2324" y="1728"/>
                    <a:pt x="2327" y="1727"/>
                  </a:cubicBezTo>
                  <a:cubicBezTo>
                    <a:pt x="2362" y="1721"/>
                    <a:pt x="2368" y="1720"/>
                    <a:pt x="2375" y="1722"/>
                  </a:cubicBezTo>
                  <a:cubicBezTo>
                    <a:pt x="2390" y="1719"/>
                    <a:pt x="2393" y="1717"/>
                    <a:pt x="2392" y="1720"/>
                  </a:cubicBezTo>
                  <a:cubicBezTo>
                    <a:pt x="2372" y="1728"/>
                    <a:pt x="2367" y="1729"/>
                    <a:pt x="2361" y="1731"/>
                  </a:cubicBezTo>
                  <a:cubicBezTo>
                    <a:pt x="2308" y="1755"/>
                    <a:pt x="2304" y="1761"/>
                    <a:pt x="2298" y="1760"/>
                  </a:cubicBezTo>
                  <a:cubicBezTo>
                    <a:pt x="2242" y="1780"/>
                    <a:pt x="2237" y="1788"/>
                    <a:pt x="2231" y="1789"/>
                  </a:cubicBezTo>
                  <a:cubicBezTo>
                    <a:pt x="2170" y="1810"/>
                    <a:pt x="2162" y="1801"/>
                    <a:pt x="2156" y="1807"/>
                  </a:cubicBezTo>
                  <a:cubicBezTo>
                    <a:pt x="2095" y="1819"/>
                    <a:pt x="2100" y="1815"/>
                    <a:pt x="2107" y="1818"/>
                  </a:cubicBezTo>
                  <a:cubicBezTo>
                    <a:pt x="2165" y="1813"/>
                    <a:pt x="2170" y="1809"/>
                    <a:pt x="2176" y="1812"/>
                  </a:cubicBezTo>
                  <a:cubicBezTo>
                    <a:pt x="2213" y="1802"/>
                    <a:pt x="2217" y="1801"/>
                    <a:pt x="2220" y="1802"/>
                  </a:cubicBezTo>
                  <a:cubicBezTo>
                    <a:pt x="2241" y="1796"/>
                    <a:pt x="2244" y="1795"/>
                    <a:pt x="2246" y="1794"/>
                  </a:cubicBezTo>
                  <a:cubicBezTo>
                    <a:pt x="2285" y="1773"/>
                    <a:pt x="2292" y="1778"/>
                    <a:pt x="2297" y="1772"/>
                  </a:cubicBezTo>
                  <a:cubicBezTo>
                    <a:pt x="2337" y="1755"/>
                    <a:pt x="2341" y="1746"/>
                    <a:pt x="2347" y="1748"/>
                  </a:cubicBezTo>
                  <a:cubicBezTo>
                    <a:pt x="2385" y="1733"/>
                    <a:pt x="2388" y="1732"/>
                    <a:pt x="2391" y="1730"/>
                  </a:cubicBezTo>
                  <a:cubicBezTo>
                    <a:pt x="2384" y="1739"/>
                    <a:pt x="2379" y="1735"/>
                    <a:pt x="2376" y="1741"/>
                  </a:cubicBezTo>
                  <a:cubicBezTo>
                    <a:pt x="2327" y="1774"/>
                    <a:pt x="2319" y="1772"/>
                    <a:pt x="2313" y="1780"/>
                  </a:cubicBezTo>
                  <a:cubicBezTo>
                    <a:pt x="2243" y="1805"/>
                    <a:pt x="2240" y="1810"/>
                    <a:pt x="2236" y="1810"/>
                  </a:cubicBezTo>
                  <a:cubicBezTo>
                    <a:pt x="2246" y="1810"/>
                    <a:pt x="2252" y="1812"/>
                    <a:pt x="2257" y="1809"/>
                  </a:cubicBezTo>
                  <a:cubicBezTo>
                    <a:pt x="2304" y="1801"/>
                    <a:pt x="2314" y="1795"/>
                    <a:pt x="2326" y="1796"/>
                  </a:cubicBezTo>
                  <a:cubicBezTo>
                    <a:pt x="2404" y="1775"/>
                    <a:pt x="2407" y="1767"/>
                    <a:pt x="2411" y="1767"/>
                  </a:cubicBezTo>
                  <a:cubicBezTo>
                    <a:pt x="2427" y="1756"/>
                    <a:pt x="2432" y="1761"/>
                    <a:pt x="2436" y="1757"/>
                  </a:cubicBezTo>
                  <a:cubicBezTo>
                    <a:pt x="2466" y="1752"/>
                    <a:pt x="2469" y="1743"/>
                    <a:pt x="2474" y="1746"/>
                  </a:cubicBezTo>
                  <a:cubicBezTo>
                    <a:pt x="2529" y="1737"/>
                    <a:pt x="2532" y="1736"/>
                    <a:pt x="2535" y="1737"/>
                  </a:cubicBezTo>
                  <a:cubicBezTo>
                    <a:pt x="2575" y="1744"/>
                    <a:pt x="2581" y="1741"/>
                    <a:pt x="2589" y="1744"/>
                  </a:cubicBezTo>
                  <a:cubicBezTo>
                    <a:pt x="2602" y="1749"/>
                    <a:pt x="2598" y="1755"/>
                    <a:pt x="2592" y="1751"/>
                  </a:cubicBezTo>
                  <a:cubicBezTo>
                    <a:pt x="2563" y="1751"/>
                    <a:pt x="2560" y="1751"/>
                    <a:pt x="2557" y="1749"/>
                  </a:cubicBezTo>
                  <a:cubicBezTo>
                    <a:pt x="2494" y="1753"/>
                    <a:pt x="2484" y="1761"/>
                    <a:pt x="2472" y="1758"/>
                  </a:cubicBezTo>
                  <a:cubicBezTo>
                    <a:pt x="2423" y="1782"/>
                    <a:pt x="2416" y="1784"/>
                    <a:pt x="2408" y="1786"/>
                  </a:cubicBezTo>
                  <a:cubicBezTo>
                    <a:pt x="2394" y="1796"/>
                    <a:pt x="2397" y="1794"/>
                    <a:pt x="2401" y="1794"/>
                  </a:cubicBezTo>
                  <a:cubicBezTo>
                    <a:pt x="2438" y="1779"/>
                    <a:pt x="2446" y="1783"/>
                    <a:pt x="2452" y="1776"/>
                  </a:cubicBezTo>
                  <a:cubicBezTo>
                    <a:pt x="2503" y="1763"/>
                    <a:pt x="2511" y="1764"/>
                    <a:pt x="2518" y="1759"/>
                  </a:cubicBezTo>
                  <a:cubicBezTo>
                    <a:pt x="2565" y="1757"/>
                    <a:pt x="2570" y="1763"/>
                    <a:pt x="2573" y="1759"/>
                  </a:cubicBezTo>
                  <a:cubicBezTo>
                    <a:pt x="2620" y="1769"/>
                    <a:pt x="2631" y="1766"/>
                    <a:pt x="2643" y="1772"/>
                  </a:cubicBezTo>
                  <a:cubicBezTo>
                    <a:pt x="2611" y="1778"/>
                    <a:pt x="2605" y="1773"/>
                    <a:pt x="2601" y="1776"/>
                  </a:cubicBezTo>
                  <a:cubicBezTo>
                    <a:pt x="2602" y="1780"/>
                    <a:pt x="2605" y="1784"/>
                    <a:pt x="2608" y="1785"/>
                  </a:cubicBezTo>
                  <a:cubicBezTo>
                    <a:pt x="2586" y="1812"/>
                    <a:pt x="2578" y="1817"/>
                    <a:pt x="2571" y="1826"/>
                  </a:cubicBezTo>
                  <a:cubicBezTo>
                    <a:pt x="2606" y="1818"/>
                    <a:pt x="2607" y="1814"/>
                    <a:pt x="2609" y="1815"/>
                  </a:cubicBezTo>
                  <a:cubicBezTo>
                    <a:pt x="2633" y="1804"/>
                    <a:pt x="2636" y="1801"/>
                    <a:pt x="2639" y="1801"/>
                  </a:cubicBezTo>
                  <a:cubicBezTo>
                    <a:pt x="2737" y="1829"/>
                    <a:pt x="2741" y="1818"/>
                    <a:pt x="2747" y="1820"/>
                  </a:cubicBezTo>
                  <a:close/>
                  <a:moveTo>
                    <a:pt x="2458" y="1578"/>
                  </a:moveTo>
                  <a:cubicBezTo>
                    <a:pt x="2449" y="1563"/>
                    <a:pt x="2450" y="1546"/>
                    <a:pt x="2442" y="1531"/>
                  </a:cubicBezTo>
                  <a:cubicBezTo>
                    <a:pt x="2439" y="1511"/>
                    <a:pt x="2436" y="1509"/>
                    <a:pt x="2437" y="1507"/>
                  </a:cubicBezTo>
                  <a:cubicBezTo>
                    <a:pt x="2411" y="1428"/>
                    <a:pt x="2409" y="1420"/>
                    <a:pt x="2409" y="1412"/>
                  </a:cubicBezTo>
                  <a:cubicBezTo>
                    <a:pt x="2389" y="1357"/>
                    <a:pt x="2382" y="1350"/>
                    <a:pt x="2382" y="1342"/>
                  </a:cubicBezTo>
                  <a:cubicBezTo>
                    <a:pt x="2364" y="1303"/>
                    <a:pt x="2365" y="1299"/>
                    <a:pt x="2360" y="1296"/>
                  </a:cubicBezTo>
                  <a:cubicBezTo>
                    <a:pt x="2332" y="1243"/>
                    <a:pt x="2335" y="1234"/>
                    <a:pt x="2328" y="1227"/>
                  </a:cubicBezTo>
                  <a:cubicBezTo>
                    <a:pt x="2315" y="1201"/>
                    <a:pt x="2318" y="1202"/>
                    <a:pt x="2320" y="1203"/>
                  </a:cubicBezTo>
                  <a:cubicBezTo>
                    <a:pt x="2332" y="1221"/>
                    <a:pt x="2335" y="1227"/>
                    <a:pt x="2337" y="1233"/>
                  </a:cubicBezTo>
                  <a:cubicBezTo>
                    <a:pt x="2363" y="1280"/>
                    <a:pt x="2365" y="1282"/>
                    <a:pt x="2365" y="1285"/>
                  </a:cubicBezTo>
                  <a:cubicBezTo>
                    <a:pt x="2386" y="1325"/>
                    <a:pt x="2384" y="1332"/>
                    <a:pt x="2391" y="1337"/>
                  </a:cubicBezTo>
                  <a:cubicBezTo>
                    <a:pt x="2411" y="1408"/>
                    <a:pt x="2417" y="1417"/>
                    <a:pt x="2417" y="1428"/>
                  </a:cubicBezTo>
                  <a:cubicBezTo>
                    <a:pt x="2424" y="1445"/>
                    <a:pt x="2423" y="1447"/>
                    <a:pt x="2423" y="1450"/>
                  </a:cubicBezTo>
                  <a:cubicBezTo>
                    <a:pt x="2436" y="1493"/>
                    <a:pt x="2437" y="1498"/>
                    <a:pt x="2440" y="1503"/>
                  </a:cubicBezTo>
                  <a:cubicBezTo>
                    <a:pt x="2452" y="1553"/>
                    <a:pt x="2455" y="1558"/>
                    <a:pt x="2455" y="1563"/>
                  </a:cubicBezTo>
                  <a:close/>
                  <a:moveTo>
                    <a:pt x="2179" y="1442"/>
                  </a:moveTo>
                  <a:cubicBezTo>
                    <a:pt x="2173" y="1440"/>
                    <a:pt x="2178" y="1436"/>
                    <a:pt x="2174" y="1434"/>
                  </a:cubicBezTo>
                  <a:cubicBezTo>
                    <a:pt x="2170" y="1428"/>
                    <a:pt x="2169" y="1421"/>
                    <a:pt x="2166" y="1415"/>
                  </a:cubicBezTo>
                  <a:cubicBezTo>
                    <a:pt x="2168" y="1413"/>
                    <a:pt x="2169" y="1417"/>
                    <a:pt x="2168" y="1419"/>
                  </a:cubicBezTo>
                  <a:cubicBezTo>
                    <a:pt x="2178" y="1428"/>
                    <a:pt x="2178" y="1439"/>
                    <a:pt x="2185" y="1449"/>
                  </a:cubicBezTo>
                  <a:cubicBezTo>
                    <a:pt x="2182" y="1453"/>
                    <a:pt x="2178" y="1444"/>
                    <a:pt x="2179" y="1442"/>
                  </a:cubicBezTo>
                  <a:close/>
                  <a:moveTo>
                    <a:pt x="1757" y="1164"/>
                  </a:moveTo>
                  <a:cubicBezTo>
                    <a:pt x="1755" y="1155"/>
                    <a:pt x="1745" y="1148"/>
                    <a:pt x="1741" y="1140"/>
                  </a:cubicBezTo>
                  <a:cubicBezTo>
                    <a:pt x="1746" y="1136"/>
                    <a:pt x="1744" y="1144"/>
                    <a:pt x="1748" y="1145"/>
                  </a:cubicBezTo>
                  <a:cubicBezTo>
                    <a:pt x="1749" y="1148"/>
                    <a:pt x="1752" y="1151"/>
                    <a:pt x="1756" y="1153"/>
                  </a:cubicBezTo>
                  <a:cubicBezTo>
                    <a:pt x="1756" y="1160"/>
                    <a:pt x="1762" y="1165"/>
                    <a:pt x="1768" y="1171"/>
                  </a:cubicBezTo>
                  <a:cubicBezTo>
                    <a:pt x="1762" y="1175"/>
                    <a:pt x="1763" y="1165"/>
                    <a:pt x="1757" y="1164"/>
                  </a:cubicBezTo>
                  <a:close/>
                  <a:moveTo>
                    <a:pt x="1772" y="1184"/>
                  </a:moveTo>
                  <a:cubicBezTo>
                    <a:pt x="1775" y="1176"/>
                    <a:pt x="1778" y="1188"/>
                    <a:pt x="1781" y="1190"/>
                  </a:cubicBezTo>
                  <a:cubicBezTo>
                    <a:pt x="1776" y="1195"/>
                    <a:pt x="1778" y="1185"/>
                    <a:pt x="1772" y="1184"/>
                  </a:cubicBezTo>
                  <a:close/>
                  <a:moveTo>
                    <a:pt x="1792" y="1208"/>
                  </a:moveTo>
                  <a:cubicBezTo>
                    <a:pt x="1790" y="1202"/>
                    <a:pt x="1796" y="1210"/>
                    <a:pt x="1798" y="1212"/>
                  </a:cubicBezTo>
                  <a:cubicBezTo>
                    <a:pt x="1794" y="1214"/>
                    <a:pt x="1794" y="1210"/>
                    <a:pt x="1792" y="1208"/>
                  </a:cubicBezTo>
                  <a:close/>
                  <a:moveTo>
                    <a:pt x="1692" y="1210"/>
                  </a:moveTo>
                  <a:cubicBezTo>
                    <a:pt x="1690" y="1206"/>
                    <a:pt x="1694" y="1209"/>
                    <a:pt x="1697" y="1210"/>
                  </a:cubicBezTo>
                  <a:cubicBezTo>
                    <a:pt x="1699" y="1214"/>
                    <a:pt x="1695" y="1212"/>
                    <a:pt x="1692" y="1210"/>
                  </a:cubicBezTo>
                  <a:close/>
                  <a:moveTo>
                    <a:pt x="1809" y="1293"/>
                  </a:moveTo>
                  <a:cubicBezTo>
                    <a:pt x="1805" y="1288"/>
                    <a:pt x="1803" y="1293"/>
                    <a:pt x="1799" y="1289"/>
                  </a:cubicBezTo>
                  <a:cubicBezTo>
                    <a:pt x="1741" y="1277"/>
                    <a:pt x="1733" y="1269"/>
                    <a:pt x="1726" y="1269"/>
                  </a:cubicBezTo>
                  <a:cubicBezTo>
                    <a:pt x="1661" y="1252"/>
                    <a:pt x="1655" y="1244"/>
                    <a:pt x="1652" y="1246"/>
                  </a:cubicBezTo>
                  <a:cubicBezTo>
                    <a:pt x="1628" y="1237"/>
                    <a:pt x="1626" y="1241"/>
                    <a:pt x="1622" y="1236"/>
                  </a:cubicBezTo>
                  <a:cubicBezTo>
                    <a:pt x="1588" y="1231"/>
                    <a:pt x="1583" y="1223"/>
                    <a:pt x="1581" y="1227"/>
                  </a:cubicBezTo>
                  <a:cubicBezTo>
                    <a:pt x="1489" y="1185"/>
                    <a:pt x="1485" y="1182"/>
                    <a:pt x="1480" y="1178"/>
                  </a:cubicBezTo>
                  <a:cubicBezTo>
                    <a:pt x="1531" y="1198"/>
                    <a:pt x="1536" y="1201"/>
                    <a:pt x="1539" y="1200"/>
                  </a:cubicBezTo>
                  <a:cubicBezTo>
                    <a:pt x="1564" y="1207"/>
                    <a:pt x="1569" y="1214"/>
                    <a:pt x="1571" y="1210"/>
                  </a:cubicBezTo>
                  <a:cubicBezTo>
                    <a:pt x="1644" y="1232"/>
                    <a:pt x="1651" y="1235"/>
                    <a:pt x="1658" y="1234"/>
                  </a:cubicBezTo>
                  <a:cubicBezTo>
                    <a:pt x="1704" y="1244"/>
                    <a:pt x="1709" y="1252"/>
                    <a:pt x="1713" y="1250"/>
                  </a:cubicBezTo>
                  <a:cubicBezTo>
                    <a:pt x="1739" y="1261"/>
                    <a:pt x="1741" y="1257"/>
                    <a:pt x="1745" y="1260"/>
                  </a:cubicBezTo>
                  <a:cubicBezTo>
                    <a:pt x="1820" y="1291"/>
                    <a:pt x="1826" y="1292"/>
                    <a:pt x="1831" y="1297"/>
                  </a:cubicBezTo>
                  <a:close/>
                  <a:moveTo>
                    <a:pt x="1831" y="1268"/>
                  </a:moveTo>
                  <a:cubicBezTo>
                    <a:pt x="1826" y="1265"/>
                    <a:pt x="1819" y="1261"/>
                    <a:pt x="1818" y="1257"/>
                  </a:cubicBezTo>
                  <a:cubicBezTo>
                    <a:pt x="1823" y="1253"/>
                    <a:pt x="1822" y="1263"/>
                    <a:pt x="1829" y="1264"/>
                  </a:cubicBezTo>
                  <a:cubicBezTo>
                    <a:pt x="1832" y="1266"/>
                    <a:pt x="1831" y="1268"/>
                    <a:pt x="1833" y="1270"/>
                  </a:cubicBezTo>
                  <a:cubicBezTo>
                    <a:pt x="1835" y="1271"/>
                    <a:pt x="1838" y="1273"/>
                    <a:pt x="1840" y="1274"/>
                  </a:cubicBezTo>
                  <a:cubicBezTo>
                    <a:pt x="1846" y="1280"/>
                    <a:pt x="1828" y="1271"/>
                    <a:pt x="1831" y="1268"/>
                  </a:cubicBezTo>
                  <a:close/>
                  <a:moveTo>
                    <a:pt x="2044" y="1428"/>
                  </a:moveTo>
                  <a:cubicBezTo>
                    <a:pt x="2047" y="1430"/>
                    <a:pt x="2049" y="1432"/>
                    <a:pt x="2051" y="1433"/>
                  </a:cubicBezTo>
                  <a:cubicBezTo>
                    <a:pt x="2054" y="1436"/>
                    <a:pt x="2050" y="1435"/>
                    <a:pt x="2048" y="1434"/>
                  </a:cubicBezTo>
                  <a:cubicBezTo>
                    <a:pt x="2046" y="1432"/>
                    <a:pt x="2044" y="1431"/>
                    <a:pt x="2041" y="1429"/>
                  </a:cubicBezTo>
                  <a:cubicBezTo>
                    <a:pt x="2039" y="1426"/>
                    <a:pt x="2042" y="1427"/>
                    <a:pt x="2044" y="1428"/>
                  </a:cubicBezTo>
                  <a:close/>
                  <a:moveTo>
                    <a:pt x="1955" y="1335"/>
                  </a:moveTo>
                  <a:cubicBezTo>
                    <a:pt x="1951" y="1337"/>
                    <a:pt x="1951" y="1333"/>
                    <a:pt x="1949" y="1331"/>
                  </a:cubicBezTo>
                  <a:cubicBezTo>
                    <a:pt x="1947" y="1325"/>
                    <a:pt x="1952" y="1333"/>
                    <a:pt x="1955" y="1335"/>
                  </a:cubicBezTo>
                  <a:close/>
                  <a:moveTo>
                    <a:pt x="1869" y="1239"/>
                  </a:moveTo>
                  <a:cubicBezTo>
                    <a:pt x="1861" y="1229"/>
                    <a:pt x="1854" y="1219"/>
                    <a:pt x="1847" y="1208"/>
                  </a:cubicBezTo>
                  <a:cubicBezTo>
                    <a:pt x="1805" y="1140"/>
                    <a:pt x="1798" y="1136"/>
                    <a:pt x="1797" y="1130"/>
                  </a:cubicBezTo>
                  <a:cubicBezTo>
                    <a:pt x="1778" y="1105"/>
                    <a:pt x="1779" y="1102"/>
                    <a:pt x="1775" y="1100"/>
                  </a:cubicBezTo>
                  <a:cubicBezTo>
                    <a:pt x="1751" y="1063"/>
                    <a:pt x="1751" y="1057"/>
                    <a:pt x="1744" y="1053"/>
                  </a:cubicBezTo>
                  <a:cubicBezTo>
                    <a:pt x="1704" y="986"/>
                    <a:pt x="1701" y="981"/>
                    <a:pt x="1696" y="976"/>
                  </a:cubicBezTo>
                  <a:cubicBezTo>
                    <a:pt x="1684" y="958"/>
                    <a:pt x="1675" y="954"/>
                    <a:pt x="1673" y="948"/>
                  </a:cubicBezTo>
                  <a:cubicBezTo>
                    <a:pt x="1619" y="895"/>
                    <a:pt x="1606" y="886"/>
                    <a:pt x="1597" y="877"/>
                  </a:cubicBezTo>
                  <a:cubicBezTo>
                    <a:pt x="1568" y="853"/>
                    <a:pt x="1573" y="858"/>
                    <a:pt x="1578" y="858"/>
                  </a:cubicBezTo>
                  <a:cubicBezTo>
                    <a:pt x="1631" y="889"/>
                    <a:pt x="1640" y="902"/>
                    <a:pt x="1659" y="913"/>
                  </a:cubicBezTo>
                  <a:cubicBezTo>
                    <a:pt x="1699" y="955"/>
                    <a:pt x="1703" y="959"/>
                    <a:pt x="1704" y="964"/>
                  </a:cubicBezTo>
                  <a:cubicBezTo>
                    <a:pt x="1739" y="1005"/>
                    <a:pt x="1743" y="1009"/>
                    <a:pt x="1744" y="1014"/>
                  </a:cubicBezTo>
                  <a:cubicBezTo>
                    <a:pt x="1791" y="1084"/>
                    <a:pt x="1790" y="1089"/>
                    <a:pt x="1796" y="1093"/>
                  </a:cubicBezTo>
                  <a:cubicBezTo>
                    <a:pt x="1830" y="1149"/>
                    <a:pt x="1831" y="1155"/>
                    <a:pt x="1836" y="1159"/>
                  </a:cubicBezTo>
                  <a:cubicBezTo>
                    <a:pt x="1862" y="1202"/>
                    <a:pt x="1869" y="1206"/>
                    <a:pt x="1870" y="1210"/>
                  </a:cubicBezTo>
                  <a:cubicBezTo>
                    <a:pt x="1892" y="1239"/>
                    <a:pt x="1898" y="1257"/>
                    <a:pt x="1914" y="1274"/>
                  </a:cubicBezTo>
                  <a:cubicBezTo>
                    <a:pt x="1924" y="1292"/>
                    <a:pt x="1926" y="1296"/>
                    <a:pt x="1930" y="1300"/>
                  </a:cubicBezTo>
                  <a:cubicBezTo>
                    <a:pt x="1924" y="1308"/>
                    <a:pt x="1924" y="1303"/>
                    <a:pt x="1916" y="1298"/>
                  </a:cubicBezTo>
                  <a:cubicBezTo>
                    <a:pt x="1898" y="1273"/>
                    <a:pt x="1892" y="1271"/>
                    <a:pt x="1894" y="1268"/>
                  </a:cubicBezTo>
                  <a:cubicBezTo>
                    <a:pt x="1873" y="1243"/>
                    <a:pt x="1868" y="1242"/>
                    <a:pt x="1869" y="1239"/>
                  </a:cubicBezTo>
                  <a:close/>
                  <a:moveTo>
                    <a:pt x="1913" y="1315"/>
                  </a:moveTo>
                  <a:cubicBezTo>
                    <a:pt x="1912" y="1309"/>
                    <a:pt x="1903" y="1305"/>
                    <a:pt x="1902" y="1300"/>
                  </a:cubicBezTo>
                  <a:cubicBezTo>
                    <a:pt x="1900" y="1295"/>
                    <a:pt x="1896" y="1290"/>
                    <a:pt x="1893" y="1286"/>
                  </a:cubicBezTo>
                  <a:cubicBezTo>
                    <a:pt x="1885" y="1276"/>
                    <a:pt x="1878" y="1267"/>
                    <a:pt x="1870" y="1257"/>
                  </a:cubicBezTo>
                  <a:cubicBezTo>
                    <a:pt x="1872" y="1255"/>
                    <a:pt x="1872" y="1260"/>
                    <a:pt x="1875" y="1261"/>
                  </a:cubicBezTo>
                  <a:cubicBezTo>
                    <a:pt x="1878" y="1263"/>
                    <a:pt x="1880" y="1264"/>
                    <a:pt x="1883" y="1266"/>
                  </a:cubicBezTo>
                  <a:cubicBezTo>
                    <a:pt x="1883" y="1271"/>
                    <a:pt x="1888" y="1276"/>
                    <a:pt x="1893" y="1281"/>
                  </a:cubicBezTo>
                  <a:cubicBezTo>
                    <a:pt x="1895" y="1286"/>
                    <a:pt x="1902" y="1291"/>
                    <a:pt x="1904" y="1296"/>
                  </a:cubicBezTo>
                  <a:cubicBezTo>
                    <a:pt x="1916" y="1305"/>
                    <a:pt x="1917" y="1316"/>
                    <a:pt x="1930" y="1324"/>
                  </a:cubicBezTo>
                  <a:cubicBezTo>
                    <a:pt x="1925" y="1330"/>
                    <a:pt x="1922" y="1318"/>
                    <a:pt x="1913" y="1315"/>
                  </a:cubicBezTo>
                  <a:close/>
                  <a:moveTo>
                    <a:pt x="1930" y="1329"/>
                  </a:moveTo>
                  <a:cubicBezTo>
                    <a:pt x="1931" y="1327"/>
                    <a:pt x="1933" y="1329"/>
                    <a:pt x="1935" y="1329"/>
                  </a:cubicBezTo>
                  <a:cubicBezTo>
                    <a:pt x="1949" y="1342"/>
                    <a:pt x="1959" y="1355"/>
                    <a:pt x="1978" y="1366"/>
                  </a:cubicBezTo>
                  <a:cubicBezTo>
                    <a:pt x="1984" y="1371"/>
                    <a:pt x="1986" y="1377"/>
                    <a:pt x="1994" y="1382"/>
                  </a:cubicBezTo>
                  <a:cubicBezTo>
                    <a:pt x="2000" y="1383"/>
                    <a:pt x="1993" y="1393"/>
                    <a:pt x="2000" y="1389"/>
                  </a:cubicBezTo>
                  <a:cubicBezTo>
                    <a:pt x="2001" y="1392"/>
                    <a:pt x="2005" y="1395"/>
                    <a:pt x="2007" y="1398"/>
                  </a:cubicBezTo>
                  <a:cubicBezTo>
                    <a:pt x="2009" y="1401"/>
                    <a:pt x="2019" y="1403"/>
                    <a:pt x="2016" y="1407"/>
                  </a:cubicBezTo>
                  <a:cubicBezTo>
                    <a:pt x="2019" y="1410"/>
                    <a:pt x="2027" y="1411"/>
                    <a:pt x="2021" y="1416"/>
                  </a:cubicBezTo>
                  <a:cubicBezTo>
                    <a:pt x="2020" y="1410"/>
                    <a:pt x="2016" y="1414"/>
                    <a:pt x="2010" y="1408"/>
                  </a:cubicBezTo>
                  <a:cubicBezTo>
                    <a:pt x="2004" y="1406"/>
                    <a:pt x="2007" y="1402"/>
                    <a:pt x="2001" y="1399"/>
                  </a:cubicBezTo>
                  <a:cubicBezTo>
                    <a:pt x="1994" y="1395"/>
                    <a:pt x="1987" y="1391"/>
                    <a:pt x="1981" y="1386"/>
                  </a:cubicBezTo>
                  <a:cubicBezTo>
                    <a:pt x="1962" y="1367"/>
                    <a:pt x="1947" y="1348"/>
                    <a:pt x="1930" y="1329"/>
                  </a:cubicBezTo>
                  <a:close/>
                  <a:moveTo>
                    <a:pt x="2085" y="1477"/>
                  </a:moveTo>
                  <a:cubicBezTo>
                    <a:pt x="2080" y="1475"/>
                    <a:pt x="2071" y="1475"/>
                    <a:pt x="2070" y="1469"/>
                  </a:cubicBezTo>
                  <a:cubicBezTo>
                    <a:pt x="1990" y="1424"/>
                    <a:pt x="1979" y="1423"/>
                    <a:pt x="1966" y="1413"/>
                  </a:cubicBezTo>
                  <a:cubicBezTo>
                    <a:pt x="1930" y="1402"/>
                    <a:pt x="1925" y="1399"/>
                    <a:pt x="1920" y="1398"/>
                  </a:cubicBezTo>
                  <a:cubicBezTo>
                    <a:pt x="1869" y="1380"/>
                    <a:pt x="1865" y="1380"/>
                    <a:pt x="1860" y="1379"/>
                  </a:cubicBezTo>
                  <a:cubicBezTo>
                    <a:pt x="1817" y="1362"/>
                    <a:pt x="1813" y="1365"/>
                    <a:pt x="1811" y="1362"/>
                  </a:cubicBezTo>
                  <a:cubicBezTo>
                    <a:pt x="1789" y="1359"/>
                    <a:pt x="1785" y="1355"/>
                    <a:pt x="1782" y="1354"/>
                  </a:cubicBezTo>
                  <a:cubicBezTo>
                    <a:pt x="1756" y="1348"/>
                    <a:pt x="1751" y="1344"/>
                    <a:pt x="1746" y="1345"/>
                  </a:cubicBezTo>
                  <a:cubicBezTo>
                    <a:pt x="1664" y="1323"/>
                    <a:pt x="1655" y="1321"/>
                    <a:pt x="1645" y="1320"/>
                  </a:cubicBezTo>
                  <a:cubicBezTo>
                    <a:pt x="1595" y="1300"/>
                    <a:pt x="1591" y="1302"/>
                    <a:pt x="1586" y="1299"/>
                  </a:cubicBezTo>
                  <a:cubicBezTo>
                    <a:pt x="1492" y="1254"/>
                    <a:pt x="1486" y="1250"/>
                    <a:pt x="1481" y="1247"/>
                  </a:cubicBezTo>
                  <a:cubicBezTo>
                    <a:pt x="1469" y="1238"/>
                    <a:pt x="1471" y="1238"/>
                    <a:pt x="1473" y="1240"/>
                  </a:cubicBezTo>
                  <a:cubicBezTo>
                    <a:pt x="1518" y="1254"/>
                    <a:pt x="1522" y="1251"/>
                    <a:pt x="1527" y="1257"/>
                  </a:cubicBezTo>
                  <a:cubicBezTo>
                    <a:pt x="1562" y="1261"/>
                    <a:pt x="1567" y="1267"/>
                    <a:pt x="1569" y="1264"/>
                  </a:cubicBezTo>
                  <a:cubicBezTo>
                    <a:pt x="1625" y="1276"/>
                    <a:pt x="1633" y="1283"/>
                    <a:pt x="1638" y="1279"/>
                  </a:cubicBezTo>
                  <a:cubicBezTo>
                    <a:pt x="1684" y="1292"/>
                    <a:pt x="1690" y="1288"/>
                    <a:pt x="1696" y="1294"/>
                  </a:cubicBezTo>
                  <a:cubicBezTo>
                    <a:pt x="1773" y="1307"/>
                    <a:pt x="1778" y="1311"/>
                    <a:pt x="1783" y="1309"/>
                  </a:cubicBezTo>
                  <a:cubicBezTo>
                    <a:pt x="1852" y="1335"/>
                    <a:pt x="1852" y="1330"/>
                    <a:pt x="1854" y="1336"/>
                  </a:cubicBezTo>
                  <a:cubicBezTo>
                    <a:pt x="1900" y="1360"/>
                    <a:pt x="1920" y="1367"/>
                    <a:pt x="1941" y="1378"/>
                  </a:cubicBezTo>
                  <a:cubicBezTo>
                    <a:pt x="2007" y="1419"/>
                    <a:pt x="2009" y="1421"/>
                    <a:pt x="2010" y="1424"/>
                  </a:cubicBezTo>
                  <a:cubicBezTo>
                    <a:pt x="2045" y="1442"/>
                    <a:pt x="2058" y="1451"/>
                    <a:pt x="2071" y="1459"/>
                  </a:cubicBezTo>
                  <a:close/>
                  <a:moveTo>
                    <a:pt x="2103" y="1489"/>
                  </a:moveTo>
                  <a:cubicBezTo>
                    <a:pt x="2101" y="1479"/>
                    <a:pt x="2115" y="1487"/>
                    <a:pt x="2120" y="1492"/>
                  </a:cubicBezTo>
                  <a:cubicBezTo>
                    <a:pt x="2115" y="1495"/>
                    <a:pt x="2108" y="1486"/>
                    <a:pt x="2103" y="1489"/>
                  </a:cubicBezTo>
                  <a:close/>
                  <a:moveTo>
                    <a:pt x="2129" y="1501"/>
                  </a:moveTo>
                  <a:cubicBezTo>
                    <a:pt x="2127" y="1499"/>
                    <a:pt x="2125" y="1498"/>
                    <a:pt x="2122" y="1496"/>
                  </a:cubicBezTo>
                  <a:cubicBezTo>
                    <a:pt x="2120" y="1493"/>
                    <a:pt x="2123" y="1494"/>
                    <a:pt x="2125" y="1495"/>
                  </a:cubicBezTo>
                  <a:cubicBezTo>
                    <a:pt x="2128" y="1497"/>
                    <a:pt x="2130" y="1499"/>
                    <a:pt x="2132" y="1500"/>
                  </a:cubicBezTo>
                  <a:cubicBezTo>
                    <a:pt x="2135" y="1503"/>
                    <a:pt x="2131" y="1502"/>
                    <a:pt x="2129" y="1501"/>
                  </a:cubicBezTo>
                  <a:close/>
                  <a:moveTo>
                    <a:pt x="1896" y="1675"/>
                  </a:moveTo>
                  <a:cubicBezTo>
                    <a:pt x="1900" y="1674"/>
                    <a:pt x="1904" y="1671"/>
                    <a:pt x="1909" y="1674"/>
                  </a:cubicBezTo>
                  <a:cubicBezTo>
                    <a:pt x="1905" y="1676"/>
                    <a:pt x="1901" y="1679"/>
                    <a:pt x="1896" y="1675"/>
                  </a:cubicBezTo>
                  <a:close/>
                  <a:moveTo>
                    <a:pt x="1925" y="1674"/>
                  </a:moveTo>
                  <a:cubicBezTo>
                    <a:pt x="1921" y="1676"/>
                    <a:pt x="1917" y="1673"/>
                    <a:pt x="1913" y="1676"/>
                  </a:cubicBezTo>
                  <a:cubicBezTo>
                    <a:pt x="1909" y="1672"/>
                    <a:pt x="1920" y="1675"/>
                    <a:pt x="1922" y="1672"/>
                  </a:cubicBezTo>
                  <a:cubicBezTo>
                    <a:pt x="1926" y="1672"/>
                    <a:pt x="1930" y="1671"/>
                    <a:pt x="1934" y="1669"/>
                  </a:cubicBezTo>
                  <a:cubicBezTo>
                    <a:pt x="1938" y="1674"/>
                    <a:pt x="1928" y="1675"/>
                    <a:pt x="1925" y="1674"/>
                  </a:cubicBezTo>
                  <a:close/>
                  <a:moveTo>
                    <a:pt x="2338" y="1593"/>
                  </a:moveTo>
                  <a:cubicBezTo>
                    <a:pt x="2325" y="1584"/>
                    <a:pt x="2325" y="1572"/>
                    <a:pt x="2313" y="1563"/>
                  </a:cubicBezTo>
                  <a:cubicBezTo>
                    <a:pt x="2300" y="1536"/>
                    <a:pt x="2298" y="1534"/>
                    <a:pt x="2295" y="1532"/>
                  </a:cubicBezTo>
                  <a:cubicBezTo>
                    <a:pt x="2280" y="1506"/>
                    <a:pt x="2281" y="1503"/>
                    <a:pt x="2279" y="1501"/>
                  </a:cubicBezTo>
                  <a:cubicBezTo>
                    <a:pt x="2246" y="1418"/>
                    <a:pt x="2250" y="1414"/>
                    <a:pt x="2247" y="1411"/>
                  </a:cubicBezTo>
                  <a:cubicBezTo>
                    <a:pt x="2234" y="1362"/>
                    <a:pt x="2234" y="1350"/>
                    <a:pt x="2232" y="1339"/>
                  </a:cubicBezTo>
                  <a:cubicBezTo>
                    <a:pt x="2221" y="1301"/>
                    <a:pt x="2226" y="1294"/>
                    <a:pt x="2221" y="1289"/>
                  </a:cubicBezTo>
                  <a:cubicBezTo>
                    <a:pt x="2218" y="1250"/>
                    <a:pt x="2217" y="1245"/>
                    <a:pt x="2217" y="1240"/>
                  </a:cubicBezTo>
                  <a:cubicBezTo>
                    <a:pt x="2208" y="1150"/>
                    <a:pt x="2203" y="1128"/>
                    <a:pt x="2204" y="1105"/>
                  </a:cubicBezTo>
                  <a:cubicBezTo>
                    <a:pt x="2212" y="1110"/>
                    <a:pt x="2208" y="1115"/>
                    <a:pt x="2211" y="1118"/>
                  </a:cubicBezTo>
                  <a:cubicBezTo>
                    <a:pt x="2216" y="1134"/>
                    <a:pt x="2217" y="1138"/>
                    <a:pt x="2216" y="1142"/>
                  </a:cubicBezTo>
                  <a:cubicBezTo>
                    <a:pt x="2231" y="1208"/>
                    <a:pt x="2233" y="1213"/>
                    <a:pt x="2231" y="1218"/>
                  </a:cubicBezTo>
                  <a:cubicBezTo>
                    <a:pt x="2238" y="1252"/>
                    <a:pt x="2239" y="1257"/>
                    <a:pt x="2239" y="1262"/>
                  </a:cubicBezTo>
                  <a:cubicBezTo>
                    <a:pt x="2254" y="1308"/>
                    <a:pt x="2253" y="1314"/>
                    <a:pt x="2253" y="1319"/>
                  </a:cubicBezTo>
                  <a:cubicBezTo>
                    <a:pt x="2264" y="1363"/>
                    <a:pt x="2264" y="1366"/>
                    <a:pt x="2262" y="1369"/>
                  </a:cubicBezTo>
                  <a:cubicBezTo>
                    <a:pt x="2267" y="1391"/>
                    <a:pt x="2271" y="1392"/>
                    <a:pt x="2272" y="1394"/>
                  </a:cubicBezTo>
                  <a:cubicBezTo>
                    <a:pt x="2277" y="1408"/>
                    <a:pt x="2269" y="1415"/>
                    <a:pt x="2276" y="1418"/>
                  </a:cubicBezTo>
                  <a:cubicBezTo>
                    <a:pt x="2285" y="1456"/>
                    <a:pt x="2288" y="1465"/>
                    <a:pt x="2294" y="1474"/>
                  </a:cubicBezTo>
                  <a:cubicBezTo>
                    <a:pt x="2320" y="1549"/>
                    <a:pt x="2331" y="1566"/>
                    <a:pt x="2344" y="1584"/>
                  </a:cubicBezTo>
                  <a:cubicBezTo>
                    <a:pt x="2370" y="1618"/>
                    <a:pt x="2377" y="1626"/>
                    <a:pt x="2384" y="1634"/>
                  </a:cubicBezTo>
                  <a:cubicBezTo>
                    <a:pt x="2352" y="1619"/>
                    <a:pt x="2350" y="1613"/>
                    <a:pt x="2346" y="1608"/>
                  </a:cubicBezTo>
                  <a:close/>
                  <a:moveTo>
                    <a:pt x="2312" y="1609"/>
                  </a:moveTo>
                  <a:cubicBezTo>
                    <a:pt x="2314" y="1613"/>
                    <a:pt x="2309" y="1610"/>
                    <a:pt x="2307" y="1608"/>
                  </a:cubicBezTo>
                  <a:cubicBezTo>
                    <a:pt x="2304" y="1605"/>
                    <a:pt x="2309" y="1607"/>
                    <a:pt x="2312" y="1609"/>
                  </a:cubicBezTo>
                  <a:close/>
                  <a:moveTo>
                    <a:pt x="2283" y="1582"/>
                  </a:moveTo>
                  <a:cubicBezTo>
                    <a:pt x="2279" y="1585"/>
                    <a:pt x="2273" y="1577"/>
                    <a:pt x="2269" y="1575"/>
                  </a:cubicBezTo>
                  <a:cubicBezTo>
                    <a:pt x="2243" y="1538"/>
                    <a:pt x="2248" y="1531"/>
                    <a:pt x="2241" y="1526"/>
                  </a:cubicBezTo>
                  <a:cubicBezTo>
                    <a:pt x="2223" y="1486"/>
                    <a:pt x="2216" y="1477"/>
                    <a:pt x="2215" y="1466"/>
                  </a:cubicBezTo>
                  <a:cubicBezTo>
                    <a:pt x="2190" y="1379"/>
                    <a:pt x="2188" y="1371"/>
                    <a:pt x="2188" y="1362"/>
                  </a:cubicBezTo>
                  <a:cubicBezTo>
                    <a:pt x="2176" y="1281"/>
                    <a:pt x="2179" y="1276"/>
                    <a:pt x="2178" y="1271"/>
                  </a:cubicBezTo>
                  <a:cubicBezTo>
                    <a:pt x="2181" y="1241"/>
                    <a:pt x="2174" y="1238"/>
                    <a:pt x="2176" y="1234"/>
                  </a:cubicBezTo>
                  <a:cubicBezTo>
                    <a:pt x="2174" y="1214"/>
                    <a:pt x="2172" y="1213"/>
                    <a:pt x="2170" y="1211"/>
                  </a:cubicBezTo>
                  <a:cubicBezTo>
                    <a:pt x="2170" y="1143"/>
                    <a:pt x="2173" y="1139"/>
                    <a:pt x="2168" y="1136"/>
                  </a:cubicBezTo>
                  <a:cubicBezTo>
                    <a:pt x="2169" y="1098"/>
                    <a:pt x="2165" y="1092"/>
                    <a:pt x="2169" y="1084"/>
                  </a:cubicBezTo>
                  <a:cubicBezTo>
                    <a:pt x="2166" y="1056"/>
                    <a:pt x="2165" y="1049"/>
                    <a:pt x="2162" y="1043"/>
                  </a:cubicBezTo>
                  <a:cubicBezTo>
                    <a:pt x="2168" y="1063"/>
                    <a:pt x="2172" y="1068"/>
                    <a:pt x="2170" y="1075"/>
                  </a:cubicBezTo>
                  <a:cubicBezTo>
                    <a:pt x="2178" y="1149"/>
                    <a:pt x="2179" y="1151"/>
                    <a:pt x="2179" y="1154"/>
                  </a:cubicBezTo>
                  <a:cubicBezTo>
                    <a:pt x="2183" y="1192"/>
                    <a:pt x="2179" y="1205"/>
                    <a:pt x="2183" y="1217"/>
                  </a:cubicBezTo>
                  <a:cubicBezTo>
                    <a:pt x="2184" y="1273"/>
                    <a:pt x="2187" y="1274"/>
                    <a:pt x="2188" y="1275"/>
                  </a:cubicBezTo>
                  <a:cubicBezTo>
                    <a:pt x="2185" y="1300"/>
                    <a:pt x="2190" y="1311"/>
                    <a:pt x="2188" y="1322"/>
                  </a:cubicBezTo>
                  <a:cubicBezTo>
                    <a:pt x="2190" y="1347"/>
                    <a:pt x="2195" y="1352"/>
                    <a:pt x="2193" y="1358"/>
                  </a:cubicBezTo>
                  <a:cubicBezTo>
                    <a:pt x="2200" y="1387"/>
                    <a:pt x="2198" y="1390"/>
                    <a:pt x="2202" y="1392"/>
                  </a:cubicBezTo>
                  <a:cubicBezTo>
                    <a:pt x="2207" y="1422"/>
                    <a:pt x="2207" y="1424"/>
                    <a:pt x="2210" y="1426"/>
                  </a:cubicBezTo>
                  <a:cubicBezTo>
                    <a:pt x="2224" y="1466"/>
                    <a:pt x="2227" y="1472"/>
                    <a:pt x="2229" y="1478"/>
                  </a:cubicBezTo>
                  <a:cubicBezTo>
                    <a:pt x="2247" y="1516"/>
                    <a:pt x="2252" y="1521"/>
                    <a:pt x="2254" y="1526"/>
                  </a:cubicBezTo>
                  <a:cubicBezTo>
                    <a:pt x="2293" y="1592"/>
                    <a:pt x="2287" y="1583"/>
                    <a:pt x="2283" y="1582"/>
                  </a:cubicBezTo>
                  <a:close/>
                  <a:moveTo>
                    <a:pt x="1740" y="1574"/>
                  </a:moveTo>
                  <a:cubicBezTo>
                    <a:pt x="1744" y="1570"/>
                    <a:pt x="1750" y="1576"/>
                    <a:pt x="1754" y="1573"/>
                  </a:cubicBezTo>
                  <a:cubicBezTo>
                    <a:pt x="1756" y="1578"/>
                    <a:pt x="1744" y="1577"/>
                    <a:pt x="1740" y="1574"/>
                  </a:cubicBezTo>
                  <a:close/>
                  <a:moveTo>
                    <a:pt x="2122" y="1606"/>
                  </a:moveTo>
                  <a:cubicBezTo>
                    <a:pt x="2120" y="1606"/>
                    <a:pt x="2118" y="1606"/>
                    <a:pt x="2116" y="1604"/>
                  </a:cubicBezTo>
                  <a:cubicBezTo>
                    <a:pt x="2112" y="1609"/>
                    <a:pt x="2107" y="1602"/>
                    <a:pt x="2104" y="1607"/>
                  </a:cubicBezTo>
                  <a:cubicBezTo>
                    <a:pt x="2095" y="1605"/>
                    <a:pt x="2086" y="1605"/>
                    <a:pt x="2078" y="1606"/>
                  </a:cubicBezTo>
                  <a:cubicBezTo>
                    <a:pt x="2076" y="1602"/>
                    <a:pt x="2080" y="1601"/>
                    <a:pt x="2082" y="1603"/>
                  </a:cubicBezTo>
                  <a:cubicBezTo>
                    <a:pt x="2085" y="1601"/>
                    <a:pt x="2087" y="1602"/>
                    <a:pt x="2090" y="1600"/>
                  </a:cubicBezTo>
                  <a:cubicBezTo>
                    <a:pt x="2103" y="1604"/>
                    <a:pt x="2114" y="1601"/>
                    <a:pt x="2127" y="1604"/>
                  </a:cubicBezTo>
                  <a:cubicBezTo>
                    <a:pt x="2129" y="1608"/>
                    <a:pt x="2124" y="1603"/>
                    <a:pt x="2122" y="1606"/>
                  </a:cubicBezTo>
                  <a:close/>
                  <a:moveTo>
                    <a:pt x="2163" y="1612"/>
                  </a:moveTo>
                  <a:cubicBezTo>
                    <a:pt x="2155" y="1605"/>
                    <a:pt x="2150" y="1613"/>
                    <a:pt x="2143" y="1607"/>
                  </a:cubicBezTo>
                  <a:cubicBezTo>
                    <a:pt x="2149" y="1604"/>
                    <a:pt x="2157" y="1610"/>
                    <a:pt x="2163" y="1607"/>
                  </a:cubicBezTo>
                  <a:cubicBezTo>
                    <a:pt x="2170" y="1609"/>
                    <a:pt x="2176" y="1607"/>
                    <a:pt x="2183" y="1610"/>
                  </a:cubicBezTo>
                  <a:cubicBezTo>
                    <a:pt x="2177" y="1614"/>
                    <a:pt x="2169" y="1607"/>
                    <a:pt x="2163" y="1612"/>
                  </a:cubicBezTo>
                  <a:close/>
                  <a:moveTo>
                    <a:pt x="2136" y="1597"/>
                  </a:moveTo>
                  <a:cubicBezTo>
                    <a:pt x="2121" y="1593"/>
                    <a:pt x="2108" y="1597"/>
                    <a:pt x="2093" y="1592"/>
                  </a:cubicBezTo>
                  <a:cubicBezTo>
                    <a:pt x="2045" y="1594"/>
                    <a:pt x="2037" y="1586"/>
                    <a:pt x="2031" y="1590"/>
                  </a:cubicBezTo>
                  <a:cubicBezTo>
                    <a:pt x="1983" y="1587"/>
                    <a:pt x="1975" y="1581"/>
                    <a:pt x="1968" y="1582"/>
                  </a:cubicBezTo>
                  <a:cubicBezTo>
                    <a:pt x="1908" y="1577"/>
                    <a:pt x="1900" y="1579"/>
                    <a:pt x="1892" y="1578"/>
                  </a:cubicBezTo>
                  <a:cubicBezTo>
                    <a:pt x="1837" y="1574"/>
                    <a:pt x="1834" y="1581"/>
                    <a:pt x="1829" y="1579"/>
                  </a:cubicBezTo>
                  <a:cubicBezTo>
                    <a:pt x="1800" y="1581"/>
                    <a:pt x="1795" y="1578"/>
                    <a:pt x="1791" y="1580"/>
                  </a:cubicBezTo>
                  <a:cubicBezTo>
                    <a:pt x="1763" y="1577"/>
                    <a:pt x="1761" y="1578"/>
                    <a:pt x="1758" y="1576"/>
                  </a:cubicBezTo>
                  <a:cubicBezTo>
                    <a:pt x="1803" y="1569"/>
                    <a:pt x="1810" y="1577"/>
                    <a:pt x="1815" y="1572"/>
                  </a:cubicBezTo>
                  <a:cubicBezTo>
                    <a:pt x="1874" y="1569"/>
                    <a:pt x="1885" y="1570"/>
                    <a:pt x="1896" y="1568"/>
                  </a:cubicBezTo>
                  <a:cubicBezTo>
                    <a:pt x="1919" y="1569"/>
                    <a:pt x="1925" y="1568"/>
                    <a:pt x="1931" y="1568"/>
                  </a:cubicBezTo>
                  <a:cubicBezTo>
                    <a:pt x="2035" y="1570"/>
                    <a:pt x="2040" y="1567"/>
                    <a:pt x="2045" y="1565"/>
                  </a:cubicBezTo>
                  <a:cubicBezTo>
                    <a:pt x="2098" y="1575"/>
                    <a:pt x="2102" y="1569"/>
                    <a:pt x="2108" y="1573"/>
                  </a:cubicBezTo>
                  <a:cubicBezTo>
                    <a:pt x="2163" y="1582"/>
                    <a:pt x="2170" y="1579"/>
                    <a:pt x="2179" y="1581"/>
                  </a:cubicBezTo>
                  <a:cubicBezTo>
                    <a:pt x="2237" y="1589"/>
                    <a:pt x="2242" y="1593"/>
                    <a:pt x="2247" y="1595"/>
                  </a:cubicBezTo>
                  <a:cubicBezTo>
                    <a:pt x="2303" y="1622"/>
                    <a:pt x="2298" y="1615"/>
                    <a:pt x="2295" y="1619"/>
                  </a:cubicBezTo>
                  <a:cubicBezTo>
                    <a:pt x="2268" y="1612"/>
                    <a:pt x="2265" y="1611"/>
                    <a:pt x="2262" y="1613"/>
                  </a:cubicBezTo>
                  <a:cubicBezTo>
                    <a:pt x="2233" y="1606"/>
                    <a:pt x="2227" y="1610"/>
                    <a:pt x="2220" y="1605"/>
                  </a:cubicBezTo>
                  <a:close/>
                  <a:moveTo>
                    <a:pt x="2192" y="1611"/>
                  </a:moveTo>
                  <a:cubicBezTo>
                    <a:pt x="2202" y="1607"/>
                    <a:pt x="2214" y="1618"/>
                    <a:pt x="2223" y="1613"/>
                  </a:cubicBezTo>
                  <a:cubicBezTo>
                    <a:pt x="2229" y="1618"/>
                    <a:pt x="2232" y="1613"/>
                    <a:pt x="2238" y="1618"/>
                  </a:cubicBezTo>
                  <a:cubicBezTo>
                    <a:pt x="2229" y="1621"/>
                    <a:pt x="2219" y="1618"/>
                    <a:pt x="2210" y="1620"/>
                  </a:cubicBezTo>
                  <a:cubicBezTo>
                    <a:pt x="2204" y="1613"/>
                    <a:pt x="2201" y="1614"/>
                    <a:pt x="2192" y="1611"/>
                  </a:cubicBezTo>
                  <a:close/>
                  <a:moveTo>
                    <a:pt x="2359" y="1648"/>
                  </a:moveTo>
                  <a:cubicBezTo>
                    <a:pt x="2350" y="1648"/>
                    <a:pt x="2340" y="1646"/>
                    <a:pt x="2331" y="1643"/>
                  </a:cubicBezTo>
                  <a:cubicBezTo>
                    <a:pt x="2272" y="1643"/>
                    <a:pt x="2262" y="1642"/>
                    <a:pt x="2252" y="1643"/>
                  </a:cubicBezTo>
                  <a:cubicBezTo>
                    <a:pt x="2215" y="1643"/>
                    <a:pt x="2206" y="1645"/>
                    <a:pt x="2197" y="1648"/>
                  </a:cubicBezTo>
                  <a:cubicBezTo>
                    <a:pt x="2162" y="1647"/>
                    <a:pt x="2159" y="1648"/>
                    <a:pt x="2156" y="1650"/>
                  </a:cubicBezTo>
                  <a:cubicBezTo>
                    <a:pt x="2111" y="1653"/>
                    <a:pt x="2105" y="1655"/>
                    <a:pt x="2099" y="1653"/>
                  </a:cubicBezTo>
                  <a:cubicBezTo>
                    <a:pt x="2047" y="1658"/>
                    <a:pt x="2036" y="1668"/>
                    <a:pt x="2022" y="1662"/>
                  </a:cubicBezTo>
                  <a:cubicBezTo>
                    <a:pt x="1972" y="1672"/>
                    <a:pt x="1965" y="1667"/>
                    <a:pt x="1961" y="1672"/>
                  </a:cubicBezTo>
                  <a:cubicBezTo>
                    <a:pt x="1975" y="1667"/>
                    <a:pt x="1980" y="1666"/>
                    <a:pt x="1984" y="1664"/>
                  </a:cubicBezTo>
                  <a:cubicBezTo>
                    <a:pt x="2034" y="1657"/>
                    <a:pt x="2039" y="1656"/>
                    <a:pt x="2044" y="1653"/>
                  </a:cubicBezTo>
                  <a:cubicBezTo>
                    <a:pt x="2104" y="1640"/>
                    <a:pt x="2107" y="1644"/>
                    <a:pt x="2108" y="1644"/>
                  </a:cubicBezTo>
                  <a:cubicBezTo>
                    <a:pt x="2138" y="1640"/>
                    <a:pt x="2142" y="1636"/>
                    <a:pt x="2147" y="1636"/>
                  </a:cubicBezTo>
                  <a:cubicBezTo>
                    <a:pt x="2200" y="1630"/>
                    <a:pt x="2210" y="1630"/>
                    <a:pt x="2219" y="1626"/>
                  </a:cubicBezTo>
                  <a:cubicBezTo>
                    <a:pt x="2283" y="1625"/>
                    <a:pt x="2292" y="1629"/>
                    <a:pt x="2301" y="1625"/>
                  </a:cubicBezTo>
                  <a:cubicBezTo>
                    <a:pt x="2346" y="1636"/>
                    <a:pt x="2349" y="1632"/>
                    <a:pt x="2353" y="1637"/>
                  </a:cubicBezTo>
                  <a:cubicBezTo>
                    <a:pt x="2379" y="1653"/>
                    <a:pt x="2369" y="1650"/>
                    <a:pt x="2359" y="1648"/>
                  </a:cubicBezTo>
                  <a:close/>
                  <a:moveTo>
                    <a:pt x="2400" y="1637"/>
                  </a:moveTo>
                  <a:cubicBezTo>
                    <a:pt x="2396" y="1633"/>
                    <a:pt x="2393" y="1630"/>
                    <a:pt x="2392" y="1626"/>
                  </a:cubicBezTo>
                  <a:cubicBezTo>
                    <a:pt x="2354" y="1588"/>
                    <a:pt x="2357" y="1584"/>
                    <a:pt x="2351" y="1581"/>
                  </a:cubicBezTo>
                  <a:cubicBezTo>
                    <a:pt x="2342" y="1567"/>
                    <a:pt x="2343" y="1563"/>
                    <a:pt x="2336" y="1560"/>
                  </a:cubicBezTo>
                  <a:cubicBezTo>
                    <a:pt x="2326" y="1534"/>
                    <a:pt x="2326" y="1532"/>
                    <a:pt x="2322" y="1530"/>
                  </a:cubicBezTo>
                  <a:cubicBezTo>
                    <a:pt x="2314" y="1505"/>
                    <a:pt x="2313" y="1503"/>
                    <a:pt x="2310" y="1501"/>
                  </a:cubicBezTo>
                  <a:cubicBezTo>
                    <a:pt x="2283" y="1420"/>
                    <a:pt x="2281" y="1399"/>
                    <a:pt x="2273" y="1379"/>
                  </a:cubicBezTo>
                  <a:cubicBezTo>
                    <a:pt x="2269" y="1352"/>
                    <a:pt x="2267" y="1350"/>
                    <a:pt x="2268" y="1347"/>
                  </a:cubicBezTo>
                  <a:cubicBezTo>
                    <a:pt x="2242" y="1235"/>
                    <a:pt x="2241" y="1214"/>
                    <a:pt x="2238" y="1193"/>
                  </a:cubicBezTo>
                  <a:cubicBezTo>
                    <a:pt x="2224" y="1128"/>
                    <a:pt x="2217" y="1126"/>
                    <a:pt x="2219" y="1123"/>
                  </a:cubicBezTo>
                  <a:cubicBezTo>
                    <a:pt x="2215" y="1109"/>
                    <a:pt x="2210" y="1106"/>
                    <a:pt x="2213" y="1101"/>
                  </a:cubicBezTo>
                  <a:cubicBezTo>
                    <a:pt x="2196" y="1059"/>
                    <a:pt x="2196" y="1046"/>
                    <a:pt x="2191" y="1034"/>
                  </a:cubicBezTo>
                  <a:cubicBezTo>
                    <a:pt x="2202" y="1049"/>
                    <a:pt x="2208" y="1051"/>
                    <a:pt x="2204" y="1055"/>
                  </a:cubicBezTo>
                  <a:cubicBezTo>
                    <a:pt x="2229" y="1118"/>
                    <a:pt x="2228" y="1125"/>
                    <a:pt x="2228" y="1132"/>
                  </a:cubicBezTo>
                  <a:cubicBezTo>
                    <a:pt x="2238" y="1157"/>
                    <a:pt x="2240" y="1164"/>
                    <a:pt x="2239" y="1171"/>
                  </a:cubicBezTo>
                  <a:cubicBezTo>
                    <a:pt x="2249" y="1196"/>
                    <a:pt x="2250" y="1203"/>
                    <a:pt x="2253" y="1209"/>
                  </a:cubicBezTo>
                  <a:cubicBezTo>
                    <a:pt x="2263" y="1272"/>
                    <a:pt x="2273" y="1273"/>
                    <a:pt x="2267" y="1278"/>
                  </a:cubicBezTo>
                  <a:cubicBezTo>
                    <a:pt x="2281" y="1332"/>
                    <a:pt x="2277" y="1339"/>
                    <a:pt x="2284" y="1344"/>
                  </a:cubicBezTo>
                  <a:cubicBezTo>
                    <a:pt x="2289" y="1378"/>
                    <a:pt x="2290" y="1381"/>
                    <a:pt x="2291" y="1383"/>
                  </a:cubicBezTo>
                  <a:cubicBezTo>
                    <a:pt x="2296" y="1417"/>
                    <a:pt x="2302" y="1419"/>
                    <a:pt x="2299" y="1423"/>
                  </a:cubicBezTo>
                  <a:cubicBezTo>
                    <a:pt x="2317" y="1474"/>
                    <a:pt x="2318" y="1477"/>
                    <a:pt x="2319" y="1480"/>
                  </a:cubicBezTo>
                  <a:cubicBezTo>
                    <a:pt x="2347" y="1548"/>
                    <a:pt x="2356" y="1560"/>
                    <a:pt x="2362" y="1572"/>
                  </a:cubicBezTo>
                  <a:cubicBezTo>
                    <a:pt x="2380" y="1603"/>
                    <a:pt x="2387" y="1605"/>
                    <a:pt x="2385" y="1608"/>
                  </a:cubicBezTo>
                  <a:close/>
                  <a:moveTo>
                    <a:pt x="2413" y="1653"/>
                  </a:moveTo>
                  <a:cubicBezTo>
                    <a:pt x="2415" y="1651"/>
                    <a:pt x="2415" y="1650"/>
                    <a:pt x="2414" y="1648"/>
                  </a:cubicBezTo>
                  <a:cubicBezTo>
                    <a:pt x="2420" y="1646"/>
                    <a:pt x="2429" y="1657"/>
                    <a:pt x="2432" y="1660"/>
                  </a:cubicBezTo>
                  <a:cubicBezTo>
                    <a:pt x="2423" y="1663"/>
                    <a:pt x="2421" y="1654"/>
                    <a:pt x="2413" y="1653"/>
                  </a:cubicBezTo>
                  <a:close/>
                  <a:moveTo>
                    <a:pt x="2424" y="1676"/>
                  </a:moveTo>
                  <a:cubicBezTo>
                    <a:pt x="2425" y="1674"/>
                    <a:pt x="2427" y="1672"/>
                    <a:pt x="2428" y="1671"/>
                  </a:cubicBezTo>
                  <a:cubicBezTo>
                    <a:pt x="2431" y="1670"/>
                    <a:pt x="2436" y="1673"/>
                    <a:pt x="2440" y="1676"/>
                  </a:cubicBezTo>
                  <a:cubicBezTo>
                    <a:pt x="2435" y="1678"/>
                    <a:pt x="2430" y="1678"/>
                    <a:pt x="2424" y="1676"/>
                  </a:cubicBezTo>
                  <a:close/>
                  <a:moveTo>
                    <a:pt x="2495" y="1640"/>
                  </a:moveTo>
                  <a:cubicBezTo>
                    <a:pt x="2491" y="1633"/>
                    <a:pt x="2501" y="1639"/>
                    <a:pt x="2500" y="1640"/>
                  </a:cubicBezTo>
                  <a:cubicBezTo>
                    <a:pt x="2500" y="1642"/>
                    <a:pt x="2496" y="1641"/>
                    <a:pt x="2495" y="1640"/>
                  </a:cubicBezTo>
                  <a:close/>
                  <a:moveTo>
                    <a:pt x="2460" y="1737"/>
                  </a:moveTo>
                  <a:cubicBezTo>
                    <a:pt x="2456" y="1739"/>
                    <a:pt x="2452" y="1742"/>
                    <a:pt x="2447" y="1741"/>
                  </a:cubicBezTo>
                  <a:cubicBezTo>
                    <a:pt x="2443" y="1744"/>
                    <a:pt x="2438" y="1748"/>
                    <a:pt x="2433" y="1745"/>
                  </a:cubicBezTo>
                  <a:cubicBezTo>
                    <a:pt x="2430" y="1752"/>
                    <a:pt x="2425" y="1751"/>
                    <a:pt x="2421" y="1752"/>
                  </a:cubicBezTo>
                  <a:cubicBezTo>
                    <a:pt x="2418" y="1759"/>
                    <a:pt x="2412" y="1754"/>
                    <a:pt x="2409" y="1758"/>
                  </a:cubicBezTo>
                  <a:cubicBezTo>
                    <a:pt x="2407" y="1756"/>
                    <a:pt x="2406" y="1759"/>
                    <a:pt x="2405" y="1760"/>
                  </a:cubicBezTo>
                  <a:cubicBezTo>
                    <a:pt x="2403" y="1761"/>
                    <a:pt x="2403" y="1760"/>
                    <a:pt x="2402" y="1761"/>
                  </a:cubicBezTo>
                  <a:cubicBezTo>
                    <a:pt x="2400" y="1762"/>
                    <a:pt x="2395" y="1763"/>
                    <a:pt x="2393" y="1766"/>
                  </a:cubicBezTo>
                  <a:cubicBezTo>
                    <a:pt x="2392" y="1767"/>
                    <a:pt x="2387" y="1770"/>
                    <a:pt x="2383" y="1769"/>
                  </a:cubicBezTo>
                  <a:cubicBezTo>
                    <a:pt x="2375" y="1775"/>
                    <a:pt x="2367" y="1777"/>
                    <a:pt x="2358" y="1779"/>
                  </a:cubicBezTo>
                  <a:cubicBezTo>
                    <a:pt x="2357" y="1784"/>
                    <a:pt x="2353" y="1779"/>
                    <a:pt x="2351" y="1782"/>
                  </a:cubicBezTo>
                  <a:cubicBezTo>
                    <a:pt x="2349" y="1783"/>
                    <a:pt x="2347" y="1784"/>
                    <a:pt x="2345" y="1783"/>
                  </a:cubicBezTo>
                  <a:cubicBezTo>
                    <a:pt x="2340" y="1784"/>
                    <a:pt x="2337" y="1789"/>
                    <a:pt x="2332" y="1787"/>
                  </a:cubicBezTo>
                  <a:cubicBezTo>
                    <a:pt x="2328" y="1791"/>
                    <a:pt x="2322" y="1788"/>
                    <a:pt x="2318" y="1792"/>
                  </a:cubicBezTo>
                  <a:cubicBezTo>
                    <a:pt x="2316" y="1791"/>
                    <a:pt x="2315" y="1794"/>
                    <a:pt x="2312" y="1793"/>
                  </a:cubicBezTo>
                  <a:cubicBezTo>
                    <a:pt x="2310" y="1793"/>
                    <a:pt x="2308" y="1792"/>
                    <a:pt x="2306" y="1794"/>
                  </a:cubicBezTo>
                  <a:cubicBezTo>
                    <a:pt x="2303" y="1789"/>
                    <a:pt x="2313" y="1789"/>
                    <a:pt x="2316" y="1787"/>
                  </a:cubicBezTo>
                  <a:cubicBezTo>
                    <a:pt x="2320" y="1785"/>
                    <a:pt x="2322" y="1778"/>
                    <a:pt x="2327" y="1782"/>
                  </a:cubicBezTo>
                  <a:cubicBezTo>
                    <a:pt x="2330" y="1775"/>
                    <a:pt x="2335" y="1776"/>
                    <a:pt x="2338" y="1773"/>
                  </a:cubicBezTo>
                  <a:cubicBezTo>
                    <a:pt x="2341" y="1768"/>
                    <a:pt x="2346" y="1771"/>
                    <a:pt x="2349" y="1765"/>
                  </a:cubicBezTo>
                  <a:cubicBezTo>
                    <a:pt x="2358" y="1765"/>
                    <a:pt x="2364" y="1757"/>
                    <a:pt x="2372" y="1754"/>
                  </a:cubicBezTo>
                  <a:cubicBezTo>
                    <a:pt x="2379" y="1748"/>
                    <a:pt x="2388" y="1748"/>
                    <a:pt x="2395" y="1740"/>
                  </a:cubicBezTo>
                  <a:cubicBezTo>
                    <a:pt x="2406" y="1740"/>
                    <a:pt x="2416" y="1734"/>
                    <a:pt x="2427" y="1730"/>
                  </a:cubicBezTo>
                  <a:cubicBezTo>
                    <a:pt x="2431" y="1731"/>
                    <a:pt x="2435" y="1730"/>
                    <a:pt x="2439" y="1728"/>
                  </a:cubicBezTo>
                  <a:cubicBezTo>
                    <a:pt x="2445" y="1735"/>
                    <a:pt x="2447" y="1723"/>
                    <a:pt x="2452" y="1729"/>
                  </a:cubicBezTo>
                  <a:cubicBezTo>
                    <a:pt x="2459" y="1724"/>
                    <a:pt x="2468" y="1724"/>
                    <a:pt x="2476" y="1721"/>
                  </a:cubicBezTo>
                  <a:cubicBezTo>
                    <a:pt x="2489" y="1725"/>
                    <a:pt x="2501" y="1721"/>
                    <a:pt x="2514" y="1726"/>
                  </a:cubicBezTo>
                  <a:cubicBezTo>
                    <a:pt x="2496" y="1729"/>
                    <a:pt x="2478" y="1734"/>
                    <a:pt x="2460" y="1737"/>
                  </a:cubicBezTo>
                  <a:close/>
                  <a:moveTo>
                    <a:pt x="2511" y="1687"/>
                  </a:moveTo>
                  <a:cubicBezTo>
                    <a:pt x="2510" y="1683"/>
                    <a:pt x="2508" y="1680"/>
                    <a:pt x="2508" y="1677"/>
                  </a:cubicBezTo>
                  <a:cubicBezTo>
                    <a:pt x="2502" y="1671"/>
                    <a:pt x="2503" y="1664"/>
                    <a:pt x="2496" y="1658"/>
                  </a:cubicBezTo>
                  <a:cubicBezTo>
                    <a:pt x="2500" y="1655"/>
                    <a:pt x="2505" y="1664"/>
                    <a:pt x="2504" y="1666"/>
                  </a:cubicBezTo>
                  <a:cubicBezTo>
                    <a:pt x="2509" y="1669"/>
                    <a:pt x="2508" y="1673"/>
                    <a:pt x="2511" y="1676"/>
                  </a:cubicBezTo>
                  <a:cubicBezTo>
                    <a:pt x="2513" y="1677"/>
                    <a:pt x="2511" y="1680"/>
                    <a:pt x="2512" y="1682"/>
                  </a:cubicBezTo>
                  <a:cubicBezTo>
                    <a:pt x="2512" y="1683"/>
                    <a:pt x="2515" y="1684"/>
                    <a:pt x="2515" y="1684"/>
                  </a:cubicBezTo>
                  <a:cubicBezTo>
                    <a:pt x="2515" y="1685"/>
                    <a:pt x="2514" y="1686"/>
                    <a:pt x="2514" y="1686"/>
                  </a:cubicBezTo>
                  <a:cubicBezTo>
                    <a:pt x="2515" y="1689"/>
                    <a:pt x="2523" y="1693"/>
                    <a:pt x="2518" y="1697"/>
                  </a:cubicBezTo>
                  <a:cubicBezTo>
                    <a:pt x="2511" y="1694"/>
                    <a:pt x="2514" y="1690"/>
                    <a:pt x="2511" y="1687"/>
                  </a:cubicBezTo>
                  <a:close/>
                  <a:moveTo>
                    <a:pt x="2517" y="1725"/>
                  </a:moveTo>
                  <a:cubicBezTo>
                    <a:pt x="2520" y="1724"/>
                    <a:pt x="2522" y="1724"/>
                    <a:pt x="2525" y="1725"/>
                  </a:cubicBezTo>
                  <a:cubicBezTo>
                    <a:pt x="2529" y="1729"/>
                    <a:pt x="2519" y="1727"/>
                    <a:pt x="2517" y="1725"/>
                  </a:cubicBezTo>
                  <a:close/>
                  <a:moveTo>
                    <a:pt x="2521" y="1704"/>
                  </a:moveTo>
                  <a:cubicBezTo>
                    <a:pt x="2522" y="1700"/>
                    <a:pt x="2525" y="1701"/>
                    <a:pt x="2527" y="1703"/>
                  </a:cubicBezTo>
                  <a:cubicBezTo>
                    <a:pt x="2526" y="1704"/>
                    <a:pt x="2527" y="1705"/>
                    <a:pt x="2528" y="1706"/>
                  </a:cubicBezTo>
                  <a:cubicBezTo>
                    <a:pt x="2526" y="1708"/>
                    <a:pt x="2523" y="1705"/>
                    <a:pt x="2521" y="1704"/>
                  </a:cubicBezTo>
                  <a:close/>
                  <a:moveTo>
                    <a:pt x="2550" y="1715"/>
                  </a:moveTo>
                  <a:cubicBezTo>
                    <a:pt x="2549" y="1716"/>
                    <a:pt x="2546" y="1716"/>
                    <a:pt x="2545" y="1715"/>
                  </a:cubicBezTo>
                  <a:cubicBezTo>
                    <a:pt x="2540" y="1708"/>
                    <a:pt x="2551" y="1713"/>
                    <a:pt x="2550" y="1715"/>
                  </a:cubicBezTo>
                  <a:close/>
                  <a:moveTo>
                    <a:pt x="2569" y="1726"/>
                  </a:moveTo>
                  <a:cubicBezTo>
                    <a:pt x="2563" y="1724"/>
                    <a:pt x="2568" y="1720"/>
                    <a:pt x="2564" y="1717"/>
                  </a:cubicBezTo>
                  <a:cubicBezTo>
                    <a:pt x="2534" y="1683"/>
                    <a:pt x="2526" y="1679"/>
                    <a:pt x="2523" y="1674"/>
                  </a:cubicBezTo>
                  <a:cubicBezTo>
                    <a:pt x="2511" y="1643"/>
                    <a:pt x="2508" y="1636"/>
                    <a:pt x="2503" y="1629"/>
                  </a:cubicBezTo>
                  <a:cubicBezTo>
                    <a:pt x="2488" y="1579"/>
                    <a:pt x="2482" y="1574"/>
                    <a:pt x="2483" y="1568"/>
                  </a:cubicBezTo>
                  <a:cubicBezTo>
                    <a:pt x="2478" y="1541"/>
                    <a:pt x="2473" y="1540"/>
                    <a:pt x="2475" y="1537"/>
                  </a:cubicBezTo>
                  <a:cubicBezTo>
                    <a:pt x="2467" y="1500"/>
                    <a:pt x="2466" y="1495"/>
                    <a:pt x="2464" y="1490"/>
                  </a:cubicBezTo>
                  <a:cubicBezTo>
                    <a:pt x="2449" y="1391"/>
                    <a:pt x="2455" y="1387"/>
                    <a:pt x="2451" y="1385"/>
                  </a:cubicBezTo>
                  <a:cubicBezTo>
                    <a:pt x="2447" y="1351"/>
                    <a:pt x="2450" y="1339"/>
                    <a:pt x="2446" y="1329"/>
                  </a:cubicBezTo>
                  <a:cubicBezTo>
                    <a:pt x="2453" y="1350"/>
                    <a:pt x="2458" y="1353"/>
                    <a:pt x="2459" y="1356"/>
                  </a:cubicBezTo>
                  <a:cubicBezTo>
                    <a:pt x="2467" y="1388"/>
                    <a:pt x="2470" y="1391"/>
                    <a:pt x="2470" y="1395"/>
                  </a:cubicBezTo>
                  <a:cubicBezTo>
                    <a:pt x="2476" y="1418"/>
                    <a:pt x="2473" y="1422"/>
                    <a:pt x="2476" y="1425"/>
                  </a:cubicBezTo>
                  <a:cubicBezTo>
                    <a:pt x="2479" y="1449"/>
                    <a:pt x="2481" y="1452"/>
                    <a:pt x="2482" y="1455"/>
                  </a:cubicBezTo>
                  <a:cubicBezTo>
                    <a:pt x="2483" y="1491"/>
                    <a:pt x="2493" y="1494"/>
                    <a:pt x="2488" y="1501"/>
                  </a:cubicBezTo>
                  <a:cubicBezTo>
                    <a:pt x="2496" y="1537"/>
                    <a:pt x="2497" y="1539"/>
                    <a:pt x="2495" y="1542"/>
                  </a:cubicBezTo>
                  <a:cubicBezTo>
                    <a:pt x="2503" y="1571"/>
                    <a:pt x="2508" y="1575"/>
                    <a:pt x="2506" y="1581"/>
                  </a:cubicBezTo>
                  <a:cubicBezTo>
                    <a:pt x="2509" y="1603"/>
                    <a:pt x="2520" y="1606"/>
                    <a:pt x="2514" y="1612"/>
                  </a:cubicBezTo>
                  <a:cubicBezTo>
                    <a:pt x="2532" y="1642"/>
                    <a:pt x="2530" y="1650"/>
                    <a:pt x="2537" y="1657"/>
                  </a:cubicBezTo>
                  <a:cubicBezTo>
                    <a:pt x="2589" y="1738"/>
                    <a:pt x="2578" y="1726"/>
                    <a:pt x="2569" y="1726"/>
                  </a:cubicBezTo>
                  <a:close/>
                  <a:moveTo>
                    <a:pt x="2620" y="1736"/>
                  </a:moveTo>
                  <a:cubicBezTo>
                    <a:pt x="2625" y="1728"/>
                    <a:pt x="2628" y="1741"/>
                    <a:pt x="2631" y="1743"/>
                  </a:cubicBezTo>
                  <a:cubicBezTo>
                    <a:pt x="2626" y="1747"/>
                    <a:pt x="2624" y="1737"/>
                    <a:pt x="2620" y="1736"/>
                  </a:cubicBezTo>
                  <a:close/>
                  <a:moveTo>
                    <a:pt x="2711" y="1804"/>
                  </a:moveTo>
                  <a:cubicBezTo>
                    <a:pt x="2706" y="1802"/>
                    <a:pt x="2701" y="1801"/>
                    <a:pt x="2696" y="1802"/>
                  </a:cubicBezTo>
                  <a:cubicBezTo>
                    <a:pt x="2692" y="1797"/>
                    <a:pt x="2688" y="1800"/>
                    <a:pt x="2684" y="1797"/>
                  </a:cubicBezTo>
                  <a:cubicBezTo>
                    <a:pt x="2680" y="1796"/>
                    <a:pt x="2676" y="1793"/>
                    <a:pt x="2673" y="1794"/>
                  </a:cubicBezTo>
                  <a:cubicBezTo>
                    <a:pt x="2670" y="1791"/>
                    <a:pt x="2675" y="1791"/>
                    <a:pt x="2676" y="1789"/>
                  </a:cubicBezTo>
                  <a:cubicBezTo>
                    <a:pt x="2680" y="1789"/>
                    <a:pt x="2684" y="1790"/>
                    <a:pt x="2687" y="1788"/>
                  </a:cubicBezTo>
                  <a:cubicBezTo>
                    <a:pt x="2692" y="1792"/>
                    <a:pt x="2697" y="1795"/>
                    <a:pt x="2702" y="1798"/>
                  </a:cubicBezTo>
                  <a:cubicBezTo>
                    <a:pt x="2704" y="1800"/>
                    <a:pt x="2706" y="1798"/>
                    <a:pt x="2708" y="1800"/>
                  </a:cubicBezTo>
                  <a:cubicBezTo>
                    <a:pt x="2710" y="1801"/>
                    <a:pt x="2712" y="1802"/>
                    <a:pt x="2714" y="1803"/>
                  </a:cubicBezTo>
                  <a:cubicBezTo>
                    <a:pt x="2716" y="1805"/>
                    <a:pt x="2717" y="1806"/>
                    <a:pt x="2719" y="1807"/>
                  </a:cubicBezTo>
                  <a:cubicBezTo>
                    <a:pt x="2717" y="1809"/>
                    <a:pt x="2714" y="1806"/>
                    <a:pt x="2711" y="1804"/>
                  </a:cubicBezTo>
                  <a:close/>
                  <a:moveTo>
                    <a:pt x="2872" y="417"/>
                  </a:moveTo>
                  <a:cubicBezTo>
                    <a:pt x="2869" y="425"/>
                    <a:pt x="2861" y="429"/>
                    <a:pt x="2860" y="437"/>
                  </a:cubicBezTo>
                  <a:cubicBezTo>
                    <a:pt x="2855" y="439"/>
                    <a:pt x="2856" y="445"/>
                    <a:pt x="2852" y="447"/>
                  </a:cubicBezTo>
                  <a:cubicBezTo>
                    <a:pt x="2852" y="452"/>
                    <a:pt x="2845" y="451"/>
                    <a:pt x="2846" y="458"/>
                  </a:cubicBezTo>
                  <a:cubicBezTo>
                    <a:pt x="2841" y="464"/>
                    <a:pt x="2838" y="471"/>
                    <a:pt x="2834" y="479"/>
                  </a:cubicBezTo>
                  <a:cubicBezTo>
                    <a:pt x="2835" y="485"/>
                    <a:pt x="2830" y="486"/>
                    <a:pt x="2831" y="492"/>
                  </a:cubicBezTo>
                  <a:cubicBezTo>
                    <a:pt x="2827" y="494"/>
                    <a:pt x="2830" y="502"/>
                    <a:pt x="2825" y="503"/>
                  </a:cubicBezTo>
                  <a:cubicBezTo>
                    <a:pt x="2828" y="514"/>
                    <a:pt x="2823" y="518"/>
                    <a:pt x="2822" y="525"/>
                  </a:cubicBezTo>
                  <a:cubicBezTo>
                    <a:pt x="2824" y="535"/>
                    <a:pt x="2822" y="540"/>
                    <a:pt x="2822" y="547"/>
                  </a:cubicBezTo>
                  <a:cubicBezTo>
                    <a:pt x="2824" y="555"/>
                    <a:pt x="2816" y="565"/>
                    <a:pt x="2825" y="567"/>
                  </a:cubicBezTo>
                  <a:cubicBezTo>
                    <a:pt x="2826" y="553"/>
                    <a:pt x="2828" y="541"/>
                    <a:pt x="2827" y="525"/>
                  </a:cubicBezTo>
                  <a:cubicBezTo>
                    <a:pt x="2832" y="518"/>
                    <a:pt x="2829" y="504"/>
                    <a:pt x="2836" y="498"/>
                  </a:cubicBezTo>
                  <a:cubicBezTo>
                    <a:pt x="2838" y="488"/>
                    <a:pt x="2843" y="480"/>
                    <a:pt x="2845" y="469"/>
                  </a:cubicBezTo>
                  <a:cubicBezTo>
                    <a:pt x="2852" y="466"/>
                    <a:pt x="2851" y="456"/>
                    <a:pt x="2859" y="453"/>
                  </a:cubicBezTo>
                  <a:cubicBezTo>
                    <a:pt x="2858" y="447"/>
                    <a:pt x="2862" y="446"/>
                    <a:pt x="2865" y="444"/>
                  </a:cubicBezTo>
                  <a:cubicBezTo>
                    <a:pt x="2865" y="439"/>
                    <a:pt x="2865" y="434"/>
                    <a:pt x="2871" y="435"/>
                  </a:cubicBezTo>
                  <a:cubicBezTo>
                    <a:pt x="2874" y="428"/>
                    <a:pt x="2878" y="422"/>
                    <a:pt x="2882" y="416"/>
                  </a:cubicBezTo>
                  <a:cubicBezTo>
                    <a:pt x="2882" y="404"/>
                    <a:pt x="2882" y="404"/>
                    <a:pt x="2882" y="404"/>
                  </a:cubicBezTo>
                  <a:cubicBezTo>
                    <a:pt x="2881" y="405"/>
                    <a:pt x="2880" y="406"/>
                    <a:pt x="2880" y="408"/>
                  </a:cubicBezTo>
                  <a:cubicBezTo>
                    <a:pt x="2875" y="409"/>
                    <a:pt x="2875" y="415"/>
                    <a:pt x="2872" y="417"/>
                  </a:cubicBezTo>
                  <a:close/>
                  <a:moveTo>
                    <a:pt x="2880" y="351"/>
                  </a:moveTo>
                  <a:cubicBezTo>
                    <a:pt x="2879" y="353"/>
                    <a:pt x="2876" y="354"/>
                    <a:pt x="2874" y="356"/>
                  </a:cubicBezTo>
                  <a:cubicBezTo>
                    <a:pt x="2861" y="371"/>
                    <a:pt x="2846" y="383"/>
                    <a:pt x="2835" y="400"/>
                  </a:cubicBezTo>
                  <a:cubicBezTo>
                    <a:pt x="2826" y="404"/>
                    <a:pt x="2828" y="418"/>
                    <a:pt x="2817" y="421"/>
                  </a:cubicBezTo>
                  <a:cubicBezTo>
                    <a:pt x="2815" y="432"/>
                    <a:pt x="2806" y="437"/>
                    <a:pt x="2804" y="448"/>
                  </a:cubicBezTo>
                  <a:cubicBezTo>
                    <a:pt x="2799" y="450"/>
                    <a:pt x="2802" y="458"/>
                    <a:pt x="2796" y="459"/>
                  </a:cubicBezTo>
                  <a:cubicBezTo>
                    <a:pt x="2796" y="467"/>
                    <a:pt x="2789" y="467"/>
                    <a:pt x="2790" y="475"/>
                  </a:cubicBezTo>
                  <a:cubicBezTo>
                    <a:pt x="2789" y="480"/>
                    <a:pt x="2784" y="482"/>
                    <a:pt x="2785" y="489"/>
                  </a:cubicBezTo>
                  <a:cubicBezTo>
                    <a:pt x="2784" y="492"/>
                    <a:pt x="2782" y="493"/>
                    <a:pt x="2783" y="498"/>
                  </a:cubicBezTo>
                  <a:cubicBezTo>
                    <a:pt x="2781" y="498"/>
                    <a:pt x="2778" y="501"/>
                    <a:pt x="2781" y="502"/>
                  </a:cubicBezTo>
                  <a:cubicBezTo>
                    <a:pt x="2787" y="498"/>
                    <a:pt x="2788" y="490"/>
                    <a:pt x="2791" y="484"/>
                  </a:cubicBezTo>
                  <a:cubicBezTo>
                    <a:pt x="2795" y="479"/>
                    <a:pt x="2796" y="471"/>
                    <a:pt x="2801" y="466"/>
                  </a:cubicBezTo>
                  <a:cubicBezTo>
                    <a:pt x="2805" y="451"/>
                    <a:pt x="2815" y="442"/>
                    <a:pt x="2820" y="427"/>
                  </a:cubicBezTo>
                  <a:cubicBezTo>
                    <a:pt x="2829" y="422"/>
                    <a:pt x="2832" y="411"/>
                    <a:pt x="2840" y="404"/>
                  </a:cubicBezTo>
                  <a:cubicBezTo>
                    <a:pt x="2849" y="398"/>
                    <a:pt x="2852" y="387"/>
                    <a:pt x="2863" y="383"/>
                  </a:cubicBezTo>
                  <a:cubicBezTo>
                    <a:pt x="2868" y="374"/>
                    <a:pt x="2875" y="367"/>
                    <a:pt x="2882" y="360"/>
                  </a:cubicBezTo>
                  <a:cubicBezTo>
                    <a:pt x="2882" y="346"/>
                    <a:pt x="2882" y="346"/>
                    <a:pt x="2882" y="346"/>
                  </a:cubicBezTo>
                  <a:cubicBezTo>
                    <a:pt x="2881" y="346"/>
                    <a:pt x="2880" y="346"/>
                    <a:pt x="2880" y="346"/>
                  </a:cubicBezTo>
                  <a:cubicBezTo>
                    <a:pt x="2879" y="347"/>
                    <a:pt x="2881" y="350"/>
                    <a:pt x="2880" y="351"/>
                  </a:cubicBezTo>
                  <a:close/>
                  <a:moveTo>
                    <a:pt x="1310" y="33"/>
                  </a:moveTo>
                  <a:cubicBezTo>
                    <a:pt x="1314" y="31"/>
                    <a:pt x="1315" y="22"/>
                    <a:pt x="1317" y="16"/>
                  </a:cubicBezTo>
                  <a:cubicBezTo>
                    <a:pt x="1322" y="16"/>
                    <a:pt x="1320" y="1"/>
                    <a:pt x="1326" y="1"/>
                  </a:cubicBezTo>
                  <a:cubicBezTo>
                    <a:pt x="1326" y="1"/>
                    <a:pt x="1326" y="0"/>
                    <a:pt x="1326" y="0"/>
                  </a:cubicBezTo>
                  <a:cubicBezTo>
                    <a:pt x="1319" y="0"/>
                    <a:pt x="1319" y="0"/>
                    <a:pt x="1319" y="0"/>
                  </a:cubicBezTo>
                  <a:cubicBezTo>
                    <a:pt x="1316" y="4"/>
                    <a:pt x="1314" y="9"/>
                    <a:pt x="1311" y="13"/>
                  </a:cubicBezTo>
                  <a:cubicBezTo>
                    <a:pt x="1306" y="26"/>
                    <a:pt x="1301" y="42"/>
                    <a:pt x="1295" y="53"/>
                  </a:cubicBezTo>
                  <a:cubicBezTo>
                    <a:pt x="1298" y="60"/>
                    <a:pt x="1289" y="63"/>
                    <a:pt x="1289" y="72"/>
                  </a:cubicBezTo>
                  <a:cubicBezTo>
                    <a:pt x="1287" y="82"/>
                    <a:pt x="1288" y="83"/>
                    <a:pt x="1283" y="91"/>
                  </a:cubicBezTo>
                  <a:cubicBezTo>
                    <a:pt x="1280" y="88"/>
                    <a:pt x="1284" y="81"/>
                    <a:pt x="1283" y="77"/>
                  </a:cubicBezTo>
                  <a:cubicBezTo>
                    <a:pt x="1284" y="72"/>
                    <a:pt x="1286" y="67"/>
                    <a:pt x="1287" y="62"/>
                  </a:cubicBezTo>
                  <a:cubicBezTo>
                    <a:pt x="1288" y="53"/>
                    <a:pt x="1289" y="51"/>
                    <a:pt x="1292" y="39"/>
                  </a:cubicBezTo>
                  <a:cubicBezTo>
                    <a:pt x="1295" y="23"/>
                    <a:pt x="1301" y="12"/>
                    <a:pt x="1306" y="0"/>
                  </a:cubicBezTo>
                  <a:cubicBezTo>
                    <a:pt x="1298" y="0"/>
                    <a:pt x="1298" y="0"/>
                    <a:pt x="1298" y="0"/>
                  </a:cubicBezTo>
                  <a:cubicBezTo>
                    <a:pt x="1291" y="23"/>
                    <a:pt x="1289" y="32"/>
                    <a:pt x="1280" y="65"/>
                  </a:cubicBezTo>
                  <a:cubicBezTo>
                    <a:pt x="1279" y="76"/>
                    <a:pt x="1279" y="88"/>
                    <a:pt x="1275" y="102"/>
                  </a:cubicBezTo>
                  <a:cubicBezTo>
                    <a:pt x="1278" y="103"/>
                    <a:pt x="1281" y="103"/>
                    <a:pt x="1278" y="101"/>
                  </a:cubicBezTo>
                  <a:cubicBezTo>
                    <a:pt x="1280" y="97"/>
                    <a:pt x="1282" y="101"/>
                    <a:pt x="1282" y="104"/>
                  </a:cubicBezTo>
                  <a:cubicBezTo>
                    <a:pt x="1282" y="109"/>
                    <a:pt x="1274" y="117"/>
                    <a:pt x="1282" y="118"/>
                  </a:cubicBezTo>
                  <a:cubicBezTo>
                    <a:pt x="1287" y="94"/>
                    <a:pt x="1294" y="83"/>
                    <a:pt x="1296" y="65"/>
                  </a:cubicBezTo>
                  <a:cubicBezTo>
                    <a:pt x="1301" y="56"/>
                    <a:pt x="1305" y="44"/>
                    <a:pt x="1310" y="33"/>
                  </a:cubicBezTo>
                  <a:close/>
                  <a:moveTo>
                    <a:pt x="2871" y="310"/>
                  </a:moveTo>
                  <a:cubicBezTo>
                    <a:pt x="2868" y="312"/>
                    <a:pt x="2864" y="314"/>
                    <a:pt x="2865" y="319"/>
                  </a:cubicBezTo>
                  <a:cubicBezTo>
                    <a:pt x="2859" y="319"/>
                    <a:pt x="2858" y="323"/>
                    <a:pt x="2857" y="326"/>
                  </a:cubicBezTo>
                  <a:cubicBezTo>
                    <a:pt x="2846" y="336"/>
                    <a:pt x="2834" y="345"/>
                    <a:pt x="2826" y="357"/>
                  </a:cubicBezTo>
                  <a:cubicBezTo>
                    <a:pt x="2821" y="362"/>
                    <a:pt x="2814" y="366"/>
                    <a:pt x="2809" y="371"/>
                  </a:cubicBezTo>
                  <a:cubicBezTo>
                    <a:pt x="2803" y="375"/>
                    <a:pt x="2799" y="382"/>
                    <a:pt x="2793" y="385"/>
                  </a:cubicBezTo>
                  <a:cubicBezTo>
                    <a:pt x="2786" y="389"/>
                    <a:pt x="2786" y="398"/>
                    <a:pt x="2776" y="400"/>
                  </a:cubicBezTo>
                  <a:cubicBezTo>
                    <a:pt x="2775" y="403"/>
                    <a:pt x="2774" y="407"/>
                    <a:pt x="2768" y="407"/>
                  </a:cubicBezTo>
                  <a:cubicBezTo>
                    <a:pt x="2769" y="410"/>
                    <a:pt x="2760" y="414"/>
                    <a:pt x="2767" y="416"/>
                  </a:cubicBezTo>
                  <a:cubicBezTo>
                    <a:pt x="2763" y="408"/>
                    <a:pt x="2774" y="414"/>
                    <a:pt x="2773" y="409"/>
                  </a:cubicBezTo>
                  <a:cubicBezTo>
                    <a:pt x="2776" y="407"/>
                    <a:pt x="2778" y="405"/>
                    <a:pt x="2781" y="404"/>
                  </a:cubicBezTo>
                  <a:cubicBezTo>
                    <a:pt x="2784" y="397"/>
                    <a:pt x="2791" y="395"/>
                    <a:pt x="2795" y="390"/>
                  </a:cubicBezTo>
                  <a:cubicBezTo>
                    <a:pt x="2800" y="389"/>
                    <a:pt x="2798" y="383"/>
                    <a:pt x="2804" y="385"/>
                  </a:cubicBezTo>
                  <a:cubicBezTo>
                    <a:pt x="2801" y="378"/>
                    <a:pt x="2811" y="381"/>
                    <a:pt x="2810" y="375"/>
                  </a:cubicBezTo>
                  <a:cubicBezTo>
                    <a:pt x="2819" y="375"/>
                    <a:pt x="2820" y="367"/>
                    <a:pt x="2826" y="363"/>
                  </a:cubicBezTo>
                  <a:cubicBezTo>
                    <a:pt x="2835" y="354"/>
                    <a:pt x="2846" y="346"/>
                    <a:pt x="2853" y="335"/>
                  </a:cubicBezTo>
                  <a:cubicBezTo>
                    <a:pt x="2861" y="333"/>
                    <a:pt x="2863" y="327"/>
                    <a:pt x="2867" y="321"/>
                  </a:cubicBezTo>
                  <a:cubicBezTo>
                    <a:pt x="2875" y="320"/>
                    <a:pt x="2876" y="312"/>
                    <a:pt x="2882" y="310"/>
                  </a:cubicBezTo>
                  <a:cubicBezTo>
                    <a:pt x="2882" y="299"/>
                    <a:pt x="2882" y="299"/>
                    <a:pt x="2882" y="299"/>
                  </a:cubicBezTo>
                  <a:cubicBezTo>
                    <a:pt x="2878" y="302"/>
                    <a:pt x="2874" y="306"/>
                    <a:pt x="2871" y="310"/>
                  </a:cubicBezTo>
                  <a:close/>
                  <a:moveTo>
                    <a:pt x="1276" y="9"/>
                  </a:moveTo>
                  <a:cubicBezTo>
                    <a:pt x="1277" y="6"/>
                    <a:pt x="1278" y="3"/>
                    <a:pt x="1279" y="0"/>
                  </a:cubicBezTo>
                  <a:cubicBezTo>
                    <a:pt x="1274" y="0"/>
                    <a:pt x="1274" y="0"/>
                    <a:pt x="1274" y="0"/>
                  </a:cubicBezTo>
                  <a:cubicBezTo>
                    <a:pt x="1274" y="2"/>
                    <a:pt x="1273" y="4"/>
                    <a:pt x="1272" y="5"/>
                  </a:cubicBezTo>
                  <a:cubicBezTo>
                    <a:pt x="1272" y="8"/>
                    <a:pt x="1274" y="10"/>
                    <a:pt x="1272" y="14"/>
                  </a:cubicBezTo>
                  <a:cubicBezTo>
                    <a:pt x="1268" y="18"/>
                    <a:pt x="1272" y="25"/>
                    <a:pt x="1275" y="20"/>
                  </a:cubicBezTo>
                  <a:cubicBezTo>
                    <a:pt x="1270" y="19"/>
                    <a:pt x="1276" y="12"/>
                    <a:pt x="1276" y="9"/>
                  </a:cubicBezTo>
                  <a:close/>
                  <a:moveTo>
                    <a:pt x="569" y="1506"/>
                  </a:moveTo>
                  <a:cubicBezTo>
                    <a:pt x="567" y="1503"/>
                    <a:pt x="565" y="1505"/>
                    <a:pt x="562" y="1504"/>
                  </a:cubicBezTo>
                  <a:cubicBezTo>
                    <a:pt x="527" y="1480"/>
                    <a:pt x="525" y="1479"/>
                    <a:pt x="523" y="1478"/>
                  </a:cubicBezTo>
                  <a:cubicBezTo>
                    <a:pt x="507" y="1456"/>
                    <a:pt x="499" y="1449"/>
                    <a:pt x="496" y="1449"/>
                  </a:cubicBezTo>
                  <a:cubicBezTo>
                    <a:pt x="487" y="1420"/>
                    <a:pt x="488" y="1413"/>
                    <a:pt x="483" y="1404"/>
                  </a:cubicBezTo>
                  <a:cubicBezTo>
                    <a:pt x="495" y="1345"/>
                    <a:pt x="490" y="1341"/>
                    <a:pt x="496" y="1339"/>
                  </a:cubicBezTo>
                  <a:cubicBezTo>
                    <a:pt x="485" y="1353"/>
                    <a:pt x="478" y="1358"/>
                    <a:pt x="479" y="1365"/>
                  </a:cubicBezTo>
                  <a:cubicBezTo>
                    <a:pt x="475" y="1378"/>
                    <a:pt x="469" y="1375"/>
                    <a:pt x="471" y="1373"/>
                  </a:cubicBezTo>
                  <a:cubicBezTo>
                    <a:pt x="462" y="1315"/>
                    <a:pt x="460" y="1302"/>
                    <a:pt x="457" y="1289"/>
                  </a:cubicBezTo>
                  <a:cubicBezTo>
                    <a:pt x="440" y="1227"/>
                    <a:pt x="444" y="1224"/>
                    <a:pt x="441" y="1221"/>
                  </a:cubicBezTo>
                  <a:cubicBezTo>
                    <a:pt x="415" y="1166"/>
                    <a:pt x="412" y="1161"/>
                    <a:pt x="408" y="1156"/>
                  </a:cubicBezTo>
                  <a:cubicBezTo>
                    <a:pt x="378" y="1110"/>
                    <a:pt x="371" y="1106"/>
                    <a:pt x="373" y="1103"/>
                  </a:cubicBezTo>
                  <a:cubicBezTo>
                    <a:pt x="359" y="1060"/>
                    <a:pt x="363" y="1054"/>
                    <a:pt x="356" y="1045"/>
                  </a:cubicBezTo>
                  <a:cubicBezTo>
                    <a:pt x="354" y="1037"/>
                    <a:pt x="350" y="1046"/>
                    <a:pt x="357" y="1058"/>
                  </a:cubicBezTo>
                  <a:cubicBezTo>
                    <a:pt x="355" y="1081"/>
                    <a:pt x="353" y="1078"/>
                    <a:pt x="351" y="1076"/>
                  </a:cubicBezTo>
                  <a:cubicBezTo>
                    <a:pt x="342" y="1052"/>
                    <a:pt x="347" y="1049"/>
                    <a:pt x="345" y="1045"/>
                  </a:cubicBezTo>
                  <a:cubicBezTo>
                    <a:pt x="339" y="1004"/>
                    <a:pt x="340" y="997"/>
                    <a:pt x="340" y="990"/>
                  </a:cubicBezTo>
                  <a:cubicBezTo>
                    <a:pt x="315" y="916"/>
                    <a:pt x="318" y="913"/>
                    <a:pt x="315" y="909"/>
                  </a:cubicBezTo>
                  <a:cubicBezTo>
                    <a:pt x="320" y="938"/>
                    <a:pt x="320" y="943"/>
                    <a:pt x="325" y="950"/>
                  </a:cubicBezTo>
                  <a:cubicBezTo>
                    <a:pt x="338" y="1032"/>
                    <a:pt x="339" y="1041"/>
                    <a:pt x="338" y="1050"/>
                  </a:cubicBezTo>
                  <a:cubicBezTo>
                    <a:pt x="344" y="1098"/>
                    <a:pt x="343" y="1116"/>
                    <a:pt x="347" y="1135"/>
                  </a:cubicBezTo>
                  <a:cubicBezTo>
                    <a:pt x="356" y="1183"/>
                    <a:pt x="355" y="1188"/>
                    <a:pt x="359" y="1193"/>
                  </a:cubicBezTo>
                  <a:cubicBezTo>
                    <a:pt x="370" y="1226"/>
                    <a:pt x="367" y="1230"/>
                    <a:pt x="368" y="1235"/>
                  </a:cubicBezTo>
                  <a:cubicBezTo>
                    <a:pt x="376" y="1282"/>
                    <a:pt x="390" y="1289"/>
                    <a:pt x="382" y="1292"/>
                  </a:cubicBezTo>
                  <a:cubicBezTo>
                    <a:pt x="395" y="1326"/>
                    <a:pt x="395" y="1330"/>
                    <a:pt x="396" y="1335"/>
                  </a:cubicBezTo>
                  <a:cubicBezTo>
                    <a:pt x="421" y="1400"/>
                    <a:pt x="424" y="1405"/>
                    <a:pt x="426" y="1410"/>
                  </a:cubicBezTo>
                  <a:cubicBezTo>
                    <a:pt x="425" y="1413"/>
                    <a:pt x="419" y="1404"/>
                    <a:pt x="412" y="1394"/>
                  </a:cubicBezTo>
                  <a:cubicBezTo>
                    <a:pt x="377" y="1320"/>
                    <a:pt x="378" y="1314"/>
                    <a:pt x="371" y="1307"/>
                  </a:cubicBezTo>
                  <a:cubicBezTo>
                    <a:pt x="365" y="1283"/>
                    <a:pt x="363" y="1276"/>
                    <a:pt x="361" y="1270"/>
                  </a:cubicBezTo>
                  <a:cubicBezTo>
                    <a:pt x="339" y="1186"/>
                    <a:pt x="337" y="1180"/>
                    <a:pt x="338" y="1174"/>
                  </a:cubicBezTo>
                  <a:cubicBezTo>
                    <a:pt x="331" y="1142"/>
                    <a:pt x="329" y="1129"/>
                    <a:pt x="330" y="1118"/>
                  </a:cubicBezTo>
                  <a:cubicBezTo>
                    <a:pt x="327" y="1086"/>
                    <a:pt x="321" y="1082"/>
                    <a:pt x="324" y="1079"/>
                  </a:cubicBezTo>
                  <a:cubicBezTo>
                    <a:pt x="318" y="1017"/>
                    <a:pt x="311" y="1010"/>
                    <a:pt x="313" y="1004"/>
                  </a:cubicBezTo>
                  <a:cubicBezTo>
                    <a:pt x="308" y="1033"/>
                    <a:pt x="320" y="1038"/>
                    <a:pt x="312" y="1040"/>
                  </a:cubicBezTo>
                  <a:cubicBezTo>
                    <a:pt x="313" y="1069"/>
                    <a:pt x="320" y="1074"/>
                    <a:pt x="316" y="1076"/>
                  </a:cubicBezTo>
                  <a:cubicBezTo>
                    <a:pt x="318" y="1125"/>
                    <a:pt x="324" y="1129"/>
                    <a:pt x="321" y="1132"/>
                  </a:cubicBezTo>
                  <a:cubicBezTo>
                    <a:pt x="317" y="1145"/>
                    <a:pt x="322" y="1141"/>
                    <a:pt x="316" y="1136"/>
                  </a:cubicBezTo>
                  <a:cubicBezTo>
                    <a:pt x="308" y="1098"/>
                    <a:pt x="310" y="1093"/>
                    <a:pt x="308" y="1087"/>
                  </a:cubicBezTo>
                  <a:cubicBezTo>
                    <a:pt x="299" y="1051"/>
                    <a:pt x="309" y="1047"/>
                    <a:pt x="302" y="1041"/>
                  </a:cubicBezTo>
                  <a:cubicBezTo>
                    <a:pt x="300" y="1006"/>
                    <a:pt x="297" y="1000"/>
                    <a:pt x="299" y="995"/>
                  </a:cubicBezTo>
                  <a:cubicBezTo>
                    <a:pt x="293" y="953"/>
                    <a:pt x="294" y="943"/>
                    <a:pt x="292" y="933"/>
                  </a:cubicBezTo>
                  <a:cubicBezTo>
                    <a:pt x="284" y="895"/>
                    <a:pt x="285" y="890"/>
                    <a:pt x="284" y="885"/>
                  </a:cubicBezTo>
                  <a:cubicBezTo>
                    <a:pt x="273" y="831"/>
                    <a:pt x="271" y="826"/>
                    <a:pt x="272" y="822"/>
                  </a:cubicBezTo>
                  <a:cubicBezTo>
                    <a:pt x="265" y="848"/>
                    <a:pt x="277" y="856"/>
                    <a:pt x="273" y="861"/>
                  </a:cubicBezTo>
                  <a:cubicBezTo>
                    <a:pt x="278" y="891"/>
                    <a:pt x="274" y="901"/>
                    <a:pt x="278" y="914"/>
                  </a:cubicBezTo>
                  <a:cubicBezTo>
                    <a:pt x="271" y="935"/>
                    <a:pt x="275" y="939"/>
                    <a:pt x="270" y="940"/>
                  </a:cubicBezTo>
                  <a:cubicBezTo>
                    <a:pt x="272" y="951"/>
                    <a:pt x="270" y="952"/>
                    <a:pt x="273" y="955"/>
                  </a:cubicBezTo>
                  <a:cubicBezTo>
                    <a:pt x="267" y="1000"/>
                    <a:pt x="262" y="1005"/>
                    <a:pt x="265" y="1011"/>
                  </a:cubicBezTo>
                  <a:cubicBezTo>
                    <a:pt x="266" y="1041"/>
                    <a:pt x="261" y="1043"/>
                    <a:pt x="267" y="1048"/>
                  </a:cubicBezTo>
                  <a:cubicBezTo>
                    <a:pt x="271" y="1091"/>
                    <a:pt x="264" y="1096"/>
                    <a:pt x="268" y="1103"/>
                  </a:cubicBezTo>
                  <a:cubicBezTo>
                    <a:pt x="271" y="1162"/>
                    <a:pt x="272" y="1169"/>
                    <a:pt x="272" y="1175"/>
                  </a:cubicBezTo>
                  <a:cubicBezTo>
                    <a:pt x="278" y="1236"/>
                    <a:pt x="290" y="1244"/>
                    <a:pt x="284" y="1249"/>
                  </a:cubicBezTo>
                  <a:cubicBezTo>
                    <a:pt x="294" y="1280"/>
                    <a:pt x="295" y="1284"/>
                    <a:pt x="292" y="1286"/>
                  </a:cubicBezTo>
                  <a:cubicBezTo>
                    <a:pt x="286" y="1297"/>
                    <a:pt x="288" y="1292"/>
                    <a:pt x="284" y="1287"/>
                  </a:cubicBezTo>
                  <a:cubicBezTo>
                    <a:pt x="267" y="1251"/>
                    <a:pt x="264" y="1242"/>
                    <a:pt x="262" y="1233"/>
                  </a:cubicBezTo>
                  <a:cubicBezTo>
                    <a:pt x="247" y="1146"/>
                    <a:pt x="241" y="1137"/>
                    <a:pt x="242" y="1129"/>
                  </a:cubicBezTo>
                  <a:cubicBezTo>
                    <a:pt x="236" y="1068"/>
                    <a:pt x="239" y="1053"/>
                    <a:pt x="238" y="1038"/>
                  </a:cubicBezTo>
                  <a:cubicBezTo>
                    <a:pt x="243" y="986"/>
                    <a:pt x="244" y="979"/>
                    <a:pt x="242" y="971"/>
                  </a:cubicBezTo>
                  <a:cubicBezTo>
                    <a:pt x="248" y="934"/>
                    <a:pt x="247" y="931"/>
                    <a:pt x="248" y="927"/>
                  </a:cubicBezTo>
                  <a:cubicBezTo>
                    <a:pt x="252" y="851"/>
                    <a:pt x="244" y="842"/>
                    <a:pt x="249" y="835"/>
                  </a:cubicBezTo>
                  <a:cubicBezTo>
                    <a:pt x="239" y="815"/>
                    <a:pt x="246" y="822"/>
                    <a:pt x="243" y="826"/>
                  </a:cubicBezTo>
                  <a:cubicBezTo>
                    <a:pt x="240" y="881"/>
                    <a:pt x="245" y="887"/>
                    <a:pt x="241" y="892"/>
                  </a:cubicBezTo>
                  <a:cubicBezTo>
                    <a:pt x="238" y="928"/>
                    <a:pt x="240" y="933"/>
                    <a:pt x="236" y="938"/>
                  </a:cubicBezTo>
                  <a:cubicBezTo>
                    <a:pt x="237" y="964"/>
                    <a:pt x="234" y="966"/>
                    <a:pt x="234" y="969"/>
                  </a:cubicBezTo>
                  <a:cubicBezTo>
                    <a:pt x="229" y="1037"/>
                    <a:pt x="229" y="1042"/>
                    <a:pt x="229" y="1048"/>
                  </a:cubicBezTo>
                  <a:cubicBezTo>
                    <a:pt x="229" y="1084"/>
                    <a:pt x="231" y="1090"/>
                    <a:pt x="230" y="1095"/>
                  </a:cubicBezTo>
                  <a:cubicBezTo>
                    <a:pt x="238" y="1122"/>
                    <a:pt x="226" y="1124"/>
                    <a:pt x="233" y="1128"/>
                  </a:cubicBezTo>
                  <a:cubicBezTo>
                    <a:pt x="233" y="1156"/>
                    <a:pt x="238" y="1168"/>
                    <a:pt x="238" y="1180"/>
                  </a:cubicBezTo>
                  <a:cubicBezTo>
                    <a:pt x="248" y="1202"/>
                    <a:pt x="244" y="1205"/>
                    <a:pt x="247" y="1208"/>
                  </a:cubicBezTo>
                  <a:cubicBezTo>
                    <a:pt x="265" y="1263"/>
                    <a:pt x="265" y="1269"/>
                    <a:pt x="269" y="1276"/>
                  </a:cubicBezTo>
                  <a:cubicBezTo>
                    <a:pt x="271" y="1287"/>
                    <a:pt x="265" y="1290"/>
                    <a:pt x="261" y="1284"/>
                  </a:cubicBezTo>
                  <a:cubicBezTo>
                    <a:pt x="245" y="1250"/>
                    <a:pt x="238" y="1244"/>
                    <a:pt x="240" y="1240"/>
                  </a:cubicBezTo>
                  <a:cubicBezTo>
                    <a:pt x="220" y="1185"/>
                    <a:pt x="223" y="1176"/>
                    <a:pt x="220" y="1166"/>
                  </a:cubicBezTo>
                  <a:cubicBezTo>
                    <a:pt x="213" y="1118"/>
                    <a:pt x="216" y="1114"/>
                    <a:pt x="211" y="1109"/>
                  </a:cubicBezTo>
                  <a:cubicBezTo>
                    <a:pt x="207" y="1061"/>
                    <a:pt x="211" y="1042"/>
                    <a:pt x="205" y="1022"/>
                  </a:cubicBezTo>
                  <a:cubicBezTo>
                    <a:pt x="219" y="949"/>
                    <a:pt x="213" y="940"/>
                    <a:pt x="220" y="933"/>
                  </a:cubicBezTo>
                  <a:cubicBezTo>
                    <a:pt x="236" y="865"/>
                    <a:pt x="230" y="861"/>
                    <a:pt x="233" y="857"/>
                  </a:cubicBezTo>
                  <a:cubicBezTo>
                    <a:pt x="231" y="834"/>
                    <a:pt x="242" y="832"/>
                    <a:pt x="236" y="828"/>
                  </a:cubicBezTo>
                  <a:cubicBezTo>
                    <a:pt x="238" y="800"/>
                    <a:pt x="243" y="798"/>
                    <a:pt x="239" y="794"/>
                  </a:cubicBezTo>
                  <a:cubicBezTo>
                    <a:pt x="239" y="761"/>
                    <a:pt x="241" y="757"/>
                    <a:pt x="241" y="753"/>
                  </a:cubicBezTo>
                  <a:cubicBezTo>
                    <a:pt x="230" y="744"/>
                    <a:pt x="228" y="754"/>
                    <a:pt x="234" y="765"/>
                  </a:cubicBezTo>
                  <a:cubicBezTo>
                    <a:pt x="228" y="819"/>
                    <a:pt x="228" y="833"/>
                    <a:pt x="228" y="847"/>
                  </a:cubicBezTo>
                  <a:cubicBezTo>
                    <a:pt x="216" y="875"/>
                    <a:pt x="221" y="883"/>
                    <a:pt x="215" y="889"/>
                  </a:cubicBezTo>
                  <a:cubicBezTo>
                    <a:pt x="205" y="963"/>
                    <a:pt x="202" y="993"/>
                    <a:pt x="197" y="1022"/>
                  </a:cubicBezTo>
                  <a:cubicBezTo>
                    <a:pt x="203" y="1060"/>
                    <a:pt x="195" y="1068"/>
                    <a:pt x="200" y="1079"/>
                  </a:cubicBezTo>
                  <a:cubicBezTo>
                    <a:pt x="203" y="1102"/>
                    <a:pt x="201" y="1104"/>
                    <a:pt x="202" y="1107"/>
                  </a:cubicBezTo>
                  <a:cubicBezTo>
                    <a:pt x="211" y="1176"/>
                    <a:pt x="212" y="1185"/>
                    <a:pt x="217" y="1196"/>
                  </a:cubicBezTo>
                  <a:cubicBezTo>
                    <a:pt x="226" y="1230"/>
                    <a:pt x="225" y="1235"/>
                    <a:pt x="230" y="1240"/>
                  </a:cubicBezTo>
                  <a:cubicBezTo>
                    <a:pt x="220" y="1244"/>
                    <a:pt x="223" y="1241"/>
                    <a:pt x="219" y="1237"/>
                  </a:cubicBezTo>
                  <a:cubicBezTo>
                    <a:pt x="207" y="1183"/>
                    <a:pt x="201" y="1175"/>
                    <a:pt x="203" y="1168"/>
                  </a:cubicBezTo>
                  <a:cubicBezTo>
                    <a:pt x="192" y="1115"/>
                    <a:pt x="190" y="1108"/>
                    <a:pt x="189" y="1100"/>
                  </a:cubicBezTo>
                  <a:cubicBezTo>
                    <a:pt x="189" y="1066"/>
                    <a:pt x="184" y="1053"/>
                    <a:pt x="185" y="1042"/>
                  </a:cubicBezTo>
                  <a:cubicBezTo>
                    <a:pt x="187" y="964"/>
                    <a:pt x="187" y="961"/>
                    <a:pt x="186" y="957"/>
                  </a:cubicBezTo>
                  <a:cubicBezTo>
                    <a:pt x="186" y="926"/>
                    <a:pt x="192" y="924"/>
                    <a:pt x="189" y="920"/>
                  </a:cubicBezTo>
                  <a:cubicBezTo>
                    <a:pt x="201" y="891"/>
                    <a:pt x="191" y="886"/>
                    <a:pt x="199" y="885"/>
                  </a:cubicBezTo>
                  <a:cubicBezTo>
                    <a:pt x="198" y="863"/>
                    <a:pt x="210" y="861"/>
                    <a:pt x="203" y="857"/>
                  </a:cubicBezTo>
                  <a:cubicBezTo>
                    <a:pt x="209" y="833"/>
                    <a:pt x="210" y="827"/>
                    <a:pt x="212" y="821"/>
                  </a:cubicBezTo>
                  <a:cubicBezTo>
                    <a:pt x="211" y="799"/>
                    <a:pt x="216" y="797"/>
                    <a:pt x="214" y="793"/>
                  </a:cubicBezTo>
                  <a:cubicBezTo>
                    <a:pt x="204" y="817"/>
                    <a:pt x="205" y="822"/>
                    <a:pt x="205" y="826"/>
                  </a:cubicBezTo>
                  <a:cubicBezTo>
                    <a:pt x="192" y="876"/>
                    <a:pt x="190" y="885"/>
                    <a:pt x="186" y="893"/>
                  </a:cubicBezTo>
                  <a:cubicBezTo>
                    <a:pt x="180" y="956"/>
                    <a:pt x="174" y="965"/>
                    <a:pt x="177" y="975"/>
                  </a:cubicBezTo>
                  <a:cubicBezTo>
                    <a:pt x="174" y="1011"/>
                    <a:pt x="176" y="1020"/>
                    <a:pt x="176" y="1029"/>
                  </a:cubicBezTo>
                  <a:cubicBezTo>
                    <a:pt x="178" y="1090"/>
                    <a:pt x="182" y="1096"/>
                    <a:pt x="181" y="1100"/>
                  </a:cubicBezTo>
                  <a:cubicBezTo>
                    <a:pt x="195" y="1176"/>
                    <a:pt x="194" y="1181"/>
                    <a:pt x="199" y="1186"/>
                  </a:cubicBezTo>
                  <a:cubicBezTo>
                    <a:pt x="202" y="1229"/>
                    <a:pt x="199" y="1223"/>
                    <a:pt x="196" y="1219"/>
                  </a:cubicBezTo>
                  <a:cubicBezTo>
                    <a:pt x="181" y="1179"/>
                    <a:pt x="186" y="1171"/>
                    <a:pt x="182" y="1169"/>
                  </a:cubicBezTo>
                  <a:cubicBezTo>
                    <a:pt x="177" y="1150"/>
                    <a:pt x="180" y="1149"/>
                    <a:pt x="175" y="1145"/>
                  </a:cubicBezTo>
                  <a:cubicBezTo>
                    <a:pt x="169" y="1114"/>
                    <a:pt x="169" y="1111"/>
                    <a:pt x="169" y="1109"/>
                  </a:cubicBezTo>
                  <a:cubicBezTo>
                    <a:pt x="162" y="1082"/>
                    <a:pt x="165" y="1077"/>
                    <a:pt x="164" y="1073"/>
                  </a:cubicBezTo>
                  <a:cubicBezTo>
                    <a:pt x="162" y="1035"/>
                    <a:pt x="159" y="1032"/>
                    <a:pt x="163" y="1030"/>
                  </a:cubicBezTo>
                  <a:cubicBezTo>
                    <a:pt x="165" y="979"/>
                    <a:pt x="158" y="968"/>
                    <a:pt x="161" y="960"/>
                  </a:cubicBezTo>
                  <a:cubicBezTo>
                    <a:pt x="164" y="929"/>
                    <a:pt x="160" y="926"/>
                    <a:pt x="162" y="924"/>
                  </a:cubicBezTo>
                  <a:cubicBezTo>
                    <a:pt x="170" y="895"/>
                    <a:pt x="165" y="889"/>
                    <a:pt x="169" y="884"/>
                  </a:cubicBezTo>
                  <a:cubicBezTo>
                    <a:pt x="175" y="847"/>
                    <a:pt x="174" y="841"/>
                    <a:pt x="174" y="835"/>
                  </a:cubicBezTo>
                  <a:cubicBezTo>
                    <a:pt x="179" y="808"/>
                    <a:pt x="186" y="806"/>
                    <a:pt x="186" y="803"/>
                  </a:cubicBezTo>
                  <a:cubicBezTo>
                    <a:pt x="193" y="748"/>
                    <a:pt x="194" y="743"/>
                    <a:pt x="195" y="737"/>
                  </a:cubicBezTo>
                  <a:cubicBezTo>
                    <a:pt x="196" y="693"/>
                    <a:pt x="197" y="690"/>
                    <a:pt x="197" y="687"/>
                  </a:cubicBezTo>
                  <a:cubicBezTo>
                    <a:pt x="190" y="674"/>
                    <a:pt x="192" y="680"/>
                    <a:pt x="196" y="686"/>
                  </a:cubicBezTo>
                  <a:cubicBezTo>
                    <a:pt x="191" y="732"/>
                    <a:pt x="186" y="738"/>
                    <a:pt x="188" y="745"/>
                  </a:cubicBezTo>
                  <a:cubicBezTo>
                    <a:pt x="166" y="851"/>
                    <a:pt x="159" y="853"/>
                    <a:pt x="163" y="857"/>
                  </a:cubicBezTo>
                  <a:cubicBezTo>
                    <a:pt x="159" y="882"/>
                    <a:pt x="157" y="885"/>
                    <a:pt x="159" y="889"/>
                  </a:cubicBezTo>
                  <a:cubicBezTo>
                    <a:pt x="154" y="915"/>
                    <a:pt x="154" y="917"/>
                    <a:pt x="154" y="919"/>
                  </a:cubicBezTo>
                  <a:cubicBezTo>
                    <a:pt x="150" y="957"/>
                    <a:pt x="154" y="965"/>
                    <a:pt x="151" y="972"/>
                  </a:cubicBezTo>
                  <a:cubicBezTo>
                    <a:pt x="154" y="1019"/>
                    <a:pt x="151" y="1022"/>
                    <a:pt x="153" y="1027"/>
                  </a:cubicBezTo>
                  <a:cubicBezTo>
                    <a:pt x="154" y="1058"/>
                    <a:pt x="157" y="1064"/>
                    <a:pt x="152" y="1067"/>
                  </a:cubicBezTo>
                  <a:cubicBezTo>
                    <a:pt x="158" y="1092"/>
                    <a:pt x="156" y="1096"/>
                    <a:pt x="159" y="1100"/>
                  </a:cubicBezTo>
                  <a:cubicBezTo>
                    <a:pt x="160" y="1120"/>
                    <a:pt x="164" y="1130"/>
                    <a:pt x="167" y="1140"/>
                  </a:cubicBezTo>
                  <a:cubicBezTo>
                    <a:pt x="176" y="1180"/>
                    <a:pt x="180" y="1184"/>
                    <a:pt x="178" y="1186"/>
                  </a:cubicBezTo>
                  <a:cubicBezTo>
                    <a:pt x="160" y="1172"/>
                    <a:pt x="157" y="1160"/>
                    <a:pt x="154" y="1149"/>
                  </a:cubicBezTo>
                  <a:cubicBezTo>
                    <a:pt x="142" y="1103"/>
                    <a:pt x="146" y="1101"/>
                    <a:pt x="141" y="1097"/>
                  </a:cubicBezTo>
                  <a:cubicBezTo>
                    <a:pt x="139" y="1057"/>
                    <a:pt x="135" y="1046"/>
                    <a:pt x="135" y="1037"/>
                  </a:cubicBezTo>
                  <a:cubicBezTo>
                    <a:pt x="132" y="987"/>
                    <a:pt x="129" y="981"/>
                    <a:pt x="130" y="976"/>
                  </a:cubicBezTo>
                  <a:cubicBezTo>
                    <a:pt x="129" y="942"/>
                    <a:pt x="130" y="937"/>
                    <a:pt x="131" y="933"/>
                  </a:cubicBezTo>
                  <a:cubicBezTo>
                    <a:pt x="136" y="908"/>
                    <a:pt x="130" y="897"/>
                    <a:pt x="137" y="888"/>
                  </a:cubicBezTo>
                  <a:cubicBezTo>
                    <a:pt x="140" y="864"/>
                    <a:pt x="140" y="862"/>
                    <a:pt x="143" y="860"/>
                  </a:cubicBezTo>
                  <a:cubicBezTo>
                    <a:pt x="142" y="829"/>
                    <a:pt x="148" y="825"/>
                    <a:pt x="148" y="821"/>
                  </a:cubicBezTo>
                  <a:cubicBezTo>
                    <a:pt x="161" y="779"/>
                    <a:pt x="161" y="775"/>
                    <a:pt x="163" y="771"/>
                  </a:cubicBezTo>
                  <a:cubicBezTo>
                    <a:pt x="171" y="741"/>
                    <a:pt x="166" y="735"/>
                    <a:pt x="173" y="732"/>
                  </a:cubicBezTo>
                  <a:cubicBezTo>
                    <a:pt x="173" y="701"/>
                    <a:pt x="179" y="698"/>
                    <a:pt x="174" y="693"/>
                  </a:cubicBezTo>
                  <a:cubicBezTo>
                    <a:pt x="179" y="675"/>
                    <a:pt x="179" y="670"/>
                    <a:pt x="179" y="666"/>
                  </a:cubicBezTo>
                  <a:cubicBezTo>
                    <a:pt x="171" y="703"/>
                    <a:pt x="170" y="710"/>
                    <a:pt x="167" y="717"/>
                  </a:cubicBezTo>
                  <a:cubicBezTo>
                    <a:pt x="166" y="734"/>
                    <a:pt x="163" y="736"/>
                    <a:pt x="164" y="738"/>
                  </a:cubicBezTo>
                  <a:cubicBezTo>
                    <a:pt x="157" y="762"/>
                    <a:pt x="158" y="766"/>
                    <a:pt x="157" y="770"/>
                  </a:cubicBezTo>
                  <a:cubicBezTo>
                    <a:pt x="145" y="802"/>
                    <a:pt x="145" y="804"/>
                    <a:pt x="145" y="805"/>
                  </a:cubicBezTo>
                  <a:cubicBezTo>
                    <a:pt x="135" y="840"/>
                    <a:pt x="132" y="858"/>
                    <a:pt x="128" y="876"/>
                  </a:cubicBezTo>
                  <a:cubicBezTo>
                    <a:pt x="120" y="935"/>
                    <a:pt x="123" y="941"/>
                    <a:pt x="121" y="945"/>
                  </a:cubicBezTo>
                  <a:cubicBezTo>
                    <a:pt x="122" y="978"/>
                    <a:pt x="120" y="982"/>
                    <a:pt x="122" y="987"/>
                  </a:cubicBezTo>
                  <a:cubicBezTo>
                    <a:pt x="124" y="1025"/>
                    <a:pt x="130" y="1036"/>
                    <a:pt x="125" y="1044"/>
                  </a:cubicBezTo>
                  <a:cubicBezTo>
                    <a:pt x="140" y="1143"/>
                    <a:pt x="148" y="1151"/>
                    <a:pt x="143" y="1157"/>
                  </a:cubicBezTo>
                  <a:cubicBezTo>
                    <a:pt x="135" y="1126"/>
                    <a:pt x="128" y="1132"/>
                    <a:pt x="123" y="1120"/>
                  </a:cubicBezTo>
                  <a:cubicBezTo>
                    <a:pt x="121" y="1097"/>
                    <a:pt x="122" y="1092"/>
                    <a:pt x="119" y="1085"/>
                  </a:cubicBezTo>
                  <a:cubicBezTo>
                    <a:pt x="118" y="1028"/>
                    <a:pt x="113" y="1021"/>
                    <a:pt x="115" y="1016"/>
                  </a:cubicBezTo>
                  <a:cubicBezTo>
                    <a:pt x="114" y="993"/>
                    <a:pt x="112" y="987"/>
                    <a:pt x="115" y="981"/>
                  </a:cubicBezTo>
                  <a:cubicBezTo>
                    <a:pt x="113" y="890"/>
                    <a:pt x="113" y="877"/>
                    <a:pt x="117" y="865"/>
                  </a:cubicBezTo>
                  <a:cubicBezTo>
                    <a:pt x="120" y="833"/>
                    <a:pt x="119" y="830"/>
                    <a:pt x="119" y="826"/>
                  </a:cubicBezTo>
                  <a:cubicBezTo>
                    <a:pt x="124" y="766"/>
                    <a:pt x="131" y="764"/>
                    <a:pt x="129" y="760"/>
                  </a:cubicBezTo>
                  <a:cubicBezTo>
                    <a:pt x="137" y="725"/>
                    <a:pt x="133" y="718"/>
                    <a:pt x="137" y="712"/>
                  </a:cubicBezTo>
                  <a:cubicBezTo>
                    <a:pt x="147" y="691"/>
                    <a:pt x="142" y="687"/>
                    <a:pt x="144" y="685"/>
                  </a:cubicBezTo>
                  <a:cubicBezTo>
                    <a:pt x="137" y="712"/>
                    <a:pt x="126" y="715"/>
                    <a:pt x="130" y="721"/>
                  </a:cubicBezTo>
                  <a:cubicBezTo>
                    <a:pt x="122" y="742"/>
                    <a:pt x="127" y="749"/>
                    <a:pt x="121" y="753"/>
                  </a:cubicBezTo>
                  <a:cubicBezTo>
                    <a:pt x="114" y="808"/>
                    <a:pt x="110" y="814"/>
                    <a:pt x="114" y="822"/>
                  </a:cubicBezTo>
                  <a:cubicBezTo>
                    <a:pt x="109" y="854"/>
                    <a:pt x="109" y="855"/>
                    <a:pt x="106" y="857"/>
                  </a:cubicBezTo>
                  <a:cubicBezTo>
                    <a:pt x="104" y="869"/>
                    <a:pt x="107" y="872"/>
                    <a:pt x="105" y="874"/>
                  </a:cubicBezTo>
                  <a:cubicBezTo>
                    <a:pt x="105" y="898"/>
                    <a:pt x="103" y="901"/>
                    <a:pt x="103" y="904"/>
                  </a:cubicBezTo>
                  <a:cubicBezTo>
                    <a:pt x="99" y="953"/>
                    <a:pt x="104" y="961"/>
                    <a:pt x="100" y="968"/>
                  </a:cubicBezTo>
                  <a:cubicBezTo>
                    <a:pt x="104" y="1017"/>
                    <a:pt x="107" y="1030"/>
                    <a:pt x="105" y="1042"/>
                  </a:cubicBezTo>
                  <a:cubicBezTo>
                    <a:pt x="107" y="1074"/>
                    <a:pt x="107" y="1077"/>
                    <a:pt x="111" y="1081"/>
                  </a:cubicBezTo>
                  <a:cubicBezTo>
                    <a:pt x="114" y="1111"/>
                    <a:pt x="112" y="1112"/>
                    <a:pt x="113" y="1114"/>
                  </a:cubicBezTo>
                  <a:cubicBezTo>
                    <a:pt x="99" y="1089"/>
                    <a:pt x="93" y="1080"/>
                    <a:pt x="97" y="1072"/>
                  </a:cubicBezTo>
                  <a:cubicBezTo>
                    <a:pt x="88" y="1032"/>
                    <a:pt x="82" y="1027"/>
                    <a:pt x="86" y="1024"/>
                  </a:cubicBezTo>
                  <a:cubicBezTo>
                    <a:pt x="82" y="995"/>
                    <a:pt x="79" y="991"/>
                    <a:pt x="81" y="987"/>
                  </a:cubicBezTo>
                  <a:cubicBezTo>
                    <a:pt x="79" y="971"/>
                    <a:pt x="78" y="969"/>
                    <a:pt x="80" y="966"/>
                  </a:cubicBezTo>
                  <a:cubicBezTo>
                    <a:pt x="79" y="925"/>
                    <a:pt x="82" y="913"/>
                    <a:pt x="82" y="901"/>
                  </a:cubicBezTo>
                  <a:cubicBezTo>
                    <a:pt x="82" y="871"/>
                    <a:pt x="81" y="868"/>
                    <a:pt x="83" y="865"/>
                  </a:cubicBezTo>
                  <a:cubicBezTo>
                    <a:pt x="87" y="841"/>
                    <a:pt x="88" y="835"/>
                    <a:pt x="92" y="829"/>
                  </a:cubicBezTo>
                  <a:cubicBezTo>
                    <a:pt x="93" y="807"/>
                    <a:pt x="93" y="804"/>
                    <a:pt x="94" y="801"/>
                  </a:cubicBezTo>
                  <a:cubicBezTo>
                    <a:pt x="97" y="780"/>
                    <a:pt x="98" y="777"/>
                    <a:pt x="98" y="774"/>
                  </a:cubicBezTo>
                  <a:cubicBezTo>
                    <a:pt x="105" y="742"/>
                    <a:pt x="99" y="738"/>
                    <a:pt x="103" y="736"/>
                  </a:cubicBezTo>
                  <a:cubicBezTo>
                    <a:pt x="108" y="713"/>
                    <a:pt x="104" y="709"/>
                    <a:pt x="109" y="707"/>
                  </a:cubicBezTo>
                  <a:cubicBezTo>
                    <a:pt x="112" y="672"/>
                    <a:pt x="114" y="665"/>
                    <a:pt x="110" y="659"/>
                  </a:cubicBezTo>
                  <a:cubicBezTo>
                    <a:pt x="118" y="619"/>
                    <a:pt x="107" y="614"/>
                    <a:pt x="111" y="612"/>
                  </a:cubicBezTo>
                  <a:cubicBezTo>
                    <a:pt x="109" y="575"/>
                    <a:pt x="113" y="569"/>
                    <a:pt x="110" y="562"/>
                  </a:cubicBezTo>
                  <a:cubicBezTo>
                    <a:pt x="108" y="540"/>
                    <a:pt x="107" y="536"/>
                    <a:pt x="109" y="533"/>
                  </a:cubicBezTo>
                  <a:cubicBezTo>
                    <a:pt x="103" y="542"/>
                    <a:pt x="105" y="547"/>
                    <a:pt x="106" y="552"/>
                  </a:cubicBezTo>
                  <a:cubicBezTo>
                    <a:pt x="107" y="613"/>
                    <a:pt x="106" y="617"/>
                    <a:pt x="105" y="622"/>
                  </a:cubicBezTo>
                  <a:cubicBezTo>
                    <a:pt x="104" y="653"/>
                    <a:pt x="104" y="658"/>
                    <a:pt x="104" y="662"/>
                  </a:cubicBezTo>
                  <a:cubicBezTo>
                    <a:pt x="95" y="722"/>
                    <a:pt x="98" y="727"/>
                    <a:pt x="95" y="731"/>
                  </a:cubicBezTo>
                  <a:cubicBezTo>
                    <a:pt x="86" y="793"/>
                    <a:pt x="84" y="800"/>
                    <a:pt x="82" y="807"/>
                  </a:cubicBezTo>
                  <a:cubicBezTo>
                    <a:pt x="80" y="835"/>
                    <a:pt x="77" y="842"/>
                    <a:pt x="76" y="848"/>
                  </a:cubicBezTo>
                  <a:cubicBezTo>
                    <a:pt x="72" y="884"/>
                    <a:pt x="70" y="887"/>
                    <a:pt x="72" y="891"/>
                  </a:cubicBezTo>
                  <a:cubicBezTo>
                    <a:pt x="71" y="941"/>
                    <a:pt x="73" y="948"/>
                    <a:pt x="69" y="955"/>
                  </a:cubicBezTo>
                  <a:cubicBezTo>
                    <a:pt x="74" y="1007"/>
                    <a:pt x="73" y="1014"/>
                    <a:pt x="77" y="1022"/>
                  </a:cubicBezTo>
                  <a:cubicBezTo>
                    <a:pt x="81" y="1059"/>
                    <a:pt x="82" y="1063"/>
                    <a:pt x="85" y="1067"/>
                  </a:cubicBezTo>
                  <a:cubicBezTo>
                    <a:pt x="73" y="1065"/>
                    <a:pt x="69" y="1057"/>
                    <a:pt x="68" y="1050"/>
                  </a:cubicBezTo>
                  <a:cubicBezTo>
                    <a:pt x="65" y="1021"/>
                    <a:pt x="65" y="1013"/>
                    <a:pt x="63" y="1006"/>
                  </a:cubicBezTo>
                  <a:cubicBezTo>
                    <a:pt x="60" y="956"/>
                    <a:pt x="58" y="948"/>
                    <a:pt x="56" y="940"/>
                  </a:cubicBezTo>
                  <a:cubicBezTo>
                    <a:pt x="55" y="878"/>
                    <a:pt x="58" y="876"/>
                    <a:pt x="57" y="873"/>
                  </a:cubicBezTo>
                  <a:cubicBezTo>
                    <a:pt x="64" y="825"/>
                    <a:pt x="59" y="819"/>
                    <a:pt x="63" y="815"/>
                  </a:cubicBezTo>
                  <a:cubicBezTo>
                    <a:pt x="70" y="788"/>
                    <a:pt x="65" y="785"/>
                    <a:pt x="70" y="783"/>
                  </a:cubicBezTo>
                  <a:cubicBezTo>
                    <a:pt x="75" y="745"/>
                    <a:pt x="78" y="724"/>
                    <a:pt x="82" y="702"/>
                  </a:cubicBezTo>
                  <a:cubicBezTo>
                    <a:pt x="86" y="665"/>
                    <a:pt x="90" y="660"/>
                    <a:pt x="89" y="655"/>
                  </a:cubicBezTo>
                  <a:cubicBezTo>
                    <a:pt x="90" y="600"/>
                    <a:pt x="87" y="593"/>
                    <a:pt x="86" y="587"/>
                  </a:cubicBezTo>
                  <a:cubicBezTo>
                    <a:pt x="78" y="571"/>
                    <a:pt x="78" y="574"/>
                    <a:pt x="81" y="577"/>
                  </a:cubicBezTo>
                  <a:cubicBezTo>
                    <a:pt x="85" y="614"/>
                    <a:pt x="80" y="625"/>
                    <a:pt x="84" y="637"/>
                  </a:cubicBezTo>
                  <a:cubicBezTo>
                    <a:pt x="78" y="690"/>
                    <a:pt x="70" y="695"/>
                    <a:pt x="73" y="701"/>
                  </a:cubicBezTo>
                  <a:cubicBezTo>
                    <a:pt x="74" y="728"/>
                    <a:pt x="63" y="729"/>
                    <a:pt x="69" y="733"/>
                  </a:cubicBezTo>
                  <a:cubicBezTo>
                    <a:pt x="62" y="787"/>
                    <a:pt x="52" y="807"/>
                    <a:pt x="52" y="829"/>
                  </a:cubicBezTo>
                  <a:cubicBezTo>
                    <a:pt x="48" y="863"/>
                    <a:pt x="49" y="866"/>
                    <a:pt x="48" y="869"/>
                  </a:cubicBezTo>
                  <a:cubicBezTo>
                    <a:pt x="47" y="898"/>
                    <a:pt x="47" y="900"/>
                    <a:pt x="45" y="903"/>
                  </a:cubicBezTo>
                  <a:cubicBezTo>
                    <a:pt x="50" y="925"/>
                    <a:pt x="44" y="927"/>
                    <a:pt x="50" y="931"/>
                  </a:cubicBezTo>
                  <a:cubicBezTo>
                    <a:pt x="49" y="979"/>
                    <a:pt x="53" y="992"/>
                    <a:pt x="53" y="1004"/>
                  </a:cubicBezTo>
                  <a:cubicBezTo>
                    <a:pt x="56" y="1035"/>
                    <a:pt x="48" y="1027"/>
                    <a:pt x="49" y="1020"/>
                  </a:cubicBezTo>
                  <a:cubicBezTo>
                    <a:pt x="36" y="968"/>
                    <a:pt x="33" y="965"/>
                    <a:pt x="35" y="963"/>
                  </a:cubicBezTo>
                  <a:cubicBezTo>
                    <a:pt x="34" y="946"/>
                    <a:pt x="32" y="944"/>
                    <a:pt x="33" y="941"/>
                  </a:cubicBezTo>
                  <a:cubicBezTo>
                    <a:pt x="30" y="894"/>
                    <a:pt x="32" y="889"/>
                    <a:pt x="33" y="885"/>
                  </a:cubicBezTo>
                  <a:cubicBezTo>
                    <a:pt x="38" y="839"/>
                    <a:pt x="35" y="834"/>
                    <a:pt x="36" y="829"/>
                  </a:cubicBezTo>
                  <a:cubicBezTo>
                    <a:pt x="46" y="793"/>
                    <a:pt x="42" y="782"/>
                    <a:pt x="47" y="773"/>
                  </a:cubicBezTo>
                  <a:cubicBezTo>
                    <a:pt x="50" y="743"/>
                    <a:pt x="53" y="742"/>
                    <a:pt x="52" y="740"/>
                  </a:cubicBezTo>
                  <a:cubicBezTo>
                    <a:pt x="58" y="717"/>
                    <a:pt x="59" y="715"/>
                    <a:pt x="60" y="713"/>
                  </a:cubicBezTo>
                  <a:cubicBezTo>
                    <a:pt x="64" y="697"/>
                    <a:pt x="59" y="693"/>
                    <a:pt x="64" y="691"/>
                  </a:cubicBezTo>
                  <a:cubicBezTo>
                    <a:pt x="69" y="647"/>
                    <a:pt x="69" y="644"/>
                    <a:pt x="69" y="642"/>
                  </a:cubicBezTo>
                  <a:cubicBezTo>
                    <a:pt x="71" y="616"/>
                    <a:pt x="74" y="612"/>
                    <a:pt x="70" y="607"/>
                  </a:cubicBezTo>
                  <a:cubicBezTo>
                    <a:pt x="63" y="543"/>
                    <a:pt x="67" y="539"/>
                    <a:pt x="61" y="538"/>
                  </a:cubicBezTo>
                  <a:cubicBezTo>
                    <a:pt x="57" y="510"/>
                    <a:pt x="56" y="506"/>
                    <a:pt x="58" y="503"/>
                  </a:cubicBezTo>
                  <a:cubicBezTo>
                    <a:pt x="53" y="537"/>
                    <a:pt x="66" y="546"/>
                    <a:pt x="60" y="552"/>
                  </a:cubicBezTo>
                  <a:cubicBezTo>
                    <a:pt x="66" y="581"/>
                    <a:pt x="64" y="588"/>
                    <a:pt x="64" y="595"/>
                  </a:cubicBezTo>
                  <a:cubicBezTo>
                    <a:pt x="61" y="622"/>
                    <a:pt x="63" y="628"/>
                    <a:pt x="62" y="633"/>
                  </a:cubicBezTo>
                  <a:cubicBezTo>
                    <a:pt x="55" y="663"/>
                    <a:pt x="57" y="675"/>
                    <a:pt x="55" y="687"/>
                  </a:cubicBezTo>
                  <a:cubicBezTo>
                    <a:pt x="40" y="730"/>
                    <a:pt x="48" y="735"/>
                    <a:pt x="43" y="738"/>
                  </a:cubicBezTo>
                  <a:cubicBezTo>
                    <a:pt x="40" y="763"/>
                    <a:pt x="38" y="766"/>
                    <a:pt x="36" y="770"/>
                  </a:cubicBezTo>
                  <a:cubicBezTo>
                    <a:pt x="29" y="805"/>
                    <a:pt x="33" y="809"/>
                    <a:pt x="29" y="812"/>
                  </a:cubicBezTo>
                  <a:cubicBezTo>
                    <a:pt x="26" y="841"/>
                    <a:pt x="25" y="848"/>
                    <a:pt x="22" y="855"/>
                  </a:cubicBezTo>
                  <a:cubicBezTo>
                    <a:pt x="23" y="895"/>
                    <a:pt x="22" y="897"/>
                    <a:pt x="21" y="899"/>
                  </a:cubicBezTo>
                  <a:cubicBezTo>
                    <a:pt x="18" y="888"/>
                    <a:pt x="15" y="883"/>
                    <a:pt x="15" y="879"/>
                  </a:cubicBezTo>
                  <a:cubicBezTo>
                    <a:pt x="18" y="839"/>
                    <a:pt x="14" y="834"/>
                    <a:pt x="15" y="830"/>
                  </a:cubicBezTo>
                  <a:cubicBezTo>
                    <a:pt x="16" y="773"/>
                    <a:pt x="21" y="741"/>
                    <a:pt x="28" y="709"/>
                  </a:cubicBezTo>
                  <a:cubicBezTo>
                    <a:pt x="29" y="668"/>
                    <a:pt x="32" y="665"/>
                    <a:pt x="28" y="661"/>
                  </a:cubicBezTo>
                  <a:cubicBezTo>
                    <a:pt x="34" y="623"/>
                    <a:pt x="31" y="619"/>
                    <a:pt x="34" y="616"/>
                  </a:cubicBezTo>
                  <a:cubicBezTo>
                    <a:pt x="34" y="600"/>
                    <a:pt x="33" y="596"/>
                    <a:pt x="33" y="593"/>
                  </a:cubicBezTo>
                  <a:cubicBezTo>
                    <a:pt x="29" y="602"/>
                    <a:pt x="30" y="607"/>
                    <a:pt x="28" y="612"/>
                  </a:cubicBezTo>
                  <a:cubicBezTo>
                    <a:pt x="19" y="677"/>
                    <a:pt x="20" y="682"/>
                    <a:pt x="21" y="687"/>
                  </a:cubicBezTo>
                  <a:cubicBezTo>
                    <a:pt x="14" y="711"/>
                    <a:pt x="19" y="714"/>
                    <a:pt x="14" y="716"/>
                  </a:cubicBezTo>
                  <a:cubicBezTo>
                    <a:pt x="7" y="764"/>
                    <a:pt x="10" y="767"/>
                    <a:pt x="10" y="770"/>
                  </a:cubicBezTo>
                  <a:cubicBezTo>
                    <a:pt x="11" y="804"/>
                    <a:pt x="3" y="813"/>
                    <a:pt x="8" y="825"/>
                  </a:cubicBezTo>
                  <a:cubicBezTo>
                    <a:pt x="1" y="839"/>
                    <a:pt x="0" y="839"/>
                    <a:pt x="0" y="839"/>
                  </a:cubicBezTo>
                  <a:cubicBezTo>
                    <a:pt x="7" y="858"/>
                    <a:pt x="6" y="864"/>
                    <a:pt x="6" y="869"/>
                  </a:cubicBezTo>
                  <a:cubicBezTo>
                    <a:pt x="12" y="918"/>
                    <a:pt x="15" y="922"/>
                    <a:pt x="13" y="925"/>
                  </a:cubicBezTo>
                  <a:cubicBezTo>
                    <a:pt x="18" y="978"/>
                    <a:pt x="26" y="987"/>
                    <a:pt x="22" y="994"/>
                  </a:cubicBezTo>
                  <a:cubicBezTo>
                    <a:pt x="5" y="953"/>
                    <a:pt x="4" y="946"/>
                    <a:pt x="2" y="939"/>
                  </a:cubicBezTo>
                  <a:cubicBezTo>
                    <a:pt x="7" y="996"/>
                    <a:pt x="4" y="994"/>
                    <a:pt x="2" y="992"/>
                  </a:cubicBezTo>
                  <a:cubicBezTo>
                    <a:pt x="10" y="1015"/>
                    <a:pt x="13" y="1017"/>
                    <a:pt x="15" y="1018"/>
                  </a:cubicBezTo>
                  <a:cubicBezTo>
                    <a:pt x="30" y="1039"/>
                    <a:pt x="39" y="1037"/>
                    <a:pt x="35" y="1041"/>
                  </a:cubicBezTo>
                  <a:cubicBezTo>
                    <a:pt x="3" y="1031"/>
                    <a:pt x="4" y="1031"/>
                    <a:pt x="5" y="1030"/>
                  </a:cubicBezTo>
                  <a:cubicBezTo>
                    <a:pt x="33" y="1049"/>
                    <a:pt x="34" y="1055"/>
                    <a:pt x="37" y="1053"/>
                  </a:cubicBezTo>
                  <a:cubicBezTo>
                    <a:pt x="60" y="1080"/>
                    <a:pt x="55" y="1075"/>
                    <a:pt x="50" y="1071"/>
                  </a:cubicBezTo>
                  <a:cubicBezTo>
                    <a:pt x="26" y="1057"/>
                    <a:pt x="16" y="1055"/>
                    <a:pt x="7" y="1048"/>
                  </a:cubicBezTo>
                  <a:cubicBezTo>
                    <a:pt x="3" y="1057"/>
                    <a:pt x="4" y="1057"/>
                    <a:pt x="5" y="1057"/>
                  </a:cubicBezTo>
                  <a:cubicBezTo>
                    <a:pt x="38" y="1078"/>
                    <a:pt x="42" y="1080"/>
                    <a:pt x="45" y="1079"/>
                  </a:cubicBezTo>
                  <a:cubicBezTo>
                    <a:pt x="94" y="1116"/>
                    <a:pt x="103" y="1121"/>
                    <a:pt x="99" y="1124"/>
                  </a:cubicBezTo>
                  <a:cubicBezTo>
                    <a:pt x="23" y="1084"/>
                    <a:pt x="12" y="1079"/>
                    <a:pt x="2" y="1075"/>
                  </a:cubicBezTo>
                  <a:cubicBezTo>
                    <a:pt x="17" y="1093"/>
                    <a:pt x="24" y="1088"/>
                    <a:pt x="28" y="1097"/>
                  </a:cubicBezTo>
                  <a:cubicBezTo>
                    <a:pt x="73" y="1120"/>
                    <a:pt x="84" y="1123"/>
                    <a:pt x="95" y="1130"/>
                  </a:cubicBezTo>
                  <a:cubicBezTo>
                    <a:pt x="126" y="1152"/>
                    <a:pt x="134" y="1157"/>
                    <a:pt x="130" y="1161"/>
                  </a:cubicBezTo>
                  <a:cubicBezTo>
                    <a:pt x="93" y="1141"/>
                    <a:pt x="91" y="1134"/>
                    <a:pt x="88" y="1135"/>
                  </a:cubicBezTo>
                  <a:cubicBezTo>
                    <a:pt x="49" y="1118"/>
                    <a:pt x="38" y="1110"/>
                    <a:pt x="26" y="1104"/>
                  </a:cubicBezTo>
                  <a:cubicBezTo>
                    <a:pt x="2" y="1104"/>
                    <a:pt x="2" y="1104"/>
                    <a:pt x="2" y="1104"/>
                  </a:cubicBezTo>
                  <a:cubicBezTo>
                    <a:pt x="34" y="1124"/>
                    <a:pt x="43" y="1118"/>
                    <a:pt x="49" y="1125"/>
                  </a:cubicBezTo>
                  <a:cubicBezTo>
                    <a:pt x="81" y="1139"/>
                    <a:pt x="83" y="1146"/>
                    <a:pt x="86" y="1144"/>
                  </a:cubicBezTo>
                  <a:cubicBezTo>
                    <a:pt x="111" y="1163"/>
                    <a:pt x="118" y="1164"/>
                    <a:pt x="124" y="1171"/>
                  </a:cubicBezTo>
                  <a:cubicBezTo>
                    <a:pt x="166" y="1202"/>
                    <a:pt x="172" y="1209"/>
                    <a:pt x="178" y="1212"/>
                  </a:cubicBezTo>
                  <a:cubicBezTo>
                    <a:pt x="151" y="1194"/>
                    <a:pt x="143" y="1199"/>
                    <a:pt x="137" y="1193"/>
                  </a:cubicBezTo>
                  <a:cubicBezTo>
                    <a:pt x="113" y="1180"/>
                    <a:pt x="106" y="1180"/>
                    <a:pt x="100" y="1174"/>
                  </a:cubicBezTo>
                  <a:cubicBezTo>
                    <a:pt x="67" y="1165"/>
                    <a:pt x="64" y="1163"/>
                    <a:pt x="62" y="1159"/>
                  </a:cubicBezTo>
                  <a:cubicBezTo>
                    <a:pt x="20" y="1144"/>
                    <a:pt x="18" y="1134"/>
                    <a:pt x="13" y="1140"/>
                  </a:cubicBezTo>
                  <a:cubicBezTo>
                    <a:pt x="2" y="1141"/>
                    <a:pt x="2" y="1141"/>
                    <a:pt x="2" y="1141"/>
                  </a:cubicBezTo>
                  <a:cubicBezTo>
                    <a:pt x="38" y="1159"/>
                    <a:pt x="41" y="1158"/>
                    <a:pt x="43" y="1162"/>
                  </a:cubicBezTo>
                  <a:cubicBezTo>
                    <a:pt x="91" y="1177"/>
                    <a:pt x="100" y="1188"/>
                    <a:pt x="110" y="1189"/>
                  </a:cubicBezTo>
                  <a:cubicBezTo>
                    <a:pt x="141" y="1207"/>
                    <a:pt x="144" y="1205"/>
                    <a:pt x="146" y="1206"/>
                  </a:cubicBezTo>
                  <a:cubicBezTo>
                    <a:pt x="172" y="1221"/>
                    <a:pt x="177" y="1223"/>
                    <a:pt x="181" y="1229"/>
                  </a:cubicBezTo>
                  <a:cubicBezTo>
                    <a:pt x="202" y="1238"/>
                    <a:pt x="206" y="1248"/>
                    <a:pt x="211" y="1248"/>
                  </a:cubicBezTo>
                  <a:cubicBezTo>
                    <a:pt x="213" y="1257"/>
                    <a:pt x="202" y="1254"/>
                    <a:pt x="193" y="1245"/>
                  </a:cubicBezTo>
                  <a:cubicBezTo>
                    <a:pt x="141" y="1220"/>
                    <a:pt x="136" y="1216"/>
                    <a:pt x="130" y="1217"/>
                  </a:cubicBezTo>
                  <a:cubicBezTo>
                    <a:pt x="81" y="1199"/>
                    <a:pt x="78" y="1195"/>
                    <a:pt x="75" y="1192"/>
                  </a:cubicBezTo>
                  <a:cubicBezTo>
                    <a:pt x="50" y="1185"/>
                    <a:pt x="46" y="1183"/>
                    <a:pt x="42" y="1183"/>
                  </a:cubicBezTo>
                  <a:cubicBezTo>
                    <a:pt x="2" y="1182"/>
                    <a:pt x="2" y="1182"/>
                    <a:pt x="2" y="1182"/>
                  </a:cubicBezTo>
                  <a:cubicBezTo>
                    <a:pt x="26" y="1195"/>
                    <a:pt x="29" y="1198"/>
                    <a:pt x="32" y="1204"/>
                  </a:cubicBezTo>
                  <a:cubicBezTo>
                    <a:pt x="76" y="1224"/>
                    <a:pt x="84" y="1230"/>
                    <a:pt x="92" y="1231"/>
                  </a:cubicBezTo>
                  <a:cubicBezTo>
                    <a:pt x="107" y="1243"/>
                    <a:pt x="111" y="1239"/>
                    <a:pt x="112" y="1244"/>
                  </a:cubicBezTo>
                  <a:cubicBezTo>
                    <a:pt x="146" y="1257"/>
                    <a:pt x="149" y="1259"/>
                    <a:pt x="153" y="1260"/>
                  </a:cubicBezTo>
                  <a:cubicBezTo>
                    <a:pt x="191" y="1277"/>
                    <a:pt x="198" y="1275"/>
                    <a:pt x="204" y="1282"/>
                  </a:cubicBezTo>
                  <a:cubicBezTo>
                    <a:pt x="229" y="1288"/>
                    <a:pt x="233" y="1291"/>
                    <a:pt x="238" y="1290"/>
                  </a:cubicBezTo>
                  <a:cubicBezTo>
                    <a:pt x="267" y="1306"/>
                    <a:pt x="268" y="1305"/>
                    <a:pt x="268" y="1309"/>
                  </a:cubicBezTo>
                  <a:cubicBezTo>
                    <a:pt x="284" y="1331"/>
                    <a:pt x="271" y="1321"/>
                    <a:pt x="256" y="1323"/>
                  </a:cubicBezTo>
                  <a:cubicBezTo>
                    <a:pt x="228" y="1317"/>
                    <a:pt x="221" y="1308"/>
                    <a:pt x="213" y="1311"/>
                  </a:cubicBezTo>
                  <a:cubicBezTo>
                    <a:pt x="184" y="1307"/>
                    <a:pt x="178" y="1296"/>
                    <a:pt x="170" y="1299"/>
                  </a:cubicBezTo>
                  <a:cubicBezTo>
                    <a:pt x="141" y="1291"/>
                    <a:pt x="135" y="1284"/>
                    <a:pt x="127" y="1284"/>
                  </a:cubicBezTo>
                  <a:cubicBezTo>
                    <a:pt x="114" y="1276"/>
                    <a:pt x="110" y="1277"/>
                    <a:pt x="107" y="1274"/>
                  </a:cubicBezTo>
                  <a:cubicBezTo>
                    <a:pt x="62" y="1250"/>
                    <a:pt x="58" y="1253"/>
                    <a:pt x="55" y="1247"/>
                  </a:cubicBezTo>
                  <a:cubicBezTo>
                    <a:pt x="20" y="1225"/>
                    <a:pt x="16" y="1229"/>
                    <a:pt x="14" y="1222"/>
                  </a:cubicBezTo>
                  <a:cubicBezTo>
                    <a:pt x="2" y="1224"/>
                    <a:pt x="2" y="1224"/>
                    <a:pt x="2" y="1224"/>
                  </a:cubicBezTo>
                  <a:cubicBezTo>
                    <a:pt x="57" y="1257"/>
                    <a:pt x="62" y="1262"/>
                    <a:pt x="68" y="1264"/>
                  </a:cubicBezTo>
                  <a:cubicBezTo>
                    <a:pt x="102" y="1277"/>
                    <a:pt x="104" y="1283"/>
                    <a:pt x="107" y="1282"/>
                  </a:cubicBezTo>
                  <a:cubicBezTo>
                    <a:pt x="132" y="1296"/>
                    <a:pt x="133" y="1294"/>
                    <a:pt x="134" y="1294"/>
                  </a:cubicBezTo>
                  <a:cubicBezTo>
                    <a:pt x="166" y="1309"/>
                    <a:pt x="169" y="1307"/>
                    <a:pt x="171" y="1308"/>
                  </a:cubicBezTo>
                  <a:cubicBezTo>
                    <a:pt x="202" y="1317"/>
                    <a:pt x="208" y="1315"/>
                    <a:pt x="213" y="1318"/>
                  </a:cubicBezTo>
                  <a:cubicBezTo>
                    <a:pt x="286" y="1344"/>
                    <a:pt x="291" y="1339"/>
                    <a:pt x="295" y="1343"/>
                  </a:cubicBezTo>
                  <a:cubicBezTo>
                    <a:pt x="319" y="1359"/>
                    <a:pt x="315" y="1360"/>
                    <a:pt x="312" y="1355"/>
                  </a:cubicBezTo>
                  <a:cubicBezTo>
                    <a:pt x="278" y="1349"/>
                    <a:pt x="277" y="1348"/>
                    <a:pt x="276" y="1346"/>
                  </a:cubicBezTo>
                  <a:cubicBezTo>
                    <a:pt x="251" y="1346"/>
                    <a:pt x="244" y="1341"/>
                    <a:pt x="236" y="1343"/>
                  </a:cubicBezTo>
                  <a:cubicBezTo>
                    <a:pt x="210" y="1334"/>
                    <a:pt x="203" y="1336"/>
                    <a:pt x="197" y="1333"/>
                  </a:cubicBezTo>
                  <a:cubicBezTo>
                    <a:pt x="146" y="1317"/>
                    <a:pt x="143" y="1316"/>
                    <a:pt x="139" y="1315"/>
                  </a:cubicBezTo>
                  <a:cubicBezTo>
                    <a:pt x="98" y="1293"/>
                    <a:pt x="94" y="1296"/>
                    <a:pt x="91" y="1293"/>
                  </a:cubicBezTo>
                  <a:cubicBezTo>
                    <a:pt x="86" y="1301"/>
                    <a:pt x="95" y="1299"/>
                    <a:pt x="101" y="1304"/>
                  </a:cubicBezTo>
                  <a:cubicBezTo>
                    <a:pt x="131" y="1326"/>
                    <a:pt x="139" y="1323"/>
                    <a:pt x="145" y="1332"/>
                  </a:cubicBezTo>
                  <a:cubicBezTo>
                    <a:pt x="173" y="1344"/>
                    <a:pt x="177" y="1347"/>
                    <a:pt x="182" y="1349"/>
                  </a:cubicBezTo>
                  <a:cubicBezTo>
                    <a:pt x="212" y="1367"/>
                    <a:pt x="218" y="1368"/>
                    <a:pt x="222" y="1376"/>
                  </a:cubicBezTo>
                  <a:cubicBezTo>
                    <a:pt x="274" y="1408"/>
                    <a:pt x="285" y="1407"/>
                    <a:pt x="294" y="1413"/>
                  </a:cubicBezTo>
                  <a:cubicBezTo>
                    <a:pt x="332" y="1425"/>
                    <a:pt x="342" y="1428"/>
                    <a:pt x="352" y="1434"/>
                  </a:cubicBezTo>
                  <a:cubicBezTo>
                    <a:pt x="399" y="1452"/>
                    <a:pt x="405" y="1447"/>
                    <a:pt x="410" y="1451"/>
                  </a:cubicBezTo>
                  <a:cubicBezTo>
                    <a:pt x="445" y="1462"/>
                    <a:pt x="450" y="1463"/>
                    <a:pt x="454" y="1465"/>
                  </a:cubicBezTo>
                  <a:cubicBezTo>
                    <a:pt x="447" y="1472"/>
                    <a:pt x="427" y="1478"/>
                    <a:pt x="406" y="1492"/>
                  </a:cubicBezTo>
                  <a:cubicBezTo>
                    <a:pt x="382" y="1495"/>
                    <a:pt x="376" y="1503"/>
                    <a:pt x="378" y="1509"/>
                  </a:cubicBezTo>
                  <a:cubicBezTo>
                    <a:pt x="423" y="1494"/>
                    <a:pt x="430" y="1489"/>
                    <a:pt x="437" y="1486"/>
                  </a:cubicBezTo>
                  <a:cubicBezTo>
                    <a:pt x="429" y="1500"/>
                    <a:pt x="421" y="1493"/>
                    <a:pt x="419" y="1501"/>
                  </a:cubicBezTo>
                  <a:cubicBezTo>
                    <a:pt x="458" y="1496"/>
                    <a:pt x="463" y="1493"/>
                    <a:pt x="469" y="1490"/>
                  </a:cubicBezTo>
                  <a:cubicBezTo>
                    <a:pt x="507" y="1498"/>
                    <a:pt x="513" y="1493"/>
                    <a:pt x="518" y="1498"/>
                  </a:cubicBezTo>
                  <a:cubicBezTo>
                    <a:pt x="547" y="1512"/>
                    <a:pt x="555" y="1511"/>
                    <a:pt x="561" y="1518"/>
                  </a:cubicBezTo>
                  <a:cubicBezTo>
                    <a:pt x="581" y="1511"/>
                    <a:pt x="574" y="1509"/>
                    <a:pt x="569" y="1506"/>
                  </a:cubicBezTo>
                  <a:close/>
                  <a:moveTo>
                    <a:pt x="213" y="1273"/>
                  </a:moveTo>
                  <a:cubicBezTo>
                    <a:pt x="209" y="1272"/>
                    <a:pt x="204" y="1271"/>
                    <a:pt x="200" y="1269"/>
                  </a:cubicBezTo>
                  <a:cubicBezTo>
                    <a:pt x="192" y="1263"/>
                    <a:pt x="183" y="1264"/>
                    <a:pt x="175" y="1257"/>
                  </a:cubicBezTo>
                  <a:cubicBezTo>
                    <a:pt x="171" y="1257"/>
                    <a:pt x="166" y="1255"/>
                    <a:pt x="162" y="1254"/>
                  </a:cubicBezTo>
                  <a:cubicBezTo>
                    <a:pt x="158" y="1252"/>
                    <a:pt x="154" y="1248"/>
                    <a:pt x="150" y="1248"/>
                  </a:cubicBezTo>
                  <a:cubicBezTo>
                    <a:pt x="141" y="1247"/>
                    <a:pt x="133" y="1242"/>
                    <a:pt x="125" y="1240"/>
                  </a:cubicBezTo>
                  <a:cubicBezTo>
                    <a:pt x="109" y="1231"/>
                    <a:pt x="91" y="1228"/>
                    <a:pt x="76" y="1216"/>
                  </a:cubicBezTo>
                  <a:cubicBezTo>
                    <a:pt x="71" y="1214"/>
                    <a:pt x="66" y="1215"/>
                    <a:pt x="63" y="1209"/>
                  </a:cubicBezTo>
                  <a:cubicBezTo>
                    <a:pt x="58" y="1214"/>
                    <a:pt x="56" y="1202"/>
                    <a:pt x="51" y="1204"/>
                  </a:cubicBezTo>
                  <a:cubicBezTo>
                    <a:pt x="43" y="1199"/>
                    <a:pt x="35" y="1193"/>
                    <a:pt x="27" y="1192"/>
                  </a:cubicBezTo>
                  <a:cubicBezTo>
                    <a:pt x="23" y="1187"/>
                    <a:pt x="20" y="1184"/>
                    <a:pt x="15" y="1184"/>
                  </a:cubicBezTo>
                  <a:cubicBezTo>
                    <a:pt x="14" y="1181"/>
                    <a:pt x="17" y="1183"/>
                    <a:pt x="19" y="1181"/>
                  </a:cubicBezTo>
                  <a:cubicBezTo>
                    <a:pt x="21" y="1182"/>
                    <a:pt x="23" y="1183"/>
                    <a:pt x="25" y="1185"/>
                  </a:cubicBezTo>
                  <a:cubicBezTo>
                    <a:pt x="30" y="1180"/>
                    <a:pt x="32" y="1194"/>
                    <a:pt x="37" y="1187"/>
                  </a:cubicBezTo>
                  <a:cubicBezTo>
                    <a:pt x="43" y="1195"/>
                    <a:pt x="52" y="1192"/>
                    <a:pt x="58" y="1199"/>
                  </a:cubicBezTo>
                  <a:cubicBezTo>
                    <a:pt x="60" y="1200"/>
                    <a:pt x="63" y="1197"/>
                    <a:pt x="64" y="1200"/>
                  </a:cubicBezTo>
                  <a:cubicBezTo>
                    <a:pt x="66" y="1203"/>
                    <a:pt x="68" y="1202"/>
                    <a:pt x="70" y="1201"/>
                  </a:cubicBezTo>
                  <a:cubicBezTo>
                    <a:pt x="73" y="1207"/>
                    <a:pt x="78" y="1201"/>
                    <a:pt x="80" y="1207"/>
                  </a:cubicBezTo>
                  <a:cubicBezTo>
                    <a:pt x="88" y="1207"/>
                    <a:pt x="95" y="1212"/>
                    <a:pt x="102" y="1215"/>
                  </a:cubicBezTo>
                  <a:cubicBezTo>
                    <a:pt x="111" y="1215"/>
                    <a:pt x="118" y="1221"/>
                    <a:pt x="126" y="1226"/>
                  </a:cubicBezTo>
                  <a:cubicBezTo>
                    <a:pt x="134" y="1225"/>
                    <a:pt x="141" y="1230"/>
                    <a:pt x="148" y="1234"/>
                  </a:cubicBezTo>
                  <a:cubicBezTo>
                    <a:pt x="152" y="1234"/>
                    <a:pt x="155" y="1239"/>
                    <a:pt x="159" y="1239"/>
                  </a:cubicBezTo>
                  <a:cubicBezTo>
                    <a:pt x="163" y="1242"/>
                    <a:pt x="167" y="1239"/>
                    <a:pt x="169" y="1245"/>
                  </a:cubicBezTo>
                  <a:cubicBezTo>
                    <a:pt x="177" y="1247"/>
                    <a:pt x="183" y="1254"/>
                    <a:pt x="191" y="1254"/>
                  </a:cubicBezTo>
                  <a:cubicBezTo>
                    <a:pt x="193" y="1256"/>
                    <a:pt x="194" y="1257"/>
                    <a:pt x="195" y="1259"/>
                  </a:cubicBezTo>
                  <a:cubicBezTo>
                    <a:pt x="200" y="1262"/>
                    <a:pt x="205" y="1264"/>
                    <a:pt x="210" y="1265"/>
                  </a:cubicBezTo>
                  <a:cubicBezTo>
                    <a:pt x="214" y="1268"/>
                    <a:pt x="219" y="1274"/>
                    <a:pt x="224" y="1273"/>
                  </a:cubicBezTo>
                  <a:cubicBezTo>
                    <a:pt x="225" y="1282"/>
                    <a:pt x="216" y="1271"/>
                    <a:pt x="213" y="1273"/>
                  </a:cubicBezTo>
                  <a:close/>
                  <a:moveTo>
                    <a:pt x="401" y="1319"/>
                  </a:moveTo>
                  <a:cubicBezTo>
                    <a:pt x="402" y="1315"/>
                    <a:pt x="399" y="1311"/>
                    <a:pt x="398" y="1307"/>
                  </a:cubicBezTo>
                  <a:cubicBezTo>
                    <a:pt x="394" y="1300"/>
                    <a:pt x="397" y="1293"/>
                    <a:pt x="391" y="1286"/>
                  </a:cubicBezTo>
                  <a:cubicBezTo>
                    <a:pt x="392" y="1282"/>
                    <a:pt x="389" y="1278"/>
                    <a:pt x="388" y="1274"/>
                  </a:cubicBezTo>
                  <a:cubicBezTo>
                    <a:pt x="388" y="1271"/>
                    <a:pt x="385" y="1266"/>
                    <a:pt x="385" y="1263"/>
                  </a:cubicBezTo>
                  <a:cubicBezTo>
                    <a:pt x="380" y="1258"/>
                    <a:pt x="388" y="1256"/>
                    <a:pt x="382" y="1251"/>
                  </a:cubicBezTo>
                  <a:cubicBezTo>
                    <a:pt x="384" y="1249"/>
                    <a:pt x="378" y="1244"/>
                    <a:pt x="381" y="1242"/>
                  </a:cubicBezTo>
                  <a:cubicBezTo>
                    <a:pt x="375" y="1239"/>
                    <a:pt x="384" y="1231"/>
                    <a:pt x="378" y="1233"/>
                  </a:cubicBezTo>
                  <a:cubicBezTo>
                    <a:pt x="376" y="1230"/>
                    <a:pt x="380" y="1227"/>
                    <a:pt x="375" y="1222"/>
                  </a:cubicBezTo>
                  <a:cubicBezTo>
                    <a:pt x="373" y="1215"/>
                    <a:pt x="367" y="1207"/>
                    <a:pt x="371" y="1201"/>
                  </a:cubicBezTo>
                  <a:cubicBezTo>
                    <a:pt x="362" y="1185"/>
                    <a:pt x="367" y="1172"/>
                    <a:pt x="358" y="1157"/>
                  </a:cubicBezTo>
                  <a:cubicBezTo>
                    <a:pt x="358" y="1150"/>
                    <a:pt x="360" y="1145"/>
                    <a:pt x="355" y="1137"/>
                  </a:cubicBezTo>
                  <a:cubicBezTo>
                    <a:pt x="359" y="1132"/>
                    <a:pt x="353" y="1126"/>
                    <a:pt x="353" y="1120"/>
                  </a:cubicBezTo>
                  <a:cubicBezTo>
                    <a:pt x="358" y="1115"/>
                    <a:pt x="348" y="1107"/>
                    <a:pt x="353" y="1101"/>
                  </a:cubicBezTo>
                  <a:cubicBezTo>
                    <a:pt x="349" y="1095"/>
                    <a:pt x="352" y="1090"/>
                    <a:pt x="348" y="1083"/>
                  </a:cubicBezTo>
                  <a:cubicBezTo>
                    <a:pt x="353" y="1081"/>
                    <a:pt x="355" y="1091"/>
                    <a:pt x="359" y="1094"/>
                  </a:cubicBezTo>
                  <a:cubicBezTo>
                    <a:pt x="359" y="1100"/>
                    <a:pt x="367" y="1107"/>
                    <a:pt x="367" y="1113"/>
                  </a:cubicBezTo>
                  <a:cubicBezTo>
                    <a:pt x="370" y="1122"/>
                    <a:pt x="369" y="1131"/>
                    <a:pt x="373" y="1140"/>
                  </a:cubicBezTo>
                  <a:cubicBezTo>
                    <a:pt x="372" y="1145"/>
                    <a:pt x="373" y="1150"/>
                    <a:pt x="375" y="1155"/>
                  </a:cubicBezTo>
                  <a:cubicBezTo>
                    <a:pt x="371" y="1158"/>
                    <a:pt x="379" y="1164"/>
                    <a:pt x="376" y="1168"/>
                  </a:cubicBezTo>
                  <a:cubicBezTo>
                    <a:pt x="379" y="1177"/>
                    <a:pt x="379" y="1186"/>
                    <a:pt x="382" y="1195"/>
                  </a:cubicBezTo>
                  <a:cubicBezTo>
                    <a:pt x="380" y="1199"/>
                    <a:pt x="387" y="1204"/>
                    <a:pt x="383" y="1208"/>
                  </a:cubicBezTo>
                  <a:cubicBezTo>
                    <a:pt x="386" y="1212"/>
                    <a:pt x="385" y="1217"/>
                    <a:pt x="391" y="1222"/>
                  </a:cubicBezTo>
                  <a:cubicBezTo>
                    <a:pt x="385" y="1225"/>
                    <a:pt x="389" y="1231"/>
                    <a:pt x="393" y="1236"/>
                  </a:cubicBezTo>
                  <a:cubicBezTo>
                    <a:pt x="387" y="1239"/>
                    <a:pt x="393" y="1244"/>
                    <a:pt x="394" y="1249"/>
                  </a:cubicBezTo>
                  <a:cubicBezTo>
                    <a:pt x="388" y="1256"/>
                    <a:pt x="401" y="1266"/>
                    <a:pt x="396" y="1274"/>
                  </a:cubicBezTo>
                  <a:cubicBezTo>
                    <a:pt x="403" y="1280"/>
                    <a:pt x="397" y="1284"/>
                    <a:pt x="401" y="1289"/>
                  </a:cubicBezTo>
                  <a:cubicBezTo>
                    <a:pt x="403" y="1293"/>
                    <a:pt x="401" y="1297"/>
                    <a:pt x="402" y="1302"/>
                  </a:cubicBezTo>
                  <a:cubicBezTo>
                    <a:pt x="404" y="1310"/>
                    <a:pt x="405" y="1319"/>
                    <a:pt x="407" y="1328"/>
                  </a:cubicBezTo>
                  <a:cubicBezTo>
                    <a:pt x="401" y="1330"/>
                    <a:pt x="404" y="1321"/>
                    <a:pt x="401" y="1319"/>
                  </a:cubicBezTo>
                  <a:close/>
                  <a:moveTo>
                    <a:pt x="421" y="1377"/>
                  </a:moveTo>
                  <a:cubicBezTo>
                    <a:pt x="418" y="1372"/>
                    <a:pt x="419" y="1368"/>
                    <a:pt x="414" y="1363"/>
                  </a:cubicBezTo>
                  <a:cubicBezTo>
                    <a:pt x="418" y="1359"/>
                    <a:pt x="409" y="1353"/>
                    <a:pt x="411" y="1349"/>
                  </a:cubicBezTo>
                  <a:cubicBezTo>
                    <a:pt x="406" y="1343"/>
                    <a:pt x="409" y="1340"/>
                    <a:pt x="404" y="1335"/>
                  </a:cubicBezTo>
                  <a:cubicBezTo>
                    <a:pt x="412" y="1329"/>
                    <a:pt x="410" y="1343"/>
                    <a:pt x="412" y="1346"/>
                  </a:cubicBezTo>
                  <a:cubicBezTo>
                    <a:pt x="416" y="1351"/>
                    <a:pt x="414" y="1355"/>
                    <a:pt x="420" y="1361"/>
                  </a:cubicBezTo>
                  <a:cubicBezTo>
                    <a:pt x="417" y="1369"/>
                    <a:pt x="427" y="1379"/>
                    <a:pt x="428" y="1387"/>
                  </a:cubicBezTo>
                  <a:cubicBezTo>
                    <a:pt x="422" y="1389"/>
                    <a:pt x="424" y="1379"/>
                    <a:pt x="421" y="1377"/>
                  </a:cubicBezTo>
                  <a:close/>
                  <a:moveTo>
                    <a:pt x="346" y="1256"/>
                  </a:moveTo>
                  <a:cubicBezTo>
                    <a:pt x="348" y="1260"/>
                    <a:pt x="351" y="1263"/>
                    <a:pt x="353" y="1267"/>
                  </a:cubicBezTo>
                  <a:cubicBezTo>
                    <a:pt x="350" y="1272"/>
                    <a:pt x="357" y="1278"/>
                    <a:pt x="357" y="1283"/>
                  </a:cubicBezTo>
                  <a:cubicBezTo>
                    <a:pt x="355" y="1288"/>
                    <a:pt x="358" y="1294"/>
                    <a:pt x="360" y="1299"/>
                  </a:cubicBezTo>
                  <a:cubicBezTo>
                    <a:pt x="361" y="1305"/>
                    <a:pt x="367" y="1311"/>
                    <a:pt x="367" y="1316"/>
                  </a:cubicBezTo>
                  <a:cubicBezTo>
                    <a:pt x="370" y="1319"/>
                    <a:pt x="369" y="1322"/>
                    <a:pt x="370" y="1324"/>
                  </a:cubicBezTo>
                  <a:cubicBezTo>
                    <a:pt x="372" y="1327"/>
                    <a:pt x="374" y="1329"/>
                    <a:pt x="372" y="1331"/>
                  </a:cubicBezTo>
                  <a:cubicBezTo>
                    <a:pt x="379" y="1340"/>
                    <a:pt x="379" y="1356"/>
                    <a:pt x="388" y="1360"/>
                  </a:cubicBezTo>
                  <a:cubicBezTo>
                    <a:pt x="386" y="1362"/>
                    <a:pt x="389" y="1366"/>
                    <a:pt x="391" y="1369"/>
                  </a:cubicBezTo>
                  <a:cubicBezTo>
                    <a:pt x="393" y="1372"/>
                    <a:pt x="391" y="1374"/>
                    <a:pt x="394" y="1377"/>
                  </a:cubicBezTo>
                  <a:cubicBezTo>
                    <a:pt x="394" y="1382"/>
                    <a:pt x="403" y="1388"/>
                    <a:pt x="396" y="1391"/>
                  </a:cubicBezTo>
                  <a:cubicBezTo>
                    <a:pt x="375" y="1365"/>
                    <a:pt x="374" y="1342"/>
                    <a:pt x="359" y="1316"/>
                  </a:cubicBezTo>
                  <a:cubicBezTo>
                    <a:pt x="360" y="1311"/>
                    <a:pt x="360" y="1306"/>
                    <a:pt x="355" y="1300"/>
                  </a:cubicBezTo>
                  <a:cubicBezTo>
                    <a:pt x="358" y="1296"/>
                    <a:pt x="352" y="1290"/>
                    <a:pt x="353" y="1286"/>
                  </a:cubicBezTo>
                  <a:cubicBezTo>
                    <a:pt x="353" y="1281"/>
                    <a:pt x="349" y="1276"/>
                    <a:pt x="348" y="1271"/>
                  </a:cubicBezTo>
                  <a:cubicBezTo>
                    <a:pt x="350" y="1266"/>
                    <a:pt x="345" y="1261"/>
                    <a:pt x="346" y="1256"/>
                  </a:cubicBezTo>
                  <a:cubicBezTo>
                    <a:pt x="339" y="1250"/>
                    <a:pt x="351" y="1252"/>
                    <a:pt x="346" y="1256"/>
                  </a:cubicBezTo>
                  <a:close/>
                  <a:moveTo>
                    <a:pt x="328" y="1175"/>
                  </a:moveTo>
                  <a:cubicBezTo>
                    <a:pt x="330" y="1177"/>
                    <a:pt x="330" y="1179"/>
                    <a:pt x="329" y="1180"/>
                  </a:cubicBezTo>
                  <a:cubicBezTo>
                    <a:pt x="333" y="1184"/>
                    <a:pt x="328" y="1186"/>
                    <a:pt x="333" y="1190"/>
                  </a:cubicBezTo>
                  <a:cubicBezTo>
                    <a:pt x="329" y="1194"/>
                    <a:pt x="335" y="1200"/>
                    <a:pt x="333" y="1204"/>
                  </a:cubicBezTo>
                  <a:cubicBezTo>
                    <a:pt x="330" y="1199"/>
                    <a:pt x="329" y="1195"/>
                    <a:pt x="332" y="1191"/>
                  </a:cubicBezTo>
                  <a:cubicBezTo>
                    <a:pt x="327" y="1184"/>
                    <a:pt x="327" y="1178"/>
                    <a:pt x="325" y="1172"/>
                  </a:cubicBezTo>
                  <a:cubicBezTo>
                    <a:pt x="329" y="1171"/>
                    <a:pt x="326" y="1173"/>
                    <a:pt x="328" y="1175"/>
                  </a:cubicBezTo>
                  <a:close/>
                  <a:moveTo>
                    <a:pt x="323" y="1157"/>
                  </a:moveTo>
                  <a:cubicBezTo>
                    <a:pt x="322" y="1149"/>
                    <a:pt x="331" y="1168"/>
                    <a:pt x="324" y="1162"/>
                  </a:cubicBezTo>
                  <a:cubicBezTo>
                    <a:pt x="321" y="1160"/>
                    <a:pt x="323" y="1159"/>
                    <a:pt x="323" y="1157"/>
                  </a:cubicBezTo>
                  <a:close/>
                  <a:moveTo>
                    <a:pt x="283" y="988"/>
                  </a:moveTo>
                  <a:cubicBezTo>
                    <a:pt x="282" y="979"/>
                    <a:pt x="287" y="972"/>
                    <a:pt x="284" y="963"/>
                  </a:cubicBezTo>
                  <a:cubicBezTo>
                    <a:pt x="286" y="938"/>
                    <a:pt x="287" y="942"/>
                    <a:pt x="286" y="943"/>
                  </a:cubicBezTo>
                  <a:cubicBezTo>
                    <a:pt x="287" y="957"/>
                    <a:pt x="286" y="959"/>
                    <a:pt x="287" y="960"/>
                  </a:cubicBezTo>
                  <a:cubicBezTo>
                    <a:pt x="288" y="977"/>
                    <a:pt x="289" y="981"/>
                    <a:pt x="288" y="984"/>
                  </a:cubicBezTo>
                  <a:cubicBezTo>
                    <a:pt x="294" y="1018"/>
                    <a:pt x="290" y="1025"/>
                    <a:pt x="294" y="1033"/>
                  </a:cubicBezTo>
                  <a:cubicBezTo>
                    <a:pt x="302" y="1090"/>
                    <a:pt x="299" y="1098"/>
                    <a:pt x="303" y="1107"/>
                  </a:cubicBezTo>
                  <a:cubicBezTo>
                    <a:pt x="307" y="1139"/>
                    <a:pt x="312" y="1147"/>
                    <a:pt x="311" y="1155"/>
                  </a:cubicBezTo>
                  <a:cubicBezTo>
                    <a:pt x="321" y="1196"/>
                    <a:pt x="325" y="1213"/>
                    <a:pt x="330" y="1230"/>
                  </a:cubicBezTo>
                  <a:cubicBezTo>
                    <a:pt x="345" y="1288"/>
                    <a:pt x="343" y="1296"/>
                    <a:pt x="348" y="1305"/>
                  </a:cubicBezTo>
                  <a:cubicBezTo>
                    <a:pt x="359" y="1346"/>
                    <a:pt x="369" y="1363"/>
                    <a:pt x="378" y="1380"/>
                  </a:cubicBezTo>
                  <a:cubicBezTo>
                    <a:pt x="341" y="1344"/>
                    <a:pt x="342" y="1339"/>
                    <a:pt x="336" y="1333"/>
                  </a:cubicBezTo>
                  <a:cubicBezTo>
                    <a:pt x="325" y="1298"/>
                    <a:pt x="326" y="1289"/>
                    <a:pt x="317" y="1280"/>
                  </a:cubicBezTo>
                  <a:cubicBezTo>
                    <a:pt x="309" y="1237"/>
                    <a:pt x="311" y="1234"/>
                    <a:pt x="308" y="1230"/>
                  </a:cubicBezTo>
                  <a:cubicBezTo>
                    <a:pt x="302" y="1195"/>
                    <a:pt x="300" y="1194"/>
                    <a:pt x="300" y="1192"/>
                  </a:cubicBezTo>
                  <a:cubicBezTo>
                    <a:pt x="297" y="1172"/>
                    <a:pt x="294" y="1164"/>
                    <a:pt x="295" y="1156"/>
                  </a:cubicBezTo>
                  <a:cubicBezTo>
                    <a:pt x="287" y="1099"/>
                    <a:pt x="286" y="1092"/>
                    <a:pt x="287" y="1084"/>
                  </a:cubicBezTo>
                  <a:close/>
                  <a:moveTo>
                    <a:pt x="332" y="1346"/>
                  </a:moveTo>
                  <a:cubicBezTo>
                    <a:pt x="326" y="1348"/>
                    <a:pt x="326" y="1337"/>
                    <a:pt x="323" y="1334"/>
                  </a:cubicBezTo>
                  <a:cubicBezTo>
                    <a:pt x="330" y="1332"/>
                    <a:pt x="330" y="1343"/>
                    <a:pt x="332" y="1346"/>
                  </a:cubicBezTo>
                  <a:close/>
                  <a:moveTo>
                    <a:pt x="274" y="1069"/>
                  </a:moveTo>
                  <a:cubicBezTo>
                    <a:pt x="280" y="1068"/>
                    <a:pt x="274" y="1073"/>
                    <a:pt x="276" y="1076"/>
                  </a:cubicBezTo>
                  <a:cubicBezTo>
                    <a:pt x="280" y="1081"/>
                    <a:pt x="271" y="1077"/>
                    <a:pt x="274" y="1069"/>
                  </a:cubicBezTo>
                  <a:close/>
                  <a:moveTo>
                    <a:pt x="312" y="1310"/>
                  </a:moveTo>
                  <a:cubicBezTo>
                    <a:pt x="312" y="1305"/>
                    <a:pt x="306" y="1299"/>
                    <a:pt x="305" y="1293"/>
                  </a:cubicBezTo>
                  <a:cubicBezTo>
                    <a:pt x="306" y="1288"/>
                    <a:pt x="301" y="1282"/>
                    <a:pt x="302" y="1277"/>
                  </a:cubicBezTo>
                  <a:cubicBezTo>
                    <a:pt x="299" y="1274"/>
                    <a:pt x="300" y="1271"/>
                    <a:pt x="301" y="1269"/>
                  </a:cubicBezTo>
                  <a:cubicBezTo>
                    <a:pt x="297" y="1268"/>
                    <a:pt x="299" y="1267"/>
                    <a:pt x="297" y="1264"/>
                  </a:cubicBezTo>
                  <a:cubicBezTo>
                    <a:pt x="293" y="1252"/>
                    <a:pt x="293" y="1241"/>
                    <a:pt x="289" y="1230"/>
                  </a:cubicBezTo>
                  <a:cubicBezTo>
                    <a:pt x="290" y="1224"/>
                    <a:pt x="287" y="1219"/>
                    <a:pt x="289" y="1214"/>
                  </a:cubicBezTo>
                  <a:cubicBezTo>
                    <a:pt x="284" y="1208"/>
                    <a:pt x="288" y="1203"/>
                    <a:pt x="288" y="1198"/>
                  </a:cubicBezTo>
                  <a:cubicBezTo>
                    <a:pt x="282" y="1179"/>
                    <a:pt x="280" y="1161"/>
                    <a:pt x="279" y="1143"/>
                  </a:cubicBezTo>
                  <a:cubicBezTo>
                    <a:pt x="280" y="1135"/>
                    <a:pt x="275" y="1125"/>
                    <a:pt x="278" y="1117"/>
                  </a:cubicBezTo>
                  <a:cubicBezTo>
                    <a:pt x="272" y="1107"/>
                    <a:pt x="279" y="1099"/>
                    <a:pt x="275" y="1090"/>
                  </a:cubicBezTo>
                  <a:cubicBezTo>
                    <a:pt x="280" y="1087"/>
                    <a:pt x="276" y="1096"/>
                    <a:pt x="278" y="1098"/>
                  </a:cubicBezTo>
                  <a:cubicBezTo>
                    <a:pt x="278" y="1102"/>
                    <a:pt x="279" y="1105"/>
                    <a:pt x="278" y="1109"/>
                  </a:cubicBezTo>
                  <a:cubicBezTo>
                    <a:pt x="280" y="1116"/>
                    <a:pt x="282" y="1123"/>
                    <a:pt x="279" y="1129"/>
                  </a:cubicBezTo>
                  <a:cubicBezTo>
                    <a:pt x="282" y="1137"/>
                    <a:pt x="284" y="1145"/>
                    <a:pt x="285" y="1152"/>
                  </a:cubicBezTo>
                  <a:cubicBezTo>
                    <a:pt x="283" y="1156"/>
                    <a:pt x="286" y="1160"/>
                    <a:pt x="288" y="1164"/>
                  </a:cubicBezTo>
                  <a:cubicBezTo>
                    <a:pt x="283" y="1166"/>
                    <a:pt x="289" y="1170"/>
                    <a:pt x="286" y="1173"/>
                  </a:cubicBezTo>
                  <a:cubicBezTo>
                    <a:pt x="290" y="1180"/>
                    <a:pt x="293" y="1186"/>
                    <a:pt x="292" y="1193"/>
                  </a:cubicBezTo>
                  <a:cubicBezTo>
                    <a:pt x="293" y="1196"/>
                    <a:pt x="293" y="1199"/>
                    <a:pt x="294" y="1202"/>
                  </a:cubicBezTo>
                  <a:cubicBezTo>
                    <a:pt x="292" y="1205"/>
                    <a:pt x="298" y="1209"/>
                    <a:pt x="295" y="1212"/>
                  </a:cubicBezTo>
                  <a:cubicBezTo>
                    <a:pt x="298" y="1224"/>
                    <a:pt x="298" y="1236"/>
                    <a:pt x="303" y="1249"/>
                  </a:cubicBezTo>
                  <a:cubicBezTo>
                    <a:pt x="304" y="1274"/>
                    <a:pt x="322" y="1301"/>
                    <a:pt x="323" y="1326"/>
                  </a:cubicBezTo>
                  <a:cubicBezTo>
                    <a:pt x="317" y="1326"/>
                    <a:pt x="313" y="1314"/>
                    <a:pt x="312" y="1310"/>
                  </a:cubicBezTo>
                  <a:close/>
                  <a:moveTo>
                    <a:pt x="187" y="1342"/>
                  </a:moveTo>
                  <a:cubicBezTo>
                    <a:pt x="179" y="1343"/>
                    <a:pt x="172" y="1334"/>
                    <a:pt x="164" y="1335"/>
                  </a:cubicBezTo>
                  <a:cubicBezTo>
                    <a:pt x="161" y="1329"/>
                    <a:pt x="168" y="1336"/>
                    <a:pt x="170" y="1333"/>
                  </a:cubicBezTo>
                  <a:cubicBezTo>
                    <a:pt x="172" y="1335"/>
                    <a:pt x="175" y="1334"/>
                    <a:pt x="178" y="1336"/>
                  </a:cubicBezTo>
                  <a:cubicBezTo>
                    <a:pt x="183" y="1339"/>
                    <a:pt x="189" y="1337"/>
                    <a:pt x="193" y="1343"/>
                  </a:cubicBezTo>
                  <a:cubicBezTo>
                    <a:pt x="203" y="1344"/>
                    <a:pt x="213" y="1345"/>
                    <a:pt x="223" y="1347"/>
                  </a:cubicBezTo>
                  <a:cubicBezTo>
                    <a:pt x="227" y="1349"/>
                    <a:pt x="233" y="1350"/>
                    <a:pt x="238" y="1349"/>
                  </a:cubicBezTo>
                  <a:cubicBezTo>
                    <a:pt x="242" y="1352"/>
                    <a:pt x="247" y="1352"/>
                    <a:pt x="251" y="1353"/>
                  </a:cubicBezTo>
                  <a:cubicBezTo>
                    <a:pt x="257" y="1351"/>
                    <a:pt x="261" y="1355"/>
                    <a:pt x="266" y="1356"/>
                  </a:cubicBezTo>
                  <a:cubicBezTo>
                    <a:pt x="271" y="1356"/>
                    <a:pt x="276" y="1357"/>
                    <a:pt x="280" y="1359"/>
                  </a:cubicBezTo>
                  <a:cubicBezTo>
                    <a:pt x="289" y="1360"/>
                    <a:pt x="298" y="1365"/>
                    <a:pt x="307" y="1364"/>
                  </a:cubicBezTo>
                  <a:cubicBezTo>
                    <a:pt x="318" y="1372"/>
                    <a:pt x="331" y="1371"/>
                    <a:pt x="342" y="1379"/>
                  </a:cubicBezTo>
                  <a:cubicBezTo>
                    <a:pt x="345" y="1378"/>
                    <a:pt x="349" y="1379"/>
                    <a:pt x="351" y="1381"/>
                  </a:cubicBezTo>
                  <a:cubicBezTo>
                    <a:pt x="353" y="1388"/>
                    <a:pt x="358" y="1378"/>
                    <a:pt x="360" y="1385"/>
                  </a:cubicBezTo>
                  <a:cubicBezTo>
                    <a:pt x="366" y="1383"/>
                    <a:pt x="370" y="1393"/>
                    <a:pt x="376" y="1390"/>
                  </a:cubicBezTo>
                  <a:cubicBezTo>
                    <a:pt x="378" y="1392"/>
                    <a:pt x="380" y="1395"/>
                    <a:pt x="382" y="1394"/>
                  </a:cubicBezTo>
                  <a:cubicBezTo>
                    <a:pt x="382" y="1396"/>
                    <a:pt x="382" y="1398"/>
                    <a:pt x="385" y="1397"/>
                  </a:cubicBezTo>
                  <a:cubicBezTo>
                    <a:pt x="388" y="1398"/>
                    <a:pt x="391" y="1402"/>
                    <a:pt x="394" y="1407"/>
                  </a:cubicBezTo>
                  <a:cubicBezTo>
                    <a:pt x="387" y="1409"/>
                    <a:pt x="382" y="1402"/>
                    <a:pt x="376" y="1404"/>
                  </a:cubicBezTo>
                  <a:cubicBezTo>
                    <a:pt x="370" y="1398"/>
                    <a:pt x="364" y="1400"/>
                    <a:pt x="358" y="1394"/>
                  </a:cubicBezTo>
                  <a:cubicBezTo>
                    <a:pt x="354" y="1394"/>
                    <a:pt x="349" y="1394"/>
                    <a:pt x="345" y="1391"/>
                  </a:cubicBezTo>
                  <a:cubicBezTo>
                    <a:pt x="341" y="1390"/>
                    <a:pt x="337" y="1390"/>
                    <a:pt x="333" y="1389"/>
                  </a:cubicBezTo>
                  <a:cubicBezTo>
                    <a:pt x="325" y="1388"/>
                    <a:pt x="317" y="1383"/>
                    <a:pt x="309" y="1381"/>
                  </a:cubicBezTo>
                  <a:cubicBezTo>
                    <a:pt x="300" y="1380"/>
                    <a:pt x="292" y="1378"/>
                    <a:pt x="283" y="1376"/>
                  </a:cubicBezTo>
                  <a:cubicBezTo>
                    <a:pt x="275" y="1374"/>
                    <a:pt x="267" y="1373"/>
                    <a:pt x="260" y="1368"/>
                  </a:cubicBezTo>
                  <a:cubicBezTo>
                    <a:pt x="257" y="1367"/>
                    <a:pt x="254" y="1370"/>
                    <a:pt x="252" y="1366"/>
                  </a:cubicBezTo>
                  <a:cubicBezTo>
                    <a:pt x="250" y="1367"/>
                    <a:pt x="249" y="1363"/>
                    <a:pt x="246" y="1365"/>
                  </a:cubicBezTo>
                  <a:cubicBezTo>
                    <a:pt x="243" y="1361"/>
                    <a:pt x="238" y="1366"/>
                    <a:pt x="235" y="1360"/>
                  </a:cubicBezTo>
                  <a:cubicBezTo>
                    <a:pt x="226" y="1359"/>
                    <a:pt x="219" y="1355"/>
                    <a:pt x="211" y="1352"/>
                  </a:cubicBezTo>
                  <a:cubicBezTo>
                    <a:pt x="203" y="1348"/>
                    <a:pt x="195" y="1348"/>
                    <a:pt x="187" y="1342"/>
                  </a:cubicBezTo>
                  <a:close/>
                  <a:moveTo>
                    <a:pt x="458" y="1455"/>
                  </a:moveTo>
                  <a:cubicBezTo>
                    <a:pt x="455" y="1456"/>
                    <a:pt x="452" y="1455"/>
                    <a:pt x="450" y="1452"/>
                  </a:cubicBezTo>
                  <a:cubicBezTo>
                    <a:pt x="445" y="1452"/>
                    <a:pt x="439" y="1449"/>
                    <a:pt x="434" y="1448"/>
                  </a:cubicBezTo>
                  <a:cubicBezTo>
                    <a:pt x="424" y="1443"/>
                    <a:pt x="413" y="1443"/>
                    <a:pt x="403" y="1438"/>
                  </a:cubicBezTo>
                  <a:cubicBezTo>
                    <a:pt x="392" y="1436"/>
                    <a:pt x="382" y="1430"/>
                    <a:pt x="371" y="1431"/>
                  </a:cubicBezTo>
                  <a:cubicBezTo>
                    <a:pt x="367" y="1424"/>
                    <a:pt x="360" y="1431"/>
                    <a:pt x="355" y="1424"/>
                  </a:cubicBezTo>
                  <a:cubicBezTo>
                    <a:pt x="349" y="1426"/>
                    <a:pt x="345" y="1419"/>
                    <a:pt x="340" y="1421"/>
                  </a:cubicBezTo>
                  <a:cubicBezTo>
                    <a:pt x="330" y="1413"/>
                    <a:pt x="318" y="1415"/>
                    <a:pt x="307" y="1409"/>
                  </a:cubicBezTo>
                  <a:cubicBezTo>
                    <a:pt x="303" y="1404"/>
                    <a:pt x="296" y="1409"/>
                    <a:pt x="292" y="1402"/>
                  </a:cubicBezTo>
                  <a:cubicBezTo>
                    <a:pt x="286" y="1402"/>
                    <a:pt x="281" y="1400"/>
                    <a:pt x="277" y="1396"/>
                  </a:cubicBezTo>
                  <a:cubicBezTo>
                    <a:pt x="266" y="1394"/>
                    <a:pt x="256" y="1388"/>
                    <a:pt x="246" y="1383"/>
                  </a:cubicBezTo>
                  <a:cubicBezTo>
                    <a:pt x="242" y="1376"/>
                    <a:pt x="235" y="1381"/>
                    <a:pt x="231" y="1373"/>
                  </a:cubicBezTo>
                  <a:cubicBezTo>
                    <a:pt x="225" y="1374"/>
                    <a:pt x="221" y="1366"/>
                    <a:pt x="216" y="1367"/>
                  </a:cubicBezTo>
                  <a:cubicBezTo>
                    <a:pt x="215" y="1366"/>
                    <a:pt x="213" y="1364"/>
                    <a:pt x="212" y="1362"/>
                  </a:cubicBezTo>
                  <a:cubicBezTo>
                    <a:pt x="222" y="1362"/>
                    <a:pt x="231" y="1368"/>
                    <a:pt x="240" y="1371"/>
                  </a:cubicBezTo>
                  <a:cubicBezTo>
                    <a:pt x="250" y="1375"/>
                    <a:pt x="259" y="1378"/>
                    <a:pt x="268" y="1381"/>
                  </a:cubicBezTo>
                  <a:cubicBezTo>
                    <a:pt x="273" y="1385"/>
                    <a:pt x="278" y="1384"/>
                    <a:pt x="283" y="1386"/>
                  </a:cubicBezTo>
                  <a:cubicBezTo>
                    <a:pt x="286" y="1386"/>
                    <a:pt x="288" y="1386"/>
                    <a:pt x="291" y="1389"/>
                  </a:cubicBezTo>
                  <a:cubicBezTo>
                    <a:pt x="293" y="1386"/>
                    <a:pt x="295" y="1388"/>
                    <a:pt x="297" y="1390"/>
                  </a:cubicBezTo>
                  <a:cubicBezTo>
                    <a:pt x="302" y="1386"/>
                    <a:pt x="305" y="1394"/>
                    <a:pt x="311" y="1391"/>
                  </a:cubicBezTo>
                  <a:cubicBezTo>
                    <a:pt x="312" y="1396"/>
                    <a:pt x="316" y="1391"/>
                    <a:pt x="318" y="1394"/>
                  </a:cubicBezTo>
                  <a:cubicBezTo>
                    <a:pt x="320" y="1395"/>
                    <a:pt x="322" y="1395"/>
                    <a:pt x="323" y="1398"/>
                  </a:cubicBezTo>
                  <a:cubicBezTo>
                    <a:pt x="328" y="1399"/>
                    <a:pt x="334" y="1397"/>
                    <a:pt x="339" y="1400"/>
                  </a:cubicBezTo>
                  <a:cubicBezTo>
                    <a:pt x="343" y="1400"/>
                    <a:pt x="347" y="1406"/>
                    <a:pt x="353" y="1401"/>
                  </a:cubicBezTo>
                  <a:cubicBezTo>
                    <a:pt x="362" y="1410"/>
                    <a:pt x="372" y="1410"/>
                    <a:pt x="381" y="1415"/>
                  </a:cubicBezTo>
                  <a:cubicBezTo>
                    <a:pt x="391" y="1415"/>
                    <a:pt x="400" y="1424"/>
                    <a:pt x="410" y="1425"/>
                  </a:cubicBezTo>
                  <a:cubicBezTo>
                    <a:pt x="418" y="1433"/>
                    <a:pt x="428" y="1431"/>
                    <a:pt x="437" y="1437"/>
                  </a:cubicBezTo>
                  <a:cubicBezTo>
                    <a:pt x="446" y="1444"/>
                    <a:pt x="455" y="1450"/>
                    <a:pt x="464" y="1453"/>
                  </a:cubicBezTo>
                  <a:cubicBezTo>
                    <a:pt x="467" y="1457"/>
                    <a:pt x="459" y="1457"/>
                    <a:pt x="458" y="1455"/>
                  </a:cubicBezTo>
                  <a:close/>
                  <a:moveTo>
                    <a:pt x="436" y="1425"/>
                  </a:moveTo>
                  <a:cubicBezTo>
                    <a:pt x="438" y="1423"/>
                    <a:pt x="440" y="1422"/>
                    <a:pt x="442" y="1421"/>
                  </a:cubicBezTo>
                  <a:cubicBezTo>
                    <a:pt x="443" y="1423"/>
                    <a:pt x="445" y="1426"/>
                    <a:pt x="447" y="1428"/>
                  </a:cubicBezTo>
                  <a:cubicBezTo>
                    <a:pt x="442" y="1432"/>
                    <a:pt x="439" y="1427"/>
                    <a:pt x="436" y="1425"/>
                  </a:cubicBezTo>
                  <a:close/>
                  <a:moveTo>
                    <a:pt x="456" y="1429"/>
                  </a:moveTo>
                  <a:cubicBezTo>
                    <a:pt x="459" y="1426"/>
                    <a:pt x="451" y="1421"/>
                    <a:pt x="453" y="1418"/>
                  </a:cubicBezTo>
                  <a:cubicBezTo>
                    <a:pt x="432" y="1376"/>
                    <a:pt x="436" y="1373"/>
                    <a:pt x="430" y="1367"/>
                  </a:cubicBezTo>
                  <a:cubicBezTo>
                    <a:pt x="421" y="1337"/>
                    <a:pt x="418" y="1332"/>
                    <a:pt x="418" y="1328"/>
                  </a:cubicBezTo>
                  <a:cubicBezTo>
                    <a:pt x="412" y="1281"/>
                    <a:pt x="405" y="1271"/>
                    <a:pt x="404" y="1263"/>
                  </a:cubicBezTo>
                  <a:cubicBezTo>
                    <a:pt x="401" y="1231"/>
                    <a:pt x="398" y="1222"/>
                    <a:pt x="395" y="1213"/>
                  </a:cubicBezTo>
                  <a:cubicBezTo>
                    <a:pt x="384" y="1155"/>
                    <a:pt x="384" y="1147"/>
                    <a:pt x="379" y="1138"/>
                  </a:cubicBezTo>
                  <a:cubicBezTo>
                    <a:pt x="396" y="1169"/>
                    <a:pt x="398" y="1172"/>
                    <a:pt x="400" y="1175"/>
                  </a:cubicBezTo>
                  <a:cubicBezTo>
                    <a:pt x="413" y="1230"/>
                    <a:pt x="416" y="1236"/>
                    <a:pt x="415" y="1241"/>
                  </a:cubicBezTo>
                  <a:cubicBezTo>
                    <a:pt x="431" y="1298"/>
                    <a:pt x="427" y="1302"/>
                    <a:pt x="431" y="1308"/>
                  </a:cubicBezTo>
                  <a:cubicBezTo>
                    <a:pt x="442" y="1364"/>
                    <a:pt x="441" y="1369"/>
                    <a:pt x="443" y="1374"/>
                  </a:cubicBezTo>
                  <a:cubicBezTo>
                    <a:pt x="451" y="1403"/>
                    <a:pt x="452" y="1406"/>
                    <a:pt x="454" y="1409"/>
                  </a:cubicBezTo>
                  <a:close/>
                  <a:moveTo>
                    <a:pt x="462" y="1401"/>
                  </a:moveTo>
                  <a:cubicBezTo>
                    <a:pt x="462" y="1396"/>
                    <a:pt x="459" y="1390"/>
                    <a:pt x="459" y="1385"/>
                  </a:cubicBezTo>
                  <a:cubicBezTo>
                    <a:pt x="451" y="1378"/>
                    <a:pt x="458" y="1374"/>
                    <a:pt x="452" y="1368"/>
                  </a:cubicBezTo>
                  <a:cubicBezTo>
                    <a:pt x="452" y="1363"/>
                    <a:pt x="448" y="1357"/>
                    <a:pt x="451" y="1352"/>
                  </a:cubicBezTo>
                  <a:cubicBezTo>
                    <a:pt x="448" y="1351"/>
                    <a:pt x="449" y="1350"/>
                    <a:pt x="448" y="1347"/>
                  </a:cubicBezTo>
                  <a:cubicBezTo>
                    <a:pt x="450" y="1344"/>
                    <a:pt x="444" y="1345"/>
                    <a:pt x="447" y="1342"/>
                  </a:cubicBezTo>
                  <a:cubicBezTo>
                    <a:pt x="446" y="1337"/>
                    <a:pt x="444" y="1331"/>
                    <a:pt x="443" y="1326"/>
                  </a:cubicBezTo>
                  <a:cubicBezTo>
                    <a:pt x="441" y="1320"/>
                    <a:pt x="442" y="1315"/>
                    <a:pt x="440" y="1310"/>
                  </a:cubicBezTo>
                  <a:cubicBezTo>
                    <a:pt x="437" y="1304"/>
                    <a:pt x="442" y="1300"/>
                    <a:pt x="436" y="1293"/>
                  </a:cubicBezTo>
                  <a:cubicBezTo>
                    <a:pt x="441" y="1289"/>
                    <a:pt x="434" y="1282"/>
                    <a:pt x="433" y="1277"/>
                  </a:cubicBezTo>
                  <a:cubicBezTo>
                    <a:pt x="433" y="1272"/>
                    <a:pt x="430" y="1266"/>
                    <a:pt x="429" y="1261"/>
                  </a:cubicBezTo>
                  <a:cubicBezTo>
                    <a:pt x="429" y="1250"/>
                    <a:pt x="423" y="1239"/>
                    <a:pt x="425" y="1229"/>
                  </a:cubicBezTo>
                  <a:cubicBezTo>
                    <a:pt x="419" y="1207"/>
                    <a:pt x="414" y="1185"/>
                    <a:pt x="402" y="1163"/>
                  </a:cubicBezTo>
                  <a:cubicBezTo>
                    <a:pt x="406" y="1160"/>
                    <a:pt x="408" y="1170"/>
                    <a:pt x="411" y="1172"/>
                  </a:cubicBezTo>
                  <a:cubicBezTo>
                    <a:pt x="415" y="1171"/>
                    <a:pt x="412" y="1174"/>
                    <a:pt x="414" y="1175"/>
                  </a:cubicBezTo>
                  <a:cubicBezTo>
                    <a:pt x="415" y="1177"/>
                    <a:pt x="416" y="1179"/>
                    <a:pt x="418" y="1181"/>
                  </a:cubicBezTo>
                  <a:cubicBezTo>
                    <a:pt x="419" y="1186"/>
                    <a:pt x="424" y="1192"/>
                    <a:pt x="424" y="1198"/>
                  </a:cubicBezTo>
                  <a:cubicBezTo>
                    <a:pt x="424" y="1202"/>
                    <a:pt x="431" y="1208"/>
                    <a:pt x="430" y="1212"/>
                  </a:cubicBezTo>
                  <a:cubicBezTo>
                    <a:pt x="433" y="1218"/>
                    <a:pt x="432" y="1222"/>
                    <a:pt x="435" y="1227"/>
                  </a:cubicBezTo>
                  <a:cubicBezTo>
                    <a:pt x="442" y="1233"/>
                    <a:pt x="433" y="1237"/>
                    <a:pt x="440" y="1242"/>
                  </a:cubicBezTo>
                  <a:cubicBezTo>
                    <a:pt x="438" y="1245"/>
                    <a:pt x="443" y="1248"/>
                    <a:pt x="440" y="1250"/>
                  </a:cubicBezTo>
                  <a:cubicBezTo>
                    <a:pt x="441" y="1252"/>
                    <a:pt x="441" y="1254"/>
                    <a:pt x="442" y="1257"/>
                  </a:cubicBezTo>
                  <a:cubicBezTo>
                    <a:pt x="441" y="1261"/>
                    <a:pt x="445" y="1267"/>
                    <a:pt x="445" y="1271"/>
                  </a:cubicBezTo>
                  <a:cubicBezTo>
                    <a:pt x="447" y="1281"/>
                    <a:pt x="447" y="1290"/>
                    <a:pt x="452" y="1301"/>
                  </a:cubicBezTo>
                  <a:cubicBezTo>
                    <a:pt x="451" y="1321"/>
                    <a:pt x="459" y="1342"/>
                    <a:pt x="456" y="1362"/>
                  </a:cubicBezTo>
                  <a:cubicBezTo>
                    <a:pt x="461" y="1372"/>
                    <a:pt x="461" y="1380"/>
                    <a:pt x="464" y="1389"/>
                  </a:cubicBezTo>
                  <a:cubicBezTo>
                    <a:pt x="466" y="1397"/>
                    <a:pt x="470" y="1406"/>
                    <a:pt x="469" y="1415"/>
                  </a:cubicBezTo>
                  <a:cubicBezTo>
                    <a:pt x="463" y="1415"/>
                    <a:pt x="464" y="1404"/>
                    <a:pt x="462" y="1401"/>
                  </a:cubicBezTo>
                  <a:close/>
                  <a:moveTo>
                    <a:pt x="468" y="1421"/>
                  </a:moveTo>
                  <a:cubicBezTo>
                    <a:pt x="474" y="1420"/>
                    <a:pt x="475" y="1432"/>
                    <a:pt x="476" y="1436"/>
                  </a:cubicBezTo>
                  <a:cubicBezTo>
                    <a:pt x="469" y="1436"/>
                    <a:pt x="472" y="1425"/>
                    <a:pt x="468" y="1421"/>
                  </a:cubicBezTo>
                  <a:close/>
                  <a:moveTo>
                    <a:pt x="2876" y="41"/>
                  </a:moveTo>
                  <a:cubicBezTo>
                    <a:pt x="2868" y="44"/>
                    <a:pt x="2869" y="54"/>
                    <a:pt x="2862" y="57"/>
                  </a:cubicBezTo>
                  <a:cubicBezTo>
                    <a:pt x="2849" y="80"/>
                    <a:pt x="2850" y="85"/>
                    <a:pt x="2844" y="85"/>
                  </a:cubicBezTo>
                  <a:cubicBezTo>
                    <a:pt x="2823" y="114"/>
                    <a:pt x="2824" y="119"/>
                    <a:pt x="2818" y="119"/>
                  </a:cubicBezTo>
                  <a:cubicBezTo>
                    <a:pt x="2812" y="133"/>
                    <a:pt x="2806" y="133"/>
                    <a:pt x="2806" y="137"/>
                  </a:cubicBezTo>
                  <a:cubicBezTo>
                    <a:pt x="2793" y="159"/>
                    <a:pt x="2784" y="156"/>
                    <a:pt x="2786" y="163"/>
                  </a:cubicBezTo>
                  <a:cubicBezTo>
                    <a:pt x="2763" y="193"/>
                    <a:pt x="2762" y="197"/>
                    <a:pt x="2760" y="200"/>
                  </a:cubicBezTo>
                  <a:cubicBezTo>
                    <a:pt x="2735" y="239"/>
                    <a:pt x="2733" y="243"/>
                    <a:pt x="2731" y="246"/>
                  </a:cubicBezTo>
                  <a:cubicBezTo>
                    <a:pt x="2717" y="267"/>
                    <a:pt x="2717" y="272"/>
                    <a:pt x="2715" y="275"/>
                  </a:cubicBezTo>
                  <a:cubicBezTo>
                    <a:pt x="2705" y="299"/>
                    <a:pt x="2705" y="304"/>
                    <a:pt x="2702" y="307"/>
                  </a:cubicBezTo>
                  <a:cubicBezTo>
                    <a:pt x="2695" y="332"/>
                    <a:pt x="2690" y="341"/>
                    <a:pt x="2696" y="342"/>
                  </a:cubicBezTo>
                  <a:cubicBezTo>
                    <a:pt x="2720" y="271"/>
                    <a:pt x="2726" y="270"/>
                    <a:pt x="2725" y="263"/>
                  </a:cubicBezTo>
                  <a:cubicBezTo>
                    <a:pt x="2736" y="248"/>
                    <a:pt x="2739" y="245"/>
                    <a:pt x="2741" y="240"/>
                  </a:cubicBezTo>
                  <a:cubicBezTo>
                    <a:pt x="2782" y="182"/>
                    <a:pt x="2792" y="167"/>
                    <a:pt x="2803" y="153"/>
                  </a:cubicBezTo>
                  <a:cubicBezTo>
                    <a:pt x="2825" y="132"/>
                    <a:pt x="2824" y="126"/>
                    <a:pt x="2827" y="123"/>
                  </a:cubicBezTo>
                  <a:cubicBezTo>
                    <a:pt x="2848" y="99"/>
                    <a:pt x="2858" y="84"/>
                    <a:pt x="2867" y="68"/>
                  </a:cubicBezTo>
                  <a:cubicBezTo>
                    <a:pt x="2882" y="26"/>
                    <a:pt x="2882" y="26"/>
                    <a:pt x="2882" y="26"/>
                  </a:cubicBezTo>
                  <a:close/>
                  <a:moveTo>
                    <a:pt x="1429" y="143"/>
                  </a:moveTo>
                  <a:cubicBezTo>
                    <a:pt x="1430" y="148"/>
                    <a:pt x="1427" y="154"/>
                    <a:pt x="1430" y="157"/>
                  </a:cubicBezTo>
                  <a:cubicBezTo>
                    <a:pt x="1429" y="176"/>
                    <a:pt x="1432" y="192"/>
                    <a:pt x="1429" y="212"/>
                  </a:cubicBezTo>
                  <a:cubicBezTo>
                    <a:pt x="1431" y="219"/>
                    <a:pt x="1431" y="228"/>
                    <a:pt x="1431" y="237"/>
                  </a:cubicBezTo>
                  <a:cubicBezTo>
                    <a:pt x="1428" y="243"/>
                    <a:pt x="1434" y="245"/>
                    <a:pt x="1431" y="251"/>
                  </a:cubicBezTo>
                  <a:cubicBezTo>
                    <a:pt x="1437" y="252"/>
                    <a:pt x="1425" y="264"/>
                    <a:pt x="1434" y="263"/>
                  </a:cubicBezTo>
                  <a:cubicBezTo>
                    <a:pt x="1438" y="240"/>
                    <a:pt x="1437" y="220"/>
                    <a:pt x="1435" y="200"/>
                  </a:cubicBezTo>
                  <a:cubicBezTo>
                    <a:pt x="1439" y="192"/>
                    <a:pt x="1434" y="190"/>
                    <a:pt x="1438" y="182"/>
                  </a:cubicBezTo>
                  <a:cubicBezTo>
                    <a:pt x="1434" y="179"/>
                    <a:pt x="1439" y="171"/>
                    <a:pt x="1435" y="168"/>
                  </a:cubicBezTo>
                  <a:cubicBezTo>
                    <a:pt x="1438" y="156"/>
                    <a:pt x="1435" y="146"/>
                    <a:pt x="1436" y="134"/>
                  </a:cubicBezTo>
                  <a:cubicBezTo>
                    <a:pt x="1434" y="133"/>
                    <a:pt x="1436" y="131"/>
                    <a:pt x="1438" y="130"/>
                  </a:cubicBezTo>
                  <a:cubicBezTo>
                    <a:pt x="1437" y="127"/>
                    <a:pt x="1437" y="124"/>
                    <a:pt x="1435" y="122"/>
                  </a:cubicBezTo>
                  <a:cubicBezTo>
                    <a:pt x="1434" y="118"/>
                    <a:pt x="1439" y="110"/>
                    <a:pt x="1436" y="107"/>
                  </a:cubicBezTo>
                  <a:cubicBezTo>
                    <a:pt x="1437" y="95"/>
                    <a:pt x="1437" y="85"/>
                    <a:pt x="1436" y="75"/>
                  </a:cubicBezTo>
                  <a:cubicBezTo>
                    <a:pt x="1438" y="52"/>
                    <a:pt x="1443" y="28"/>
                    <a:pt x="1448" y="3"/>
                  </a:cubicBezTo>
                  <a:cubicBezTo>
                    <a:pt x="1448" y="2"/>
                    <a:pt x="1449" y="1"/>
                    <a:pt x="1449" y="0"/>
                  </a:cubicBezTo>
                  <a:cubicBezTo>
                    <a:pt x="1441" y="0"/>
                    <a:pt x="1441" y="0"/>
                    <a:pt x="1441" y="0"/>
                  </a:cubicBezTo>
                  <a:cubicBezTo>
                    <a:pt x="1438" y="18"/>
                    <a:pt x="1433" y="35"/>
                    <a:pt x="1430" y="50"/>
                  </a:cubicBezTo>
                  <a:cubicBezTo>
                    <a:pt x="1429" y="68"/>
                    <a:pt x="1428" y="86"/>
                    <a:pt x="1427" y="104"/>
                  </a:cubicBezTo>
                  <a:cubicBezTo>
                    <a:pt x="1429" y="112"/>
                    <a:pt x="1427" y="121"/>
                    <a:pt x="1429" y="129"/>
                  </a:cubicBezTo>
                  <a:cubicBezTo>
                    <a:pt x="1428" y="135"/>
                    <a:pt x="1429" y="139"/>
                    <a:pt x="1429" y="143"/>
                  </a:cubicBezTo>
                  <a:close/>
                  <a:moveTo>
                    <a:pt x="8" y="541"/>
                  </a:moveTo>
                  <a:cubicBezTo>
                    <a:pt x="11" y="539"/>
                    <a:pt x="9" y="536"/>
                    <a:pt x="10" y="534"/>
                  </a:cubicBezTo>
                  <a:cubicBezTo>
                    <a:pt x="10" y="529"/>
                    <a:pt x="11" y="524"/>
                    <a:pt x="13" y="519"/>
                  </a:cubicBezTo>
                  <a:cubicBezTo>
                    <a:pt x="16" y="508"/>
                    <a:pt x="9" y="496"/>
                    <a:pt x="17" y="487"/>
                  </a:cubicBezTo>
                  <a:cubicBezTo>
                    <a:pt x="10" y="476"/>
                    <a:pt x="16" y="468"/>
                    <a:pt x="12" y="458"/>
                  </a:cubicBezTo>
                  <a:cubicBezTo>
                    <a:pt x="14" y="453"/>
                    <a:pt x="8" y="448"/>
                    <a:pt x="13" y="444"/>
                  </a:cubicBezTo>
                  <a:cubicBezTo>
                    <a:pt x="12" y="442"/>
                    <a:pt x="9" y="439"/>
                    <a:pt x="11" y="437"/>
                  </a:cubicBezTo>
                  <a:cubicBezTo>
                    <a:pt x="8" y="435"/>
                    <a:pt x="10" y="431"/>
                    <a:pt x="7" y="432"/>
                  </a:cubicBezTo>
                  <a:cubicBezTo>
                    <a:pt x="8" y="441"/>
                    <a:pt x="7" y="450"/>
                    <a:pt x="7" y="458"/>
                  </a:cubicBezTo>
                  <a:cubicBezTo>
                    <a:pt x="10" y="468"/>
                    <a:pt x="5" y="476"/>
                    <a:pt x="11" y="486"/>
                  </a:cubicBezTo>
                  <a:cubicBezTo>
                    <a:pt x="8" y="490"/>
                    <a:pt x="5" y="494"/>
                    <a:pt x="7" y="499"/>
                  </a:cubicBezTo>
                  <a:cubicBezTo>
                    <a:pt x="6" y="504"/>
                    <a:pt x="9" y="510"/>
                    <a:pt x="4" y="514"/>
                  </a:cubicBezTo>
                  <a:cubicBezTo>
                    <a:pt x="6" y="517"/>
                    <a:pt x="7" y="519"/>
                    <a:pt x="3" y="520"/>
                  </a:cubicBezTo>
                  <a:cubicBezTo>
                    <a:pt x="4" y="523"/>
                    <a:pt x="4" y="526"/>
                    <a:pt x="3" y="528"/>
                  </a:cubicBezTo>
                  <a:cubicBezTo>
                    <a:pt x="3" y="530"/>
                    <a:pt x="3" y="532"/>
                    <a:pt x="2" y="534"/>
                  </a:cubicBezTo>
                  <a:cubicBezTo>
                    <a:pt x="2" y="577"/>
                    <a:pt x="2" y="577"/>
                    <a:pt x="2" y="577"/>
                  </a:cubicBezTo>
                  <a:cubicBezTo>
                    <a:pt x="4" y="567"/>
                    <a:pt x="7" y="559"/>
                    <a:pt x="8" y="549"/>
                  </a:cubicBezTo>
                  <a:cubicBezTo>
                    <a:pt x="9" y="547"/>
                    <a:pt x="10" y="544"/>
                    <a:pt x="8" y="541"/>
                  </a:cubicBezTo>
                  <a:close/>
                  <a:moveTo>
                    <a:pt x="2875" y="253"/>
                  </a:moveTo>
                  <a:cubicBezTo>
                    <a:pt x="2868" y="262"/>
                    <a:pt x="2862" y="273"/>
                    <a:pt x="2856" y="283"/>
                  </a:cubicBezTo>
                  <a:cubicBezTo>
                    <a:pt x="2853" y="283"/>
                    <a:pt x="2854" y="287"/>
                    <a:pt x="2852" y="287"/>
                  </a:cubicBezTo>
                  <a:cubicBezTo>
                    <a:pt x="2849" y="288"/>
                    <a:pt x="2848" y="290"/>
                    <a:pt x="2848" y="292"/>
                  </a:cubicBezTo>
                  <a:cubicBezTo>
                    <a:pt x="2843" y="294"/>
                    <a:pt x="2842" y="300"/>
                    <a:pt x="2837" y="301"/>
                  </a:cubicBezTo>
                  <a:cubicBezTo>
                    <a:pt x="2835" y="311"/>
                    <a:pt x="2827" y="315"/>
                    <a:pt x="2821" y="322"/>
                  </a:cubicBezTo>
                  <a:cubicBezTo>
                    <a:pt x="2811" y="337"/>
                    <a:pt x="2798" y="350"/>
                    <a:pt x="2785" y="362"/>
                  </a:cubicBezTo>
                  <a:cubicBezTo>
                    <a:pt x="2779" y="369"/>
                    <a:pt x="2771" y="373"/>
                    <a:pt x="2766" y="381"/>
                  </a:cubicBezTo>
                  <a:cubicBezTo>
                    <a:pt x="2763" y="381"/>
                    <a:pt x="2765" y="385"/>
                    <a:pt x="2762" y="385"/>
                  </a:cubicBezTo>
                  <a:cubicBezTo>
                    <a:pt x="2760" y="386"/>
                    <a:pt x="2759" y="388"/>
                    <a:pt x="2758" y="390"/>
                  </a:cubicBezTo>
                  <a:cubicBezTo>
                    <a:pt x="2753" y="392"/>
                    <a:pt x="2753" y="398"/>
                    <a:pt x="2748" y="399"/>
                  </a:cubicBezTo>
                  <a:cubicBezTo>
                    <a:pt x="2744" y="408"/>
                    <a:pt x="2736" y="412"/>
                    <a:pt x="2732" y="420"/>
                  </a:cubicBezTo>
                  <a:cubicBezTo>
                    <a:pt x="2727" y="422"/>
                    <a:pt x="2727" y="428"/>
                    <a:pt x="2724" y="432"/>
                  </a:cubicBezTo>
                  <a:cubicBezTo>
                    <a:pt x="2721" y="435"/>
                    <a:pt x="2716" y="437"/>
                    <a:pt x="2716" y="443"/>
                  </a:cubicBezTo>
                  <a:cubicBezTo>
                    <a:pt x="2722" y="443"/>
                    <a:pt x="2724" y="438"/>
                    <a:pt x="2726" y="434"/>
                  </a:cubicBezTo>
                  <a:cubicBezTo>
                    <a:pt x="2729" y="430"/>
                    <a:pt x="2735" y="428"/>
                    <a:pt x="2736" y="422"/>
                  </a:cubicBezTo>
                  <a:cubicBezTo>
                    <a:pt x="2740" y="419"/>
                    <a:pt x="2743" y="415"/>
                    <a:pt x="2744" y="411"/>
                  </a:cubicBezTo>
                  <a:cubicBezTo>
                    <a:pt x="2749" y="408"/>
                    <a:pt x="2752" y="404"/>
                    <a:pt x="2755" y="399"/>
                  </a:cubicBezTo>
                  <a:cubicBezTo>
                    <a:pt x="2757" y="399"/>
                    <a:pt x="2760" y="398"/>
                    <a:pt x="2759" y="394"/>
                  </a:cubicBezTo>
                  <a:cubicBezTo>
                    <a:pt x="2761" y="393"/>
                    <a:pt x="2763" y="392"/>
                    <a:pt x="2765" y="390"/>
                  </a:cubicBezTo>
                  <a:cubicBezTo>
                    <a:pt x="2769" y="387"/>
                    <a:pt x="2773" y="383"/>
                    <a:pt x="2775" y="378"/>
                  </a:cubicBezTo>
                  <a:cubicBezTo>
                    <a:pt x="2778" y="377"/>
                    <a:pt x="2780" y="377"/>
                    <a:pt x="2779" y="373"/>
                  </a:cubicBezTo>
                  <a:cubicBezTo>
                    <a:pt x="2783" y="373"/>
                    <a:pt x="2784" y="371"/>
                    <a:pt x="2785" y="368"/>
                  </a:cubicBezTo>
                  <a:cubicBezTo>
                    <a:pt x="2793" y="368"/>
                    <a:pt x="2792" y="361"/>
                    <a:pt x="2798" y="359"/>
                  </a:cubicBezTo>
                  <a:cubicBezTo>
                    <a:pt x="2812" y="345"/>
                    <a:pt x="2825" y="331"/>
                    <a:pt x="2838" y="317"/>
                  </a:cubicBezTo>
                  <a:cubicBezTo>
                    <a:pt x="2851" y="301"/>
                    <a:pt x="2863" y="285"/>
                    <a:pt x="2877" y="270"/>
                  </a:cubicBezTo>
                  <a:cubicBezTo>
                    <a:pt x="2878" y="267"/>
                    <a:pt x="2880" y="263"/>
                    <a:pt x="2882" y="260"/>
                  </a:cubicBezTo>
                  <a:cubicBezTo>
                    <a:pt x="2882" y="245"/>
                    <a:pt x="2882" y="245"/>
                    <a:pt x="2882" y="245"/>
                  </a:cubicBezTo>
                  <a:cubicBezTo>
                    <a:pt x="2880" y="248"/>
                    <a:pt x="2879" y="251"/>
                    <a:pt x="2875" y="253"/>
                  </a:cubicBezTo>
                  <a:close/>
                  <a:moveTo>
                    <a:pt x="1363" y="128"/>
                  </a:moveTo>
                  <a:cubicBezTo>
                    <a:pt x="1366" y="126"/>
                    <a:pt x="1368" y="123"/>
                    <a:pt x="1368" y="118"/>
                  </a:cubicBezTo>
                  <a:cubicBezTo>
                    <a:pt x="1368" y="117"/>
                    <a:pt x="1366" y="107"/>
                    <a:pt x="1371" y="108"/>
                  </a:cubicBezTo>
                  <a:cubicBezTo>
                    <a:pt x="1374" y="96"/>
                    <a:pt x="1374" y="97"/>
                    <a:pt x="1376" y="86"/>
                  </a:cubicBezTo>
                  <a:cubicBezTo>
                    <a:pt x="1382" y="80"/>
                    <a:pt x="1384" y="63"/>
                    <a:pt x="1388" y="51"/>
                  </a:cubicBezTo>
                  <a:cubicBezTo>
                    <a:pt x="1393" y="49"/>
                    <a:pt x="1391" y="45"/>
                    <a:pt x="1391" y="41"/>
                  </a:cubicBezTo>
                  <a:cubicBezTo>
                    <a:pt x="1397" y="40"/>
                    <a:pt x="1396" y="28"/>
                    <a:pt x="1399" y="23"/>
                  </a:cubicBezTo>
                  <a:cubicBezTo>
                    <a:pt x="1403" y="19"/>
                    <a:pt x="1404" y="8"/>
                    <a:pt x="1409" y="0"/>
                  </a:cubicBezTo>
                  <a:cubicBezTo>
                    <a:pt x="1403" y="0"/>
                    <a:pt x="1403" y="0"/>
                    <a:pt x="1403" y="0"/>
                  </a:cubicBezTo>
                  <a:cubicBezTo>
                    <a:pt x="1398" y="13"/>
                    <a:pt x="1393" y="27"/>
                    <a:pt x="1387" y="40"/>
                  </a:cubicBezTo>
                  <a:cubicBezTo>
                    <a:pt x="1383" y="55"/>
                    <a:pt x="1378" y="70"/>
                    <a:pt x="1374" y="86"/>
                  </a:cubicBezTo>
                  <a:cubicBezTo>
                    <a:pt x="1369" y="91"/>
                    <a:pt x="1372" y="95"/>
                    <a:pt x="1368" y="105"/>
                  </a:cubicBezTo>
                  <a:cubicBezTo>
                    <a:pt x="1367" y="109"/>
                    <a:pt x="1365" y="113"/>
                    <a:pt x="1364" y="117"/>
                  </a:cubicBezTo>
                  <a:cubicBezTo>
                    <a:pt x="1364" y="120"/>
                    <a:pt x="1359" y="127"/>
                    <a:pt x="1363" y="128"/>
                  </a:cubicBezTo>
                  <a:close/>
                  <a:moveTo>
                    <a:pt x="1367" y="0"/>
                  </a:moveTo>
                  <a:cubicBezTo>
                    <a:pt x="1362" y="0"/>
                    <a:pt x="1362" y="0"/>
                    <a:pt x="1362" y="0"/>
                  </a:cubicBezTo>
                  <a:cubicBezTo>
                    <a:pt x="1357" y="12"/>
                    <a:pt x="1352" y="24"/>
                    <a:pt x="1348" y="35"/>
                  </a:cubicBezTo>
                  <a:cubicBezTo>
                    <a:pt x="1346" y="40"/>
                    <a:pt x="1344" y="48"/>
                    <a:pt x="1342" y="54"/>
                  </a:cubicBezTo>
                  <a:cubicBezTo>
                    <a:pt x="1340" y="62"/>
                    <a:pt x="1336" y="68"/>
                    <a:pt x="1339" y="73"/>
                  </a:cubicBezTo>
                  <a:cubicBezTo>
                    <a:pt x="1347" y="51"/>
                    <a:pt x="1357" y="25"/>
                    <a:pt x="1367" y="0"/>
                  </a:cubicBezTo>
                  <a:close/>
                  <a:moveTo>
                    <a:pt x="2878" y="222"/>
                  </a:moveTo>
                  <a:cubicBezTo>
                    <a:pt x="2879" y="226"/>
                    <a:pt x="2875" y="227"/>
                    <a:pt x="2874" y="229"/>
                  </a:cubicBezTo>
                  <a:cubicBezTo>
                    <a:pt x="2855" y="259"/>
                    <a:pt x="2848" y="264"/>
                    <a:pt x="2842" y="270"/>
                  </a:cubicBezTo>
                  <a:cubicBezTo>
                    <a:pt x="2809" y="297"/>
                    <a:pt x="2813" y="307"/>
                    <a:pt x="2807" y="308"/>
                  </a:cubicBezTo>
                  <a:cubicBezTo>
                    <a:pt x="2752" y="370"/>
                    <a:pt x="2744" y="368"/>
                    <a:pt x="2744" y="374"/>
                  </a:cubicBezTo>
                  <a:cubicBezTo>
                    <a:pt x="2720" y="393"/>
                    <a:pt x="2724" y="403"/>
                    <a:pt x="2718" y="404"/>
                  </a:cubicBezTo>
                  <a:cubicBezTo>
                    <a:pt x="2708" y="422"/>
                    <a:pt x="2704" y="425"/>
                    <a:pt x="2708" y="426"/>
                  </a:cubicBezTo>
                  <a:cubicBezTo>
                    <a:pt x="2726" y="407"/>
                    <a:pt x="2723" y="401"/>
                    <a:pt x="2728" y="401"/>
                  </a:cubicBezTo>
                  <a:cubicBezTo>
                    <a:pt x="2760" y="371"/>
                    <a:pt x="2763" y="359"/>
                    <a:pt x="2773" y="354"/>
                  </a:cubicBezTo>
                  <a:cubicBezTo>
                    <a:pt x="2826" y="298"/>
                    <a:pt x="2836" y="292"/>
                    <a:pt x="2843" y="284"/>
                  </a:cubicBezTo>
                  <a:cubicBezTo>
                    <a:pt x="2866" y="246"/>
                    <a:pt x="2876" y="251"/>
                    <a:pt x="2873" y="244"/>
                  </a:cubicBezTo>
                  <a:cubicBezTo>
                    <a:pt x="2882" y="217"/>
                    <a:pt x="2882" y="217"/>
                    <a:pt x="2882" y="217"/>
                  </a:cubicBezTo>
                  <a:close/>
                  <a:moveTo>
                    <a:pt x="2859" y="171"/>
                  </a:moveTo>
                  <a:cubicBezTo>
                    <a:pt x="2852" y="175"/>
                    <a:pt x="2852" y="185"/>
                    <a:pt x="2842" y="187"/>
                  </a:cubicBezTo>
                  <a:cubicBezTo>
                    <a:pt x="2816" y="231"/>
                    <a:pt x="2810" y="233"/>
                    <a:pt x="2809" y="238"/>
                  </a:cubicBezTo>
                  <a:cubicBezTo>
                    <a:pt x="2789" y="263"/>
                    <a:pt x="2787" y="268"/>
                    <a:pt x="2783" y="270"/>
                  </a:cubicBezTo>
                  <a:cubicBezTo>
                    <a:pt x="2758" y="313"/>
                    <a:pt x="2743" y="325"/>
                    <a:pt x="2735" y="344"/>
                  </a:cubicBezTo>
                  <a:cubicBezTo>
                    <a:pt x="2713" y="374"/>
                    <a:pt x="2712" y="386"/>
                    <a:pt x="2706" y="394"/>
                  </a:cubicBezTo>
                  <a:cubicBezTo>
                    <a:pt x="2732" y="359"/>
                    <a:pt x="2737" y="349"/>
                    <a:pt x="2744" y="341"/>
                  </a:cubicBezTo>
                  <a:cubicBezTo>
                    <a:pt x="2784" y="285"/>
                    <a:pt x="2786" y="283"/>
                    <a:pt x="2785" y="279"/>
                  </a:cubicBezTo>
                  <a:cubicBezTo>
                    <a:pt x="2801" y="253"/>
                    <a:pt x="2811" y="255"/>
                    <a:pt x="2809" y="247"/>
                  </a:cubicBezTo>
                  <a:cubicBezTo>
                    <a:pt x="2835" y="218"/>
                    <a:pt x="2836" y="212"/>
                    <a:pt x="2842" y="209"/>
                  </a:cubicBezTo>
                  <a:cubicBezTo>
                    <a:pt x="2863" y="178"/>
                    <a:pt x="2869" y="178"/>
                    <a:pt x="2868" y="172"/>
                  </a:cubicBezTo>
                  <a:cubicBezTo>
                    <a:pt x="2882" y="135"/>
                    <a:pt x="2882" y="135"/>
                    <a:pt x="2882" y="135"/>
                  </a:cubicBezTo>
                  <a:close/>
                  <a:moveTo>
                    <a:pt x="2878" y="100"/>
                  </a:moveTo>
                  <a:cubicBezTo>
                    <a:pt x="2870" y="102"/>
                    <a:pt x="2872" y="113"/>
                    <a:pt x="2866" y="116"/>
                  </a:cubicBezTo>
                  <a:cubicBezTo>
                    <a:pt x="2855" y="140"/>
                    <a:pt x="2849" y="143"/>
                    <a:pt x="2849" y="152"/>
                  </a:cubicBezTo>
                  <a:cubicBezTo>
                    <a:pt x="2834" y="173"/>
                    <a:pt x="2830" y="178"/>
                    <a:pt x="2825" y="182"/>
                  </a:cubicBezTo>
                  <a:cubicBezTo>
                    <a:pt x="2812" y="207"/>
                    <a:pt x="2804" y="209"/>
                    <a:pt x="2803" y="216"/>
                  </a:cubicBezTo>
                  <a:cubicBezTo>
                    <a:pt x="2751" y="284"/>
                    <a:pt x="2752" y="292"/>
                    <a:pt x="2745" y="295"/>
                  </a:cubicBezTo>
                  <a:cubicBezTo>
                    <a:pt x="2721" y="335"/>
                    <a:pt x="2714" y="339"/>
                    <a:pt x="2714" y="347"/>
                  </a:cubicBezTo>
                  <a:cubicBezTo>
                    <a:pt x="2693" y="384"/>
                    <a:pt x="2696" y="391"/>
                    <a:pt x="2693" y="392"/>
                  </a:cubicBezTo>
                  <a:cubicBezTo>
                    <a:pt x="2687" y="416"/>
                    <a:pt x="2680" y="422"/>
                    <a:pt x="2686" y="423"/>
                  </a:cubicBezTo>
                  <a:cubicBezTo>
                    <a:pt x="2703" y="388"/>
                    <a:pt x="2701" y="378"/>
                    <a:pt x="2705" y="374"/>
                  </a:cubicBezTo>
                  <a:cubicBezTo>
                    <a:pt x="2733" y="326"/>
                    <a:pt x="2734" y="320"/>
                    <a:pt x="2740" y="317"/>
                  </a:cubicBezTo>
                  <a:cubicBezTo>
                    <a:pt x="2772" y="272"/>
                    <a:pt x="2774" y="266"/>
                    <a:pt x="2778" y="262"/>
                  </a:cubicBezTo>
                  <a:cubicBezTo>
                    <a:pt x="2815" y="214"/>
                    <a:pt x="2818" y="201"/>
                    <a:pt x="2828" y="195"/>
                  </a:cubicBezTo>
                  <a:cubicBezTo>
                    <a:pt x="2842" y="172"/>
                    <a:pt x="2843" y="169"/>
                    <a:pt x="2845" y="167"/>
                  </a:cubicBezTo>
                  <a:cubicBezTo>
                    <a:pt x="2881" y="109"/>
                    <a:pt x="2881" y="107"/>
                    <a:pt x="2882" y="10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49"/>
            <p:cNvSpPr>
              <a:spLocks noEditPoints="1"/>
            </p:cNvSpPr>
            <p:nvPr/>
          </p:nvSpPr>
          <p:spPr bwMode="auto">
            <a:xfrm>
              <a:off x="1930" y="0"/>
              <a:ext cx="8641213" cy="6867426"/>
            </a:xfrm>
            <a:custGeom>
              <a:avLst/>
              <a:gdLst/>
              <a:ahLst/>
              <a:cxnLst/>
              <a:rect l="0" t="0" r="r" b="b"/>
              <a:pathLst>
                <a:path w="2726" h="2162">
                  <a:moveTo>
                    <a:pt x="2608" y="2112"/>
                  </a:moveTo>
                  <a:cubicBezTo>
                    <a:pt x="2614" y="2110"/>
                    <a:pt x="2601" y="2106"/>
                    <a:pt x="2606" y="2103"/>
                  </a:cubicBezTo>
                  <a:cubicBezTo>
                    <a:pt x="2604" y="2100"/>
                    <a:pt x="2602" y="2096"/>
                    <a:pt x="2604" y="2093"/>
                  </a:cubicBezTo>
                  <a:cubicBezTo>
                    <a:pt x="2588" y="2074"/>
                    <a:pt x="2586" y="2062"/>
                    <a:pt x="2570" y="2045"/>
                  </a:cubicBezTo>
                  <a:cubicBezTo>
                    <a:pt x="2557" y="2035"/>
                    <a:pt x="2545" y="2023"/>
                    <a:pt x="2533" y="2016"/>
                  </a:cubicBezTo>
                  <a:cubicBezTo>
                    <a:pt x="2527" y="2009"/>
                    <a:pt x="2520" y="2009"/>
                    <a:pt x="2514" y="2001"/>
                  </a:cubicBezTo>
                  <a:cubicBezTo>
                    <a:pt x="2507" y="2000"/>
                    <a:pt x="2501" y="1990"/>
                    <a:pt x="2494" y="1992"/>
                  </a:cubicBezTo>
                  <a:cubicBezTo>
                    <a:pt x="2508" y="2005"/>
                    <a:pt x="2523" y="2014"/>
                    <a:pt x="2537" y="2024"/>
                  </a:cubicBezTo>
                  <a:cubicBezTo>
                    <a:pt x="2544" y="2032"/>
                    <a:pt x="2552" y="2038"/>
                    <a:pt x="2559" y="2043"/>
                  </a:cubicBezTo>
                  <a:cubicBezTo>
                    <a:pt x="2556" y="2046"/>
                    <a:pt x="2565" y="2051"/>
                    <a:pt x="2567" y="2055"/>
                  </a:cubicBezTo>
                  <a:cubicBezTo>
                    <a:pt x="2572" y="2060"/>
                    <a:pt x="2576" y="2065"/>
                    <a:pt x="2580" y="2070"/>
                  </a:cubicBezTo>
                  <a:cubicBezTo>
                    <a:pt x="2585" y="2078"/>
                    <a:pt x="2588" y="2092"/>
                    <a:pt x="2596" y="2094"/>
                  </a:cubicBezTo>
                  <a:cubicBezTo>
                    <a:pt x="2592" y="2100"/>
                    <a:pt x="2600" y="2106"/>
                    <a:pt x="2599" y="2112"/>
                  </a:cubicBezTo>
                  <a:cubicBezTo>
                    <a:pt x="2602" y="2117"/>
                    <a:pt x="2606" y="2123"/>
                    <a:pt x="2606" y="2129"/>
                  </a:cubicBezTo>
                  <a:cubicBezTo>
                    <a:pt x="2612" y="2139"/>
                    <a:pt x="2614" y="2149"/>
                    <a:pt x="2620" y="2160"/>
                  </a:cubicBezTo>
                  <a:cubicBezTo>
                    <a:pt x="2629" y="2160"/>
                    <a:pt x="2629" y="2160"/>
                    <a:pt x="2629" y="2160"/>
                  </a:cubicBezTo>
                  <a:cubicBezTo>
                    <a:pt x="2624" y="2150"/>
                    <a:pt x="2624" y="2141"/>
                    <a:pt x="2616" y="2131"/>
                  </a:cubicBezTo>
                  <a:cubicBezTo>
                    <a:pt x="2617" y="2125"/>
                    <a:pt x="2611" y="2119"/>
                    <a:pt x="2608" y="2112"/>
                  </a:cubicBezTo>
                  <a:close/>
                  <a:moveTo>
                    <a:pt x="1185" y="997"/>
                  </a:moveTo>
                  <a:cubicBezTo>
                    <a:pt x="1185" y="991"/>
                    <a:pt x="1188" y="987"/>
                    <a:pt x="1188" y="981"/>
                  </a:cubicBezTo>
                  <a:cubicBezTo>
                    <a:pt x="1204" y="933"/>
                    <a:pt x="1201" y="925"/>
                    <a:pt x="1207" y="922"/>
                  </a:cubicBezTo>
                  <a:cubicBezTo>
                    <a:pt x="1220" y="867"/>
                    <a:pt x="1221" y="859"/>
                    <a:pt x="1225" y="852"/>
                  </a:cubicBezTo>
                  <a:cubicBezTo>
                    <a:pt x="1238" y="801"/>
                    <a:pt x="1237" y="792"/>
                    <a:pt x="1242" y="787"/>
                  </a:cubicBezTo>
                  <a:cubicBezTo>
                    <a:pt x="1254" y="735"/>
                    <a:pt x="1261" y="729"/>
                    <a:pt x="1263" y="719"/>
                  </a:cubicBezTo>
                  <a:cubicBezTo>
                    <a:pt x="1276" y="705"/>
                    <a:pt x="1275" y="699"/>
                    <a:pt x="1276" y="695"/>
                  </a:cubicBezTo>
                  <a:cubicBezTo>
                    <a:pt x="1289" y="674"/>
                    <a:pt x="1291" y="671"/>
                    <a:pt x="1293" y="674"/>
                  </a:cubicBezTo>
                  <a:cubicBezTo>
                    <a:pt x="1266" y="737"/>
                    <a:pt x="1270" y="744"/>
                    <a:pt x="1266" y="745"/>
                  </a:cubicBezTo>
                  <a:cubicBezTo>
                    <a:pt x="1255" y="789"/>
                    <a:pt x="1257" y="793"/>
                    <a:pt x="1254" y="794"/>
                  </a:cubicBezTo>
                  <a:cubicBezTo>
                    <a:pt x="1251" y="821"/>
                    <a:pt x="1249" y="825"/>
                    <a:pt x="1248" y="830"/>
                  </a:cubicBezTo>
                  <a:cubicBezTo>
                    <a:pt x="1245" y="853"/>
                    <a:pt x="1242" y="856"/>
                    <a:pt x="1242" y="862"/>
                  </a:cubicBezTo>
                  <a:cubicBezTo>
                    <a:pt x="1231" y="926"/>
                    <a:pt x="1230" y="933"/>
                    <a:pt x="1230" y="940"/>
                  </a:cubicBezTo>
                  <a:cubicBezTo>
                    <a:pt x="1223" y="975"/>
                    <a:pt x="1217" y="974"/>
                    <a:pt x="1219" y="980"/>
                  </a:cubicBezTo>
                  <a:cubicBezTo>
                    <a:pt x="1208" y="1012"/>
                    <a:pt x="1200" y="1022"/>
                    <a:pt x="1196" y="1035"/>
                  </a:cubicBezTo>
                  <a:cubicBezTo>
                    <a:pt x="1215" y="1004"/>
                    <a:pt x="1219" y="1004"/>
                    <a:pt x="1219" y="1002"/>
                  </a:cubicBezTo>
                  <a:cubicBezTo>
                    <a:pt x="1230" y="971"/>
                    <a:pt x="1230" y="963"/>
                    <a:pt x="1235" y="959"/>
                  </a:cubicBezTo>
                  <a:cubicBezTo>
                    <a:pt x="1243" y="910"/>
                    <a:pt x="1241" y="901"/>
                    <a:pt x="1247" y="897"/>
                  </a:cubicBezTo>
                  <a:cubicBezTo>
                    <a:pt x="1252" y="860"/>
                    <a:pt x="1253" y="845"/>
                    <a:pt x="1257" y="831"/>
                  </a:cubicBezTo>
                  <a:cubicBezTo>
                    <a:pt x="1268" y="784"/>
                    <a:pt x="1267" y="775"/>
                    <a:pt x="1270" y="769"/>
                  </a:cubicBezTo>
                  <a:cubicBezTo>
                    <a:pt x="1292" y="709"/>
                    <a:pt x="1288" y="703"/>
                    <a:pt x="1291" y="701"/>
                  </a:cubicBezTo>
                  <a:cubicBezTo>
                    <a:pt x="1315" y="659"/>
                    <a:pt x="1322" y="644"/>
                    <a:pt x="1331" y="629"/>
                  </a:cubicBezTo>
                  <a:cubicBezTo>
                    <a:pt x="1351" y="606"/>
                    <a:pt x="1355" y="604"/>
                    <a:pt x="1360" y="602"/>
                  </a:cubicBezTo>
                  <a:cubicBezTo>
                    <a:pt x="1367" y="599"/>
                    <a:pt x="1362" y="599"/>
                    <a:pt x="1360" y="602"/>
                  </a:cubicBezTo>
                  <a:cubicBezTo>
                    <a:pt x="1343" y="626"/>
                    <a:pt x="1344" y="632"/>
                    <a:pt x="1341" y="634"/>
                  </a:cubicBezTo>
                  <a:cubicBezTo>
                    <a:pt x="1313" y="685"/>
                    <a:pt x="1309" y="692"/>
                    <a:pt x="1306" y="700"/>
                  </a:cubicBezTo>
                  <a:cubicBezTo>
                    <a:pt x="1286" y="756"/>
                    <a:pt x="1286" y="766"/>
                    <a:pt x="1279" y="772"/>
                  </a:cubicBezTo>
                  <a:cubicBezTo>
                    <a:pt x="1263" y="829"/>
                    <a:pt x="1267" y="838"/>
                    <a:pt x="1261" y="841"/>
                  </a:cubicBezTo>
                  <a:cubicBezTo>
                    <a:pt x="1259" y="864"/>
                    <a:pt x="1258" y="870"/>
                    <a:pt x="1256" y="876"/>
                  </a:cubicBezTo>
                  <a:cubicBezTo>
                    <a:pt x="1244" y="926"/>
                    <a:pt x="1247" y="944"/>
                    <a:pt x="1239" y="954"/>
                  </a:cubicBezTo>
                  <a:cubicBezTo>
                    <a:pt x="1215" y="1043"/>
                    <a:pt x="1207" y="1046"/>
                    <a:pt x="1208" y="1055"/>
                  </a:cubicBezTo>
                  <a:cubicBezTo>
                    <a:pt x="1208" y="1059"/>
                    <a:pt x="1216" y="1053"/>
                    <a:pt x="1217" y="1042"/>
                  </a:cubicBezTo>
                  <a:cubicBezTo>
                    <a:pt x="1233" y="1005"/>
                    <a:pt x="1235" y="995"/>
                    <a:pt x="1241" y="987"/>
                  </a:cubicBezTo>
                  <a:cubicBezTo>
                    <a:pt x="1256" y="913"/>
                    <a:pt x="1263" y="906"/>
                    <a:pt x="1264" y="894"/>
                  </a:cubicBezTo>
                  <a:cubicBezTo>
                    <a:pt x="1281" y="827"/>
                    <a:pt x="1277" y="817"/>
                    <a:pt x="1280" y="814"/>
                  </a:cubicBezTo>
                  <a:cubicBezTo>
                    <a:pt x="1287" y="774"/>
                    <a:pt x="1296" y="773"/>
                    <a:pt x="1294" y="765"/>
                  </a:cubicBezTo>
                  <a:cubicBezTo>
                    <a:pt x="1324" y="691"/>
                    <a:pt x="1328" y="679"/>
                    <a:pt x="1333" y="667"/>
                  </a:cubicBezTo>
                  <a:cubicBezTo>
                    <a:pt x="1358" y="633"/>
                    <a:pt x="1355" y="627"/>
                    <a:pt x="1357" y="625"/>
                  </a:cubicBezTo>
                  <a:cubicBezTo>
                    <a:pt x="1378" y="596"/>
                    <a:pt x="1385" y="592"/>
                    <a:pt x="1388" y="586"/>
                  </a:cubicBezTo>
                  <a:cubicBezTo>
                    <a:pt x="1402" y="577"/>
                    <a:pt x="1402" y="573"/>
                    <a:pt x="1404" y="576"/>
                  </a:cubicBezTo>
                  <a:cubicBezTo>
                    <a:pt x="1379" y="617"/>
                    <a:pt x="1373" y="621"/>
                    <a:pt x="1373" y="628"/>
                  </a:cubicBezTo>
                  <a:cubicBezTo>
                    <a:pt x="1351" y="666"/>
                    <a:pt x="1350" y="672"/>
                    <a:pt x="1347" y="678"/>
                  </a:cubicBezTo>
                  <a:cubicBezTo>
                    <a:pt x="1317" y="755"/>
                    <a:pt x="1313" y="767"/>
                    <a:pt x="1310" y="771"/>
                  </a:cubicBezTo>
                  <a:cubicBezTo>
                    <a:pt x="1307" y="783"/>
                    <a:pt x="1310" y="784"/>
                    <a:pt x="1310" y="784"/>
                  </a:cubicBezTo>
                  <a:cubicBezTo>
                    <a:pt x="1296" y="817"/>
                    <a:pt x="1299" y="829"/>
                    <a:pt x="1295" y="835"/>
                  </a:cubicBezTo>
                  <a:cubicBezTo>
                    <a:pt x="1266" y="933"/>
                    <a:pt x="1260" y="938"/>
                    <a:pt x="1260" y="948"/>
                  </a:cubicBezTo>
                  <a:cubicBezTo>
                    <a:pt x="1249" y="963"/>
                    <a:pt x="1250" y="966"/>
                    <a:pt x="1254" y="964"/>
                  </a:cubicBezTo>
                  <a:cubicBezTo>
                    <a:pt x="1275" y="932"/>
                    <a:pt x="1280" y="931"/>
                    <a:pt x="1283" y="928"/>
                  </a:cubicBezTo>
                  <a:cubicBezTo>
                    <a:pt x="1286" y="929"/>
                    <a:pt x="1291" y="929"/>
                    <a:pt x="1289" y="925"/>
                  </a:cubicBezTo>
                  <a:cubicBezTo>
                    <a:pt x="1319" y="891"/>
                    <a:pt x="1326" y="887"/>
                    <a:pt x="1330" y="880"/>
                  </a:cubicBezTo>
                  <a:cubicBezTo>
                    <a:pt x="1376" y="817"/>
                    <a:pt x="1385" y="813"/>
                    <a:pt x="1390" y="807"/>
                  </a:cubicBezTo>
                  <a:cubicBezTo>
                    <a:pt x="1433" y="757"/>
                    <a:pt x="1432" y="751"/>
                    <a:pt x="1435" y="748"/>
                  </a:cubicBezTo>
                  <a:cubicBezTo>
                    <a:pt x="1449" y="723"/>
                    <a:pt x="1452" y="720"/>
                    <a:pt x="1453" y="716"/>
                  </a:cubicBezTo>
                  <a:cubicBezTo>
                    <a:pt x="1462" y="702"/>
                    <a:pt x="1465" y="699"/>
                    <a:pt x="1465" y="694"/>
                  </a:cubicBezTo>
                  <a:cubicBezTo>
                    <a:pt x="1481" y="667"/>
                    <a:pt x="1483" y="664"/>
                    <a:pt x="1485" y="659"/>
                  </a:cubicBezTo>
                  <a:cubicBezTo>
                    <a:pt x="1501" y="625"/>
                    <a:pt x="1502" y="623"/>
                    <a:pt x="1502" y="621"/>
                  </a:cubicBezTo>
                  <a:cubicBezTo>
                    <a:pt x="1513" y="590"/>
                    <a:pt x="1521" y="590"/>
                    <a:pt x="1518" y="582"/>
                  </a:cubicBezTo>
                  <a:cubicBezTo>
                    <a:pt x="1537" y="564"/>
                    <a:pt x="1530" y="555"/>
                    <a:pt x="1537" y="557"/>
                  </a:cubicBezTo>
                  <a:cubicBezTo>
                    <a:pt x="1555" y="515"/>
                    <a:pt x="1557" y="512"/>
                    <a:pt x="1558" y="509"/>
                  </a:cubicBezTo>
                  <a:cubicBezTo>
                    <a:pt x="1568" y="495"/>
                    <a:pt x="1564" y="485"/>
                    <a:pt x="1573" y="484"/>
                  </a:cubicBezTo>
                  <a:cubicBezTo>
                    <a:pt x="1581" y="478"/>
                    <a:pt x="1577" y="487"/>
                    <a:pt x="1576" y="499"/>
                  </a:cubicBezTo>
                  <a:cubicBezTo>
                    <a:pt x="1578" y="525"/>
                    <a:pt x="1579" y="527"/>
                    <a:pt x="1579" y="531"/>
                  </a:cubicBezTo>
                  <a:cubicBezTo>
                    <a:pt x="1586" y="481"/>
                    <a:pt x="1592" y="479"/>
                    <a:pt x="1590" y="470"/>
                  </a:cubicBezTo>
                  <a:cubicBezTo>
                    <a:pt x="1610" y="475"/>
                    <a:pt x="1604" y="463"/>
                    <a:pt x="1608" y="458"/>
                  </a:cubicBezTo>
                  <a:cubicBezTo>
                    <a:pt x="1617" y="443"/>
                    <a:pt x="1611" y="446"/>
                    <a:pt x="1614" y="454"/>
                  </a:cubicBezTo>
                  <a:cubicBezTo>
                    <a:pt x="1622" y="470"/>
                    <a:pt x="1618" y="475"/>
                    <a:pt x="1623" y="477"/>
                  </a:cubicBezTo>
                  <a:cubicBezTo>
                    <a:pt x="1631" y="428"/>
                    <a:pt x="1635" y="424"/>
                    <a:pt x="1634" y="417"/>
                  </a:cubicBezTo>
                  <a:cubicBezTo>
                    <a:pt x="1646" y="391"/>
                    <a:pt x="1659" y="394"/>
                    <a:pt x="1655" y="387"/>
                  </a:cubicBezTo>
                  <a:cubicBezTo>
                    <a:pt x="1670" y="360"/>
                    <a:pt x="1666" y="362"/>
                    <a:pt x="1665" y="356"/>
                  </a:cubicBezTo>
                  <a:cubicBezTo>
                    <a:pt x="1613" y="367"/>
                    <a:pt x="1610" y="365"/>
                    <a:pt x="1607" y="365"/>
                  </a:cubicBezTo>
                  <a:cubicBezTo>
                    <a:pt x="1579" y="335"/>
                    <a:pt x="1568" y="339"/>
                    <a:pt x="1567" y="328"/>
                  </a:cubicBezTo>
                  <a:cubicBezTo>
                    <a:pt x="1572" y="346"/>
                    <a:pt x="1575" y="350"/>
                    <a:pt x="1579" y="354"/>
                  </a:cubicBezTo>
                  <a:cubicBezTo>
                    <a:pt x="1603" y="379"/>
                    <a:pt x="1607" y="382"/>
                    <a:pt x="1611" y="386"/>
                  </a:cubicBezTo>
                  <a:cubicBezTo>
                    <a:pt x="1577" y="403"/>
                    <a:pt x="1578" y="398"/>
                    <a:pt x="1573" y="400"/>
                  </a:cubicBezTo>
                  <a:cubicBezTo>
                    <a:pt x="1535" y="399"/>
                    <a:pt x="1537" y="391"/>
                    <a:pt x="1530" y="394"/>
                  </a:cubicBezTo>
                  <a:cubicBezTo>
                    <a:pt x="1504" y="388"/>
                    <a:pt x="1500" y="387"/>
                    <a:pt x="1498" y="384"/>
                  </a:cubicBezTo>
                  <a:cubicBezTo>
                    <a:pt x="1429" y="359"/>
                    <a:pt x="1422" y="357"/>
                    <a:pt x="1416" y="353"/>
                  </a:cubicBezTo>
                  <a:cubicBezTo>
                    <a:pt x="1368" y="331"/>
                    <a:pt x="1368" y="324"/>
                    <a:pt x="1363" y="325"/>
                  </a:cubicBezTo>
                  <a:cubicBezTo>
                    <a:pt x="1322" y="306"/>
                    <a:pt x="1316" y="307"/>
                    <a:pt x="1313" y="305"/>
                  </a:cubicBezTo>
                  <a:cubicBezTo>
                    <a:pt x="1278" y="286"/>
                    <a:pt x="1270" y="287"/>
                    <a:pt x="1264" y="282"/>
                  </a:cubicBezTo>
                  <a:cubicBezTo>
                    <a:pt x="1210" y="276"/>
                    <a:pt x="1198" y="277"/>
                    <a:pt x="1186" y="277"/>
                  </a:cubicBezTo>
                  <a:cubicBezTo>
                    <a:pt x="1188" y="279"/>
                    <a:pt x="1207" y="283"/>
                    <a:pt x="1229" y="282"/>
                  </a:cubicBezTo>
                  <a:cubicBezTo>
                    <a:pt x="1251" y="291"/>
                    <a:pt x="1257" y="287"/>
                    <a:pt x="1259" y="290"/>
                  </a:cubicBezTo>
                  <a:cubicBezTo>
                    <a:pt x="1335" y="317"/>
                    <a:pt x="1360" y="337"/>
                    <a:pt x="1391" y="348"/>
                  </a:cubicBezTo>
                  <a:cubicBezTo>
                    <a:pt x="1407" y="359"/>
                    <a:pt x="1408" y="361"/>
                    <a:pt x="1409" y="363"/>
                  </a:cubicBezTo>
                  <a:cubicBezTo>
                    <a:pt x="1481" y="388"/>
                    <a:pt x="1483" y="391"/>
                    <a:pt x="1486" y="393"/>
                  </a:cubicBezTo>
                  <a:cubicBezTo>
                    <a:pt x="1538" y="403"/>
                    <a:pt x="1548" y="410"/>
                    <a:pt x="1564" y="410"/>
                  </a:cubicBezTo>
                  <a:cubicBezTo>
                    <a:pt x="1598" y="413"/>
                    <a:pt x="1600" y="413"/>
                    <a:pt x="1602" y="412"/>
                  </a:cubicBezTo>
                  <a:cubicBezTo>
                    <a:pt x="1593" y="415"/>
                    <a:pt x="1592" y="417"/>
                    <a:pt x="1590" y="419"/>
                  </a:cubicBezTo>
                  <a:cubicBezTo>
                    <a:pt x="1529" y="416"/>
                    <a:pt x="1519" y="411"/>
                    <a:pt x="1508" y="407"/>
                  </a:cubicBezTo>
                  <a:cubicBezTo>
                    <a:pt x="1480" y="399"/>
                    <a:pt x="1462" y="398"/>
                    <a:pt x="1450" y="389"/>
                  </a:cubicBezTo>
                  <a:cubicBezTo>
                    <a:pt x="1425" y="377"/>
                    <a:pt x="1419" y="377"/>
                    <a:pt x="1416" y="375"/>
                  </a:cubicBezTo>
                  <a:cubicBezTo>
                    <a:pt x="1381" y="357"/>
                    <a:pt x="1376" y="358"/>
                    <a:pt x="1373" y="356"/>
                  </a:cubicBezTo>
                  <a:cubicBezTo>
                    <a:pt x="1356" y="352"/>
                    <a:pt x="1357" y="344"/>
                    <a:pt x="1351" y="347"/>
                  </a:cubicBezTo>
                  <a:cubicBezTo>
                    <a:pt x="1337" y="338"/>
                    <a:pt x="1332" y="338"/>
                    <a:pt x="1329" y="335"/>
                  </a:cubicBezTo>
                  <a:cubicBezTo>
                    <a:pt x="1302" y="325"/>
                    <a:pt x="1287" y="320"/>
                    <a:pt x="1272" y="314"/>
                  </a:cubicBezTo>
                  <a:cubicBezTo>
                    <a:pt x="1238" y="309"/>
                    <a:pt x="1231" y="305"/>
                    <a:pt x="1222" y="303"/>
                  </a:cubicBezTo>
                  <a:cubicBezTo>
                    <a:pt x="1181" y="292"/>
                    <a:pt x="1173" y="297"/>
                    <a:pt x="1171" y="293"/>
                  </a:cubicBezTo>
                  <a:cubicBezTo>
                    <a:pt x="1072" y="296"/>
                    <a:pt x="1063" y="298"/>
                    <a:pt x="1048" y="297"/>
                  </a:cubicBezTo>
                  <a:cubicBezTo>
                    <a:pt x="1014" y="304"/>
                    <a:pt x="1004" y="304"/>
                    <a:pt x="994" y="307"/>
                  </a:cubicBezTo>
                  <a:cubicBezTo>
                    <a:pt x="991" y="310"/>
                    <a:pt x="1014" y="310"/>
                    <a:pt x="1038" y="308"/>
                  </a:cubicBezTo>
                  <a:cubicBezTo>
                    <a:pt x="1072" y="309"/>
                    <a:pt x="1076" y="316"/>
                    <a:pt x="1088" y="312"/>
                  </a:cubicBezTo>
                  <a:cubicBezTo>
                    <a:pt x="1141" y="329"/>
                    <a:pt x="1144" y="333"/>
                    <a:pt x="1149" y="332"/>
                  </a:cubicBezTo>
                  <a:cubicBezTo>
                    <a:pt x="1176" y="344"/>
                    <a:pt x="1179" y="347"/>
                    <a:pt x="1183" y="348"/>
                  </a:cubicBezTo>
                  <a:cubicBezTo>
                    <a:pt x="1210" y="359"/>
                    <a:pt x="1210" y="366"/>
                    <a:pt x="1217" y="364"/>
                  </a:cubicBezTo>
                  <a:cubicBezTo>
                    <a:pt x="1241" y="380"/>
                    <a:pt x="1259" y="384"/>
                    <a:pt x="1271" y="396"/>
                  </a:cubicBezTo>
                  <a:cubicBezTo>
                    <a:pt x="1320" y="414"/>
                    <a:pt x="1322" y="417"/>
                    <a:pt x="1324" y="420"/>
                  </a:cubicBezTo>
                  <a:cubicBezTo>
                    <a:pt x="1349" y="429"/>
                    <a:pt x="1353" y="430"/>
                    <a:pt x="1355" y="432"/>
                  </a:cubicBezTo>
                  <a:cubicBezTo>
                    <a:pt x="1401" y="455"/>
                    <a:pt x="1410" y="455"/>
                    <a:pt x="1416" y="459"/>
                  </a:cubicBezTo>
                  <a:cubicBezTo>
                    <a:pt x="1446" y="467"/>
                    <a:pt x="1454" y="469"/>
                    <a:pt x="1460" y="473"/>
                  </a:cubicBezTo>
                  <a:cubicBezTo>
                    <a:pt x="1499" y="475"/>
                    <a:pt x="1504" y="475"/>
                    <a:pt x="1508" y="478"/>
                  </a:cubicBezTo>
                  <a:cubicBezTo>
                    <a:pt x="1507" y="491"/>
                    <a:pt x="1504" y="496"/>
                    <a:pt x="1498" y="497"/>
                  </a:cubicBezTo>
                  <a:cubicBezTo>
                    <a:pt x="1444" y="489"/>
                    <a:pt x="1435" y="491"/>
                    <a:pt x="1428" y="490"/>
                  </a:cubicBezTo>
                  <a:cubicBezTo>
                    <a:pt x="1388" y="478"/>
                    <a:pt x="1382" y="477"/>
                    <a:pt x="1378" y="472"/>
                  </a:cubicBezTo>
                  <a:cubicBezTo>
                    <a:pt x="1339" y="456"/>
                    <a:pt x="1321" y="441"/>
                    <a:pt x="1296" y="436"/>
                  </a:cubicBezTo>
                  <a:cubicBezTo>
                    <a:pt x="1250" y="408"/>
                    <a:pt x="1244" y="403"/>
                    <a:pt x="1237" y="400"/>
                  </a:cubicBezTo>
                  <a:cubicBezTo>
                    <a:pt x="1204" y="384"/>
                    <a:pt x="1205" y="380"/>
                    <a:pt x="1202" y="380"/>
                  </a:cubicBezTo>
                  <a:cubicBezTo>
                    <a:pt x="1192" y="372"/>
                    <a:pt x="1188" y="374"/>
                    <a:pt x="1187" y="372"/>
                  </a:cubicBezTo>
                  <a:cubicBezTo>
                    <a:pt x="1149" y="350"/>
                    <a:pt x="1137" y="353"/>
                    <a:pt x="1133" y="344"/>
                  </a:cubicBezTo>
                  <a:cubicBezTo>
                    <a:pt x="1100" y="338"/>
                    <a:pt x="1096" y="330"/>
                    <a:pt x="1087" y="330"/>
                  </a:cubicBezTo>
                  <a:cubicBezTo>
                    <a:pt x="1048" y="317"/>
                    <a:pt x="1039" y="322"/>
                    <a:pt x="1038" y="317"/>
                  </a:cubicBezTo>
                  <a:cubicBezTo>
                    <a:pt x="1005" y="317"/>
                    <a:pt x="999" y="311"/>
                    <a:pt x="998" y="317"/>
                  </a:cubicBezTo>
                  <a:cubicBezTo>
                    <a:pt x="1054" y="328"/>
                    <a:pt x="1060" y="329"/>
                    <a:pt x="1067" y="329"/>
                  </a:cubicBezTo>
                  <a:cubicBezTo>
                    <a:pt x="1107" y="344"/>
                    <a:pt x="1118" y="347"/>
                    <a:pt x="1126" y="354"/>
                  </a:cubicBezTo>
                  <a:cubicBezTo>
                    <a:pt x="1164" y="371"/>
                    <a:pt x="1168" y="371"/>
                    <a:pt x="1170" y="373"/>
                  </a:cubicBezTo>
                  <a:cubicBezTo>
                    <a:pt x="1219" y="404"/>
                    <a:pt x="1232" y="404"/>
                    <a:pt x="1239" y="413"/>
                  </a:cubicBezTo>
                  <a:cubicBezTo>
                    <a:pt x="1299" y="443"/>
                    <a:pt x="1300" y="446"/>
                    <a:pt x="1303" y="446"/>
                  </a:cubicBezTo>
                  <a:cubicBezTo>
                    <a:pt x="1327" y="460"/>
                    <a:pt x="1332" y="462"/>
                    <a:pt x="1339" y="462"/>
                  </a:cubicBezTo>
                  <a:cubicBezTo>
                    <a:pt x="1362" y="476"/>
                    <a:pt x="1364" y="477"/>
                    <a:pt x="1368" y="477"/>
                  </a:cubicBezTo>
                  <a:cubicBezTo>
                    <a:pt x="1400" y="494"/>
                    <a:pt x="1409" y="491"/>
                    <a:pt x="1413" y="495"/>
                  </a:cubicBezTo>
                  <a:cubicBezTo>
                    <a:pt x="1467" y="511"/>
                    <a:pt x="1478" y="505"/>
                    <a:pt x="1482" y="509"/>
                  </a:cubicBezTo>
                  <a:cubicBezTo>
                    <a:pt x="1463" y="516"/>
                    <a:pt x="1460" y="514"/>
                    <a:pt x="1457" y="514"/>
                  </a:cubicBezTo>
                  <a:cubicBezTo>
                    <a:pt x="1429" y="515"/>
                    <a:pt x="1425" y="512"/>
                    <a:pt x="1419" y="512"/>
                  </a:cubicBezTo>
                  <a:cubicBezTo>
                    <a:pt x="1375" y="494"/>
                    <a:pt x="1373" y="492"/>
                    <a:pt x="1369" y="494"/>
                  </a:cubicBezTo>
                  <a:cubicBezTo>
                    <a:pt x="1332" y="471"/>
                    <a:pt x="1324" y="475"/>
                    <a:pt x="1322" y="469"/>
                  </a:cubicBezTo>
                  <a:cubicBezTo>
                    <a:pt x="1299" y="457"/>
                    <a:pt x="1297" y="456"/>
                    <a:pt x="1293" y="457"/>
                  </a:cubicBezTo>
                  <a:cubicBezTo>
                    <a:pt x="1247" y="427"/>
                    <a:pt x="1236" y="426"/>
                    <a:pt x="1230" y="415"/>
                  </a:cubicBezTo>
                  <a:cubicBezTo>
                    <a:pt x="1212" y="408"/>
                    <a:pt x="1207" y="406"/>
                    <a:pt x="1202" y="404"/>
                  </a:cubicBezTo>
                  <a:cubicBezTo>
                    <a:pt x="1174" y="386"/>
                    <a:pt x="1166" y="388"/>
                    <a:pt x="1165" y="382"/>
                  </a:cubicBezTo>
                  <a:cubicBezTo>
                    <a:pt x="1140" y="373"/>
                    <a:pt x="1132" y="366"/>
                    <a:pt x="1122" y="364"/>
                  </a:cubicBezTo>
                  <a:cubicBezTo>
                    <a:pt x="1046" y="334"/>
                    <a:pt x="1038" y="336"/>
                    <a:pt x="1034" y="333"/>
                  </a:cubicBezTo>
                  <a:cubicBezTo>
                    <a:pt x="1006" y="329"/>
                    <a:pt x="1003" y="326"/>
                    <a:pt x="1002" y="330"/>
                  </a:cubicBezTo>
                  <a:cubicBezTo>
                    <a:pt x="1072" y="350"/>
                    <a:pt x="1083" y="351"/>
                    <a:pt x="1091" y="356"/>
                  </a:cubicBezTo>
                  <a:cubicBezTo>
                    <a:pt x="1134" y="378"/>
                    <a:pt x="1135" y="380"/>
                    <a:pt x="1140" y="378"/>
                  </a:cubicBezTo>
                  <a:cubicBezTo>
                    <a:pt x="1163" y="394"/>
                    <a:pt x="1168" y="396"/>
                    <a:pt x="1174" y="396"/>
                  </a:cubicBezTo>
                  <a:cubicBezTo>
                    <a:pt x="1217" y="421"/>
                    <a:pt x="1222" y="423"/>
                    <a:pt x="1228" y="424"/>
                  </a:cubicBezTo>
                  <a:cubicBezTo>
                    <a:pt x="1240" y="436"/>
                    <a:pt x="1246" y="436"/>
                    <a:pt x="1248" y="440"/>
                  </a:cubicBezTo>
                  <a:cubicBezTo>
                    <a:pt x="1277" y="456"/>
                    <a:pt x="1283" y="454"/>
                    <a:pt x="1283" y="461"/>
                  </a:cubicBezTo>
                  <a:cubicBezTo>
                    <a:pt x="1325" y="481"/>
                    <a:pt x="1330" y="481"/>
                    <a:pt x="1332" y="485"/>
                  </a:cubicBezTo>
                  <a:cubicBezTo>
                    <a:pt x="1360" y="502"/>
                    <a:pt x="1368" y="498"/>
                    <a:pt x="1370" y="503"/>
                  </a:cubicBezTo>
                  <a:cubicBezTo>
                    <a:pt x="1402" y="513"/>
                    <a:pt x="1407" y="515"/>
                    <a:pt x="1411" y="518"/>
                  </a:cubicBezTo>
                  <a:cubicBezTo>
                    <a:pt x="1429" y="523"/>
                    <a:pt x="1433" y="524"/>
                    <a:pt x="1437" y="526"/>
                  </a:cubicBezTo>
                  <a:cubicBezTo>
                    <a:pt x="1438" y="538"/>
                    <a:pt x="1427" y="532"/>
                    <a:pt x="1416" y="536"/>
                  </a:cubicBezTo>
                  <a:cubicBezTo>
                    <a:pt x="1356" y="518"/>
                    <a:pt x="1354" y="515"/>
                    <a:pt x="1350" y="513"/>
                  </a:cubicBezTo>
                  <a:cubicBezTo>
                    <a:pt x="1320" y="503"/>
                    <a:pt x="1313" y="499"/>
                    <a:pt x="1307" y="494"/>
                  </a:cubicBezTo>
                  <a:cubicBezTo>
                    <a:pt x="1274" y="475"/>
                    <a:pt x="1268" y="476"/>
                    <a:pt x="1265" y="473"/>
                  </a:cubicBezTo>
                  <a:cubicBezTo>
                    <a:pt x="1239" y="461"/>
                    <a:pt x="1237" y="454"/>
                    <a:pt x="1231" y="455"/>
                  </a:cubicBezTo>
                  <a:cubicBezTo>
                    <a:pt x="1195" y="433"/>
                    <a:pt x="1192" y="425"/>
                    <a:pt x="1184" y="426"/>
                  </a:cubicBezTo>
                  <a:cubicBezTo>
                    <a:pt x="1165" y="412"/>
                    <a:pt x="1162" y="411"/>
                    <a:pt x="1159" y="410"/>
                  </a:cubicBezTo>
                  <a:cubicBezTo>
                    <a:pt x="1141" y="395"/>
                    <a:pt x="1137" y="394"/>
                    <a:pt x="1133" y="392"/>
                  </a:cubicBezTo>
                  <a:cubicBezTo>
                    <a:pt x="1072" y="361"/>
                    <a:pt x="1067" y="356"/>
                    <a:pt x="1058" y="357"/>
                  </a:cubicBezTo>
                  <a:cubicBezTo>
                    <a:pt x="1027" y="345"/>
                    <a:pt x="1023" y="344"/>
                    <a:pt x="1020" y="342"/>
                  </a:cubicBezTo>
                  <a:cubicBezTo>
                    <a:pt x="968" y="333"/>
                    <a:pt x="960" y="332"/>
                    <a:pt x="954" y="330"/>
                  </a:cubicBezTo>
                  <a:cubicBezTo>
                    <a:pt x="923" y="330"/>
                    <a:pt x="926" y="334"/>
                    <a:pt x="934" y="331"/>
                  </a:cubicBezTo>
                  <a:cubicBezTo>
                    <a:pt x="973" y="339"/>
                    <a:pt x="984" y="338"/>
                    <a:pt x="991" y="343"/>
                  </a:cubicBezTo>
                  <a:cubicBezTo>
                    <a:pt x="1029" y="353"/>
                    <a:pt x="1039" y="354"/>
                    <a:pt x="1046" y="360"/>
                  </a:cubicBezTo>
                  <a:cubicBezTo>
                    <a:pt x="1079" y="376"/>
                    <a:pt x="1089" y="377"/>
                    <a:pt x="1096" y="384"/>
                  </a:cubicBezTo>
                  <a:cubicBezTo>
                    <a:pt x="1135" y="399"/>
                    <a:pt x="1136" y="407"/>
                    <a:pt x="1143" y="408"/>
                  </a:cubicBezTo>
                  <a:cubicBezTo>
                    <a:pt x="1165" y="417"/>
                    <a:pt x="1161" y="428"/>
                    <a:pt x="1168" y="424"/>
                  </a:cubicBezTo>
                  <a:cubicBezTo>
                    <a:pt x="1186" y="440"/>
                    <a:pt x="1194" y="434"/>
                    <a:pt x="1193" y="442"/>
                  </a:cubicBezTo>
                  <a:cubicBezTo>
                    <a:pt x="1235" y="464"/>
                    <a:pt x="1238" y="470"/>
                    <a:pt x="1245" y="472"/>
                  </a:cubicBezTo>
                  <a:cubicBezTo>
                    <a:pt x="1267" y="488"/>
                    <a:pt x="1274" y="489"/>
                    <a:pt x="1280" y="492"/>
                  </a:cubicBezTo>
                  <a:cubicBezTo>
                    <a:pt x="1323" y="512"/>
                    <a:pt x="1330" y="514"/>
                    <a:pt x="1335" y="518"/>
                  </a:cubicBezTo>
                  <a:cubicBezTo>
                    <a:pt x="1382" y="533"/>
                    <a:pt x="1386" y="539"/>
                    <a:pt x="1395" y="538"/>
                  </a:cubicBezTo>
                  <a:cubicBezTo>
                    <a:pt x="1384" y="543"/>
                    <a:pt x="1377" y="547"/>
                    <a:pt x="1373" y="544"/>
                  </a:cubicBezTo>
                  <a:cubicBezTo>
                    <a:pt x="1332" y="527"/>
                    <a:pt x="1315" y="530"/>
                    <a:pt x="1307" y="519"/>
                  </a:cubicBezTo>
                  <a:cubicBezTo>
                    <a:pt x="1284" y="507"/>
                    <a:pt x="1277" y="506"/>
                    <a:pt x="1272" y="500"/>
                  </a:cubicBezTo>
                  <a:cubicBezTo>
                    <a:pt x="1230" y="471"/>
                    <a:pt x="1226" y="471"/>
                    <a:pt x="1223" y="469"/>
                  </a:cubicBezTo>
                  <a:cubicBezTo>
                    <a:pt x="1199" y="458"/>
                    <a:pt x="1197" y="451"/>
                    <a:pt x="1190" y="451"/>
                  </a:cubicBezTo>
                  <a:cubicBezTo>
                    <a:pt x="1157" y="429"/>
                    <a:pt x="1153" y="426"/>
                    <a:pt x="1148" y="423"/>
                  </a:cubicBezTo>
                  <a:cubicBezTo>
                    <a:pt x="1113" y="404"/>
                    <a:pt x="1109" y="399"/>
                    <a:pt x="1105" y="395"/>
                  </a:cubicBezTo>
                  <a:cubicBezTo>
                    <a:pt x="1070" y="377"/>
                    <a:pt x="1061" y="380"/>
                    <a:pt x="1059" y="373"/>
                  </a:cubicBezTo>
                  <a:cubicBezTo>
                    <a:pt x="1020" y="359"/>
                    <a:pt x="1014" y="358"/>
                    <a:pt x="1009" y="355"/>
                  </a:cubicBezTo>
                  <a:cubicBezTo>
                    <a:pt x="969" y="348"/>
                    <a:pt x="969" y="343"/>
                    <a:pt x="963" y="346"/>
                  </a:cubicBezTo>
                  <a:cubicBezTo>
                    <a:pt x="976" y="354"/>
                    <a:pt x="983" y="350"/>
                    <a:pt x="984" y="353"/>
                  </a:cubicBezTo>
                  <a:cubicBezTo>
                    <a:pt x="1039" y="376"/>
                    <a:pt x="1053" y="378"/>
                    <a:pt x="1063" y="385"/>
                  </a:cubicBezTo>
                  <a:cubicBezTo>
                    <a:pt x="1102" y="407"/>
                    <a:pt x="1109" y="409"/>
                    <a:pt x="1115" y="411"/>
                  </a:cubicBezTo>
                  <a:cubicBezTo>
                    <a:pt x="1169" y="450"/>
                    <a:pt x="1177" y="451"/>
                    <a:pt x="1182" y="455"/>
                  </a:cubicBezTo>
                  <a:cubicBezTo>
                    <a:pt x="1209" y="474"/>
                    <a:pt x="1216" y="470"/>
                    <a:pt x="1215" y="477"/>
                  </a:cubicBezTo>
                  <a:cubicBezTo>
                    <a:pt x="1243" y="495"/>
                    <a:pt x="1245" y="496"/>
                    <a:pt x="1248" y="498"/>
                  </a:cubicBezTo>
                  <a:cubicBezTo>
                    <a:pt x="1305" y="526"/>
                    <a:pt x="1305" y="532"/>
                    <a:pt x="1309" y="531"/>
                  </a:cubicBezTo>
                  <a:cubicBezTo>
                    <a:pt x="1346" y="544"/>
                    <a:pt x="1352" y="548"/>
                    <a:pt x="1359" y="549"/>
                  </a:cubicBezTo>
                  <a:cubicBezTo>
                    <a:pt x="1373" y="556"/>
                    <a:pt x="1377" y="556"/>
                    <a:pt x="1374" y="557"/>
                  </a:cubicBezTo>
                  <a:cubicBezTo>
                    <a:pt x="1296" y="546"/>
                    <a:pt x="1288" y="539"/>
                    <a:pt x="1279" y="535"/>
                  </a:cubicBezTo>
                  <a:cubicBezTo>
                    <a:pt x="1242" y="517"/>
                    <a:pt x="1240" y="516"/>
                    <a:pt x="1238" y="515"/>
                  </a:cubicBezTo>
                  <a:cubicBezTo>
                    <a:pt x="1208" y="501"/>
                    <a:pt x="1209" y="498"/>
                    <a:pt x="1208" y="497"/>
                  </a:cubicBezTo>
                  <a:cubicBezTo>
                    <a:pt x="1189" y="486"/>
                    <a:pt x="1179" y="483"/>
                    <a:pt x="1172" y="474"/>
                  </a:cubicBezTo>
                  <a:cubicBezTo>
                    <a:pt x="1131" y="447"/>
                    <a:pt x="1127" y="443"/>
                    <a:pt x="1122" y="441"/>
                  </a:cubicBezTo>
                  <a:cubicBezTo>
                    <a:pt x="1087" y="420"/>
                    <a:pt x="1078" y="414"/>
                    <a:pt x="1070" y="408"/>
                  </a:cubicBezTo>
                  <a:cubicBezTo>
                    <a:pt x="1025" y="387"/>
                    <a:pt x="1023" y="386"/>
                    <a:pt x="1019" y="386"/>
                  </a:cubicBezTo>
                  <a:cubicBezTo>
                    <a:pt x="997" y="379"/>
                    <a:pt x="990" y="374"/>
                    <a:pt x="982" y="373"/>
                  </a:cubicBezTo>
                  <a:cubicBezTo>
                    <a:pt x="961" y="367"/>
                    <a:pt x="956" y="364"/>
                    <a:pt x="949" y="366"/>
                  </a:cubicBezTo>
                  <a:cubicBezTo>
                    <a:pt x="912" y="360"/>
                    <a:pt x="904" y="352"/>
                    <a:pt x="901" y="359"/>
                  </a:cubicBezTo>
                  <a:cubicBezTo>
                    <a:pt x="939" y="366"/>
                    <a:pt x="943" y="366"/>
                    <a:pt x="945" y="369"/>
                  </a:cubicBezTo>
                  <a:cubicBezTo>
                    <a:pt x="980" y="379"/>
                    <a:pt x="984" y="379"/>
                    <a:pt x="987" y="381"/>
                  </a:cubicBezTo>
                  <a:cubicBezTo>
                    <a:pt x="1017" y="398"/>
                    <a:pt x="1025" y="393"/>
                    <a:pt x="1028" y="396"/>
                  </a:cubicBezTo>
                  <a:cubicBezTo>
                    <a:pt x="1048" y="412"/>
                    <a:pt x="1056" y="406"/>
                    <a:pt x="1055" y="413"/>
                  </a:cubicBezTo>
                  <a:cubicBezTo>
                    <a:pt x="1103" y="441"/>
                    <a:pt x="1106" y="443"/>
                    <a:pt x="1109" y="443"/>
                  </a:cubicBezTo>
                  <a:cubicBezTo>
                    <a:pt x="1137" y="466"/>
                    <a:pt x="1143" y="462"/>
                    <a:pt x="1144" y="466"/>
                  </a:cubicBezTo>
                  <a:cubicBezTo>
                    <a:pt x="1165" y="481"/>
                    <a:pt x="1166" y="486"/>
                    <a:pt x="1170" y="486"/>
                  </a:cubicBezTo>
                  <a:cubicBezTo>
                    <a:pt x="1202" y="503"/>
                    <a:pt x="1203" y="508"/>
                    <a:pt x="1206" y="510"/>
                  </a:cubicBezTo>
                  <a:cubicBezTo>
                    <a:pt x="1241" y="523"/>
                    <a:pt x="1241" y="530"/>
                    <a:pt x="1245" y="532"/>
                  </a:cubicBezTo>
                  <a:cubicBezTo>
                    <a:pt x="1275" y="539"/>
                    <a:pt x="1275" y="546"/>
                    <a:pt x="1281" y="545"/>
                  </a:cubicBezTo>
                  <a:cubicBezTo>
                    <a:pt x="1316" y="556"/>
                    <a:pt x="1321" y="560"/>
                    <a:pt x="1328" y="561"/>
                  </a:cubicBezTo>
                  <a:cubicBezTo>
                    <a:pt x="1352" y="568"/>
                    <a:pt x="1346" y="572"/>
                    <a:pt x="1331" y="569"/>
                  </a:cubicBezTo>
                  <a:cubicBezTo>
                    <a:pt x="1259" y="552"/>
                    <a:pt x="1252" y="552"/>
                    <a:pt x="1246" y="552"/>
                  </a:cubicBezTo>
                  <a:cubicBezTo>
                    <a:pt x="1206" y="536"/>
                    <a:pt x="1208" y="526"/>
                    <a:pt x="1200" y="531"/>
                  </a:cubicBezTo>
                  <a:cubicBezTo>
                    <a:pt x="1177" y="520"/>
                    <a:pt x="1175" y="517"/>
                    <a:pt x="1173" y="514"/>
                  </a:cubicBezTo>
                  <a:cubicBezTo>
                    <a:pt x="1144" y="496"/>
                    <a:pt x="1141" y="497"/>
                    <a:pt x="1141" y="495"/>
                  </a:cubicBezTo>
                  <a:cubicBezTo>
                    <a:pt x="1126" y="481"/>
                    <a:pt x="1117" y="487"/>
                    <a:pt x="1118" y="479"/>
                  </a:cubicBezTo>
                  <a:cubicBezTo>
                    <a:pt x="1093" y="464"/>
                    <a:pt x="1085" y="462"/>
                    <a:pt x="1079" y="458"/>
                  </a:cubicBezTo>
                  <a:cubicBezTo>
                    <a:pt x="1053" y="444"/>
                    <a:pt x="1047" y="441"/>
                    <a:pt x="1040" y="438"/>
                  </a:cubicBezTo>
                  <a:cubicBezTo>
                    <a:pt x="1009" y="419"/>
                    <a:pt x="1002" y="423"/>
                    <a:pt x="1001" y="419"/>
                  </a:cubicBezTo>
                  <a:cubicBezTo>
                    <a:pt x="977" y="408"/>
                    <a:pt x="972" y="409"/>
                    <a:pt x="968" y="409"/>
                  </a:cubicBezTo>
                  <a:cubicBezTo>
                    <a:pt x="945" y="398"/>
                    <a:pt x="937" y="404"/>
                    <a:pt x="935" y="399"/>
                  </a:cubicBezTo>
                  <a:cubicBezTo>
                    <a:pt x="931" y="401"/>
                    <a:pt x="947" y="408"/>
                    <a:pt x="966" y="412"/>
                  </a:cubicBezTo>
                  <a:cubicBezTo>
                    <a:pt x="993" y="422"/>
                    <a:pt x="995" y="423"/>
                    <a:pt x="997" y="424"/>
                  </a:cubicBezTo>
                  <a:cubicBezTo>
                    <a:pt x="1023" y="440"/>
                    <a:pt x="1032" y="443"/>
                    <a:pt x="1041" y="445"/>
                  </a:cubicBezTo>
                  <a:cubicBezTo>
                    <a:pt x="1112" y="490"/>
                    <a:pt x="1118" y="489"/>
                    <a:pt x="1120" y="492"/>
                  </a:cubicBezTo>
                  <a:cubicBezTo>
                    <a:pt x="1144" y="508"/>
                    <a:pt x="1146" y="509"/>
                    <a:pt x="1148" y="509"/>
                  </a:cubicBezTo>
                  <a:cubicBezTo>
                    <a:pt x="1210" y="544"/>
                    <a:pt x="1217" y="548"/>
                    <a:pt x="1226" y="551"/>
                  </a:cubicBezTo>
                  <a:cubicBezTo>
                    <a:pt x="1268" y="566"/>
                    <a:pt x="1273" y="568"/>
                    <a:pt x="1276" y="571"/>
                  </a:cubicBezTo>
                  <a:cubicBezTo>
                    <a:pt x="1317" y="575"/>
                    <a:pt x="1323" y="582"/>
                    <a:pt x="1336" y="580"/>
                  </a:cubicBezTo>
                  <a:cubicBezTo>
                    <a:pt x="1352" y="590"/>
                    <a:pt x="1349" y="591"/>
                    <a:pt x="1348" y="589"/>
                  </a:cubicBezTo>
                  <a:cubicBezTo>
                    <a:pt x="1307" y="591"/>
                    <a:pt x="1302" y="585"/>
                    <a:pt x="1292" y="585"/>
                  </a:cubicBezTo>
                  <a:cubicBezTo>
                    <a:pt x="1248" y="574"/>
                    <a:pt x="1241" y="578"/>
                    <a:pt x="1239" y="575"/>
                  </a:cubicBezTo>
                  <a:cubicBezTo>
                    <a:pt x="1185" y="557"/>
                    <a:pt x="1180" y="552"/>
                    <a:pt x="1171" y="554"/>
                  </a:cubicBezTo>
                  <a:cubicBezTo>
                    <a:pt x="1145" y="536"/>
                    <a:pt x="1135" y="544"/>
                    <a:pt x="1137" y="536"/>
                  </a:cubicBezTo>
                  <a:cubicBezTo>
                    <a:pt x="1107" y="523"/>
                    <a:pt x="1104" y="521"/>
                    <a:pt x="1101" y="520"/>
                  </a:cubicBezTo>
                  <a:cubicBezTo>
                    <a:pt x="1071" y="506"/>
                    <a:pt x="1067" y="506"/>
                    <a:pt x="1066" y="500"/>
                  </a:cubicBezTo>
                  <a:cubicBezTo>
                    <a:pt x="1002" y="467"/>
                    <a:pt x="991" y="459"/>
                    <a:pt x="978" y="454"/>
                  </a:cubicBezTo>
                  <a:cubicBezTo>
                    <a:pt x="937" y="434"/>
                    <a:pt x="935" y="425"/>
                    <a:pt x="927" y="425"/>
                  </a:cubicBezTo>
                  <a:cubicBezTo>
                    <a:pt x="883" y="410"/>
                    <a:pt x="878" y="404"/>
                    <a:pt x="870" y="405"/>
                  </a:cubicBezTo>
                  <a:cubicBezTo>
                    <a:pt x="847" y="397"/>
                    <a:pt x="841" y="401"/>
                    <a:pt x="840" y="397"/>
                  </a:cubicBezTo>
                  <a:cubicBezTo>
                    <a:pt x="851" y="403"/>
                    <a:pt x="855" y="408"/>
                    <a:pt x="863" y="406"/>
                  </a:cubicBezTo>
                  <a:cubicBezTo>
                    <a:pt x="906" y="423"/>
                    <a:pt x="917" y="426"/>
                    <a:pt x="926" y="432"/>
                  </a:cubicBezTo>
                  <a:cubicBezTo>
                    <a:pt x="967" y="451"/>
                    <a:pt x="974" y="460"/>
                    <a:pt x="985" y="464"/>
                  </a:cubicBezTo>
                  <a:cubicBezTo>
                    <a:pt x="1023" y="486"/>
                    <a:pt x="1032" y="492"/>
                    <a:pt x="1042" y="498"/>
                  </a:cubicBezTo>
                  <a:cubicBezTo>
                    <a:pt x="1088" y="521"/>
                    <a:pt x="1091" y="523"/>
                    <a:pt x="1091" y="526"/>
                  </a:cubicBezTo>
                  <a:cubicBezTo>
                    <a:pt x="1140" y="550"/>
                    <a:pt x="1153" y="551"/>
                    <a:pt x="1161" y="558"/>
                  </a:cubicBezTo>
                  <a:cubicBezTo>
                    <a:pt x="1216" y="576"/>
                    <a:pt x="1220" y="579"/>
                    <a:pt x="1225" y="582"/>
                  </a:cubicBezTo>
                  <a:cubicBezTo>
                    <a:pt x="1256" y="587"/>
                    <a:pt x="1256" y="592"/>
                    <a:pt x="1262" y="589"/>
                  </a:cubicBezTo>
                  <a:cubicBezTo>
                    <a:pt x="1302" y="600"/>
                    <a:pt x="1312" y="596"/>
                    <a:pt x="1317" y="599"/>
                  </a:cubicBezTo>
                  <a:cubicBezTo>
                    <a:pt x="1318" y="607"/>
                    <a:pt x="1317" y="607"/>
                    <a:pt x="1316" y="606"/>
                  </a:cubicBezTo>
                  <a:cubicBezTo>
                    <a:pt x="1275" y="602"/>
                    <a:pt x="1264" y="603"/>
                    <a:pt x="1253" y="603"/>
                  </a:cubicBezTo>
                  <a:cubicBezTo>
                    <a:pt x="1199" y="587"/>
                    <a:pt x="1192" y="584"/>
                    <a:pt x="1185" y="580"/>
                  </a:cubicBezTo>
                  <a:cubicBezTo>
                    <a:pt x="1112" y="551"/>
                    <a:pt x="1105" y="546"/>
                    <a:pt x="1098" y="543"/>
                  </a:cubicBezTo>
                  <a:cubicBezTo>
                    <a:pt x="1055" y="516"/>
                    <a:pt x="1047" y="511"/>
                    <a:pt x="1039" y="507"/>
                  </a:cubicBezTo>
                  <a:cubicBezTo>
                    <a:pt x="1010" y="492"/>
                    <a:pt x="1007" y="488"/>
                    <a:pt x="1004" y="485"/>
                  </a:cubicBezTo>
                  <a:cubicBezTo>
                    <a:pt x="974" y="470"/>
                    <a:pt x="968" y="470"/>
                    <a:pt x="965" y="465"/>
                  </a:cubicBezTo>
                  <a:cubicBezTo>
                    <a:pt x="896" y="432"/>
                    <a:pt x="895" y="425"/>
                    <a:pt x="887" y="428"/>
                  </a:cubicBezTo>
                  <a:cubicBezTo>
                    <a:pt x="876" y="429"/>
                    <a:pt x="884" y="428"/>
                    <a:pt x="888" y="432"/>
                  </a:cubicBezTo>
                  <a:cubicBezTo>
                    <a:pt x="956" y="467"/>
                    <a:pt x="964" y="476"/>
                    <a:pt x="976" y="478"/>
                  </a:cubicBezTo>
                  <a:cubicBezTo>
                    <a:pt x="994" y="490"/>
                    <a:pt x="1000" y="490"/>
                    <a:pt x="1004" y="496"/>
                  </a:cubicBezTo>
                  <a:cubicBezTo>
                    <a:pt x="1037" y="513"/>
                    <a:pt x="1039" y="519"/>
                    <a:pt x="1045" y="519"/>
                  </a:cubicBezTo>
                  <a:cubicBezTo>
                    <a:pt x="1082" y="536"/>
                    <a:pt x="1082" y="546"/>
                    <a:pt x="1090" y="544"/>
                  </a:cubicBezTo>
                  <a:cubicBezTo>
                    <a:pt x="1127" y="568"/>
                    <a:pt x="1136" y="570"/>
                    <a:pt x="1142" y="577"/>
                  </a:cubicBezTo>
                  <a:cubicBezTo>
                    <a:pt x="1174" y="583"/>
                    <a:pt x="1176" y="593"/>
                    <a:pt x="1187" y="591"/>
                  </a:cubicBezTo>
                  <a:cubicBezTo>
                    <a:pt x="1214" y="602"/>
                    <a:pt x="1214" y="605"/>
                    <a:pt x="1218" y="603"/>
                  </a:cubicBezTo>
                  <a:cubicBezTo>
                    <a:pt x="1251" y="613"/>
                    <a:pt x="1256" y="612"/>
                    <a:pt x="1261" y="611"/>
                  </a:cubicBezTo>
                  <a:cubicBezTo>
                    <a:pt x="1286" y="625"/>
                    <a:pt x="1279" y="617"/>
                    <a:pt x="1274" y="622"/>
                  </a:cubicBezTo>
                  <a:cubicBezTo>
                    <a:pt x="1187" y="614"/>
                    <a:pt x="1177" y="614"/>
                    <a:pt x="1169" y="612"/>
                  </a:cubicBezTo>
                  <a:cubicBezTo>
                    <a:pt x="1140" y="601"/>
                    <a:pt x="1132" y="604"/>
                    <a:pt x="1129" y="602"/>
                  </a:cubicBezTo>
                  <a:cubicBezTo>
                    <a:pt x="1099" y="590"/>
                    <a:pt x="1094" y="589"/>
                    <a:pt x="1091" y="586"/>
                  </a:cubicBezTo>
                  <a:cubicBezTo>
                    <a:pt x="1058" y="573"/>
                    <a:pt x="1056" y="572"/>
                    <a:pt x="1055" y="571"/>
                  </a:cubicBezTo>
                  <a:cubicBezTo>
                    <a:pt x="1038" y="563"/>
                    <a:pt x="1035" y="561"/>
                    <a:pt x="1031" y="559"/>
                  </a:cubicBezTo>
                  <a:cubicBezTo>
                    <a:pt x="990" y="533"/>
                    <a:pt x="983" y="528"/>
                    <a:pt x="977" y="522"/>
                  </a:cubicBezTo>
                  <a:cubicBezTo>
                    <a:pt x="942" y="497"/>
                    <a:pt x="928" y="486"/>
                    <a:pt x="915" y="474"/>
                  </a:cubicBezTo>
                  <a:cubicBezTo>
                    <a:pt x="882" y="446"/>
                    <a:pt x="876" y="447"/>
                    <a:pt x="874" y="441"/>
                  </a:cubicBezTo>
                  <a:cubicBezTo>
                    <a:pt x="848" y="426"/>
                    <a:pt x="845" y="424"/>
                    <a:pt x="840" y="423"/>
                  </a:cubicBezTo>
                  <a:cubicBezTo>
                    <a:pt x="833" y="423"/>
                    <a:pt x="838" y="426"/>
                    <a:pt x="841" y="430"/>
                  </a:cubicBezTo>
                  <a:cubicBezTo>
                    <a:pt x="861" y="440"/>
                    <a:pt x="865" y="443"/>
                    <a:pt x="868" y="447"/>
                  </a:cubicBezTo>
                  <a:cubicBezTo>
                    <a:pt x="917" y="483"/>
                    <a:pt x="925" y="492"/>
                    <a:pt x="933" y="499"/>
                  </a:cubicBezTo>
                  <a:cubicBezTo>
                    <a:pt x="995" y="543"/>
                    <a:pt x="1002" y="552"/>
                    <a:pt x="1012" y="556"/>
                  </a:cubicBezTo>
                  <a:cubicBezTo>
                    <a:pt x="1030" y="570"/>
                    <a:pt x="1038" y="569"/>
                    <a:pt x="1040" y="575"/>
                  </a:cubicBezTo>
                  <a:cubicBezTo>
                    <a:pt x="1097" y="600"/>
                    <a:pt x="1109" y="599"/>
                    <a:pt x="1114" y="606"/>
                  </a:cubicBezTo>
                  <a:cubicBezTo>
                    <a:pt x="1162" y="618"/>
                    <a:pt x="1179" y="625"/>
                    <a:pt x="1200" y="626"/>
                  </a:cubicBezTo>
                  <a:cubicBezTo>
                    <a:pt x="1234" y="631"/>
                    <a:pt x="1239" y="633"/>
                    <a:pt x="1245" y="632"/>
                  </a:cubicBezTo>
                  <a:cubicBezTo>
                    <a:pt x="1212" y="636"/>
                    <a:pt x="1210" y="636"/>
                    <a:pt x="1201" y="635"/>
                  </a:cubicBezTo>
                  <a:cubicBezTo>
                    <a:pt x="1161" y="627"/>
                    <a:pt x="1155" y="625"/>
                    <a:pt x="1149" y="625"/>
                  </a:cubicBezTo>
                  <a:cubicBezTo>
                    <a:pt x="1128" y="619"/>
                    <a:pt x="1125" y="619"/>
                    <a:pt x="1123" y="616"/>
                  </a:cubicBezTo>
                  <a:cubicBezTo>
                    <a:pt x="1093" y="609"/>
                    <a:pt x="1092" y="605"/>
                    <a:pt x="1090" y="604"/>
                  </a:cubicBezTo>
                  <a:cubicBezTo>
                    <a:pt x="1047" y="582"/>
                    <a:pt x="1045" y="581"/>
                    <a:pt x="1041" y="582"/>
                  </a:cubicBezTo>
                  <a:cubicBezTo>
                    <a:pt x="1009" y="562"/>
                    <a:pt x="998" y="557"/>
                    <a:pt x="987" y="552"/>
                  </a:cubicBezTo>
                  <a:cubicBezTo>
                    <a:pt x="975" y="540"/>
                    <a:pt x="969" y="540"/>
                    <a:pt x="966" y="536"/>
                  </a:cubicBezTo>
                  <a:cubicBezTo>
                    <a:pt x="893" y="485"/>
                    <a:pt x="888" y="477"/>
                    <a:pt x="880" y="474"/>
                  </a:cubicBezTo>
                  <a:cubicBezTo>
                    <a:pt x="867" y="462"/>
                    <a:pt x="862" y="462"/>
                    <a:pt x="859" y="457"/>
                  </a:cubicBezTo>
                  <a:cubicBezTo>
                    <a:pt x="821" y="434"/>
                    <a:pt x="819" y="429"/>
                    <a:pt x="812" y="430"/>
                  </a:cubicBezTo>
                  <a:cubicBezTo>
                    <a:pt x="839" y="451"/>
                    <a:pt x="843" y="454"/>
                    <a:pt x="848" y="455"/>
                  </a:cubicBezTo>
                  <a:cubicBezTo>
                    <a:pt x="867" y="470"/>
                    <a:pt x="869" y="472"/>
                    <a:pt x="871" y="473"/>
                  </a:cubicBezTo>
                  <a:cubicBezTo>
                    <a:pt x="889" y="489"/>
                    <a:pt x="891" y="491"/>
                    <a:pt x="894" y="491"/>
                  </a:cubicBezTo>
                  <a:cubicBezTo>
                    <a:pt x="968" y="549"/>
                    <a:pt x="985" y="560"/>
                    <a:pt x="1002" y="571"/>
                  </a:cubicBezTo>
                  <a:cubicBezTo>
                    <a:pt x="1086" y="612"/>
                    <a:pt x="1090" y="614"/>
                    <a:pt x="1094" y="617"/>
                  </a:cubicBezTo>
                  <a:cubicBezTo>
                    <a:pt x="1123" y="631"/>
                    <a:pt x="1129" y="627"/>
                    <a:pt x="1130" y="630"/>
                  </a:cubicBezTo>
                  <a:cubicBezTo>
                    <a:pt x="1158" y="636"/>
                    <a:pt x="1164" y="637"/>
                    <a:pt x="1169" y="639"/>
                  </a:cubicBezTo>
                  <a:cubicBezTo>
                    <a:pt x="1224" y="647"/>
                    <a:pt x="1233" y="642"/>
                    <a:pt x="1235" y="649"/>
                  </a:cubicBezTo>
                  <a:cubicBezTo>
                    <a:pt x="1210" y="650"/>
                    <a:pt x="1203" y="654"/>
                    <a:pt x="1202" y="650"/>
                  </a:cubicBezTo>
                  <a:cubicBezTo>
                    <a:pt x="1105" y="635"/>
                    <a:pt x="1098" y="633"/>
                    <a:pt x="1090" y="633"/>
                  </a:cubicBezTo>
                  <a:cubicBezTo>
                    <a:pt x="1015" y="596"/>
                    <a:pt x="1008" y="600"/>
                    <a:pt x="1006" y="597"/>
                  </a:cubicBezTo>
                  <a:cubicBezTo>
                    <a:pt x="972" y="578"/>
                    <a:pt x="967" y="573"/>
                    <a:pt x="962" y="570"/>
                  </a:cubicBezTo>
                  <a:cubicBezTo>
                    <a:pt x="933" y="548"/>
                    <a:pt x="923" y="537"/>
                    <a:pt x="910" y="530"/>
                  </a:cubicBezTo>
                  <a:cubicBezTo>
                    <a:pt x="874" y="494"/>
                    <a:pt x="865" y="495"/>
                    <a:pt x="862" y="486"/>
                  </a:cubicBezTo>
                  <a:cubicBezTo>
                    <a:pt x="852" y="473"/>
                    <a:pt x="848" y="485"/>
                    <a:pt x="853" y="483"/>
                  </a:cubicBezTo>
                  <a:cubicBezTo>
                    <a:pt x="875" y="508"/>
                    <a:pt x="881" y="505"/>
                    <a:pt x="880" y="511"/>
                  </a:cubicBezTo>
                  <a:cubicBezTo>
                    <a:pt x="914" y="539"/>
                    <a:pt x="923" y="549"/>
                    <a:pt x="934" y="555"/>
                  </a:cubicBezTo>
                  <a:cubicBezTo>
                    <a:pt x="973" y="583"/>
                    <a:pt x="977" y="593"/>
                    <a:pt x="988" y="592"/>
                  </a:cubicBezTo>
                  <a:cubicBezTo>
                    <a:pt x="1018" y="609"/>
                    <a:pt x="1024" y="614"/>
                    <a:pt x="1032" y="617"/>
                  </a:cubicBezTo>
                  <a:cubicBezTo>
                    <a:pt x="1060" y="632"/>
                    <a:pt x="1067" y="631"/>
                    <a:pt x="1072" y="632"/>
                  </a:cubicBezTo>
                  <a:cubicBezTo>
                    <a:pt x="1136" y="650"/>
                    <a:pt x="1145" y="658"/>
                    <a:pt x="1161" y="656"/>
                  </a:cubicBezTo>
                  <a:cubicBezTo>
                    <a:pt x="1183" y="662"/>
                    <a:pt x="1186" y="663"/>
                    <a:pt x="1189" y="664"/>
                  </a:cubicBezTo>
                  <a:cubicBezTo>
                    <a:pt x="1149" y="665"/>
                    <a:pt x="1142" y="669"/>
                    <a:pt x="1141" y="666"/>
                  </a:cubicBezTo>
                  <a:cubicBezTo>
                    <a:pt x="1080" y="658"/>
                    <a:pt x="1078" y="656"/>
                    <a:pt x="1075" y="656"/>
                  </a:cubicBezTo>
                  <a:cubicBezTo>
                    <a:pt x="1027" y="642"/>
                    <a:pt x="1015" y="636"/>
                    <a:pt x="1001" y="631"/>
                  </a:cubicBezTo>
                  <a:cubicBezTo>
                    <a:pt x="948" y="600"/>
                    <a:pt x="944" y="598"/>
                    <a:pt x="940" y="596"/>
                  </a:cubicBezTo>
                  <a:cubicBezTo>
                    <a:pt x="926" y="588"/>
                    <a:pt x="928" y="584"/>
                    <a:pt x="926" y="583"/>
                  </a:cubicBezTo>
                  <a:cubicBezTo>
                    <a:pt x="900" y="567"/>
                    <a:pt x="886" y="553"/>
                    <a:pt x="868" y="544"/>
                  </a:cubicBezTo>
                  <a:cubicBezTo>
                    <a:pt x="815" y="514"/>
                    <a:pt x="807" y="517"/>
                    <a:pt x="805" y="512"/>
                  </a:cubicBezTo>
                  <a:cubicBezTo>
                    <a:pt x="772" y="504"/>
                    <a:pt x="770" y="501"/>
                    <a:pt x="766" y="503"/>
                  </a:cubicBezTo>
                  <a:cubicBezTo>
                    <a:pt x="786" y="513"/>
                    <a:pt x="794" y="513"/>
                    <a:pt x="799" y="517"/>
                  </a:cubicBezTo>
                  <a:cubicBezTo>
                    <a:pt x="872" y="557"/>
                    <a:pt x="883" y="560"/>
                    <a:pt x="888" y="570"/>
                  </a:cubicBezTo>
                  <a:cubicBezTo>
                    <a:pt x="930" y="596"/>
                    <a:pt x="931" y="599"/>
                    <a:pt x="934" y="599"/>
                  </a:cubicBezTo>
                  <a:cubicBezTo>
                    <a:pt x="974" y="626"/>
                    <a:pt x="981" y="634"/>
                    <a:pt x="993" y="635"/>
                  </a:cubicBezTo>
                  <a:cubicBezTo>
                    <a:pt x="1030" y="654"/>
                    <a:pt x="1041" y="658"/>
                    <a:pt x="1055" y="657"/>
                  </a:cubicBezTo>
                  <a:cubicBezTo>
                    <a:pt x="1081" y="664"/>
                    <a:pt x="1082" y="669"/>
                    <a:pt x="1086" y="669"/>
                  </a:cubicBezTo>
                  <a:cubicBezTo>
                    <a:pt x="1132" y="679"/>
                    <a:pt x="1144" y="674"/>
                    <a:pt x="1150" y="680"/>
                  </a:cubicBezTo>
                  <a:cubicBezTo>
                    <a:pt x="1113" y="682"/>
                    <a:pt x="1114" y="674"/>
                    <a:pt x="1107" y="676"/>
                  </a:cubicBezTo>
                  <a:cubicBezTo>
                    <a:pt x="1093" y="674"/>
                    <a:pt x="1086" y="677"/>
                    <a:pt x="1082" y="674"/>
                  </a:cubicBezTo>
                  <a:cubicBezTo>
                    <a:pt x="1026" y="662"/>
                    <a:pt x="1023" y="659"/>
                    <a:pt x="1022" y="659"/>
                  </a:cubicBezTo>
                  <a:cubicBezTo>
                    <a:pt x="1001" y="653"/>
                    <a:pt x="992" y="651"/>
                    <a:pt x="984" y="648"/>
                  </a:cubicBezTo>
                  <a:cubicBezTo>
                    <a:pt x="948" y="631"/>
                    <a:pt x="942" y="632"/>
                    <a:pt x="939" y="629"/>
                  </a:cubicBezTo>
                  <a:cubicBezTo>
                    <a:pt x="916" y="615"/>
                    <a:pt x="910" y="616"/>
                    <a:pt x="907" y="613"/>
                  </a:cubicBezTo>
                  <a:cubicBezTo>
                    <a:pt x="873" y="593"/>
                    <a:pt x="869" y="590"/>
                    <a:pt x="865" y="589"/>
                  </a:cubicBezTo>
                  <a:cubicBezTo>
                    <a:pt x="832" y="568"/>
                    <a:pt x="826" y="569"/>
                    <a:pt x="823" y="566"/>
                  </a:cubicBezTo>
                  <a:cubicBezTo>
                    <a:pt x="784" y="554"/>
                    <a:pt x="782" y="548"/>
                    <a:pt x="776" y="550"/>
                  </a:cubicBezTo>
                  <a:cubicBezTo>
                    <a:pt x="733" y="548"/>
                    <a:pt x="728" y="546"/>
                    <a:pt x="720" y="547"/>
                  </a:cubicBezTo>
                  <a:cubicBezTo>
                    <a:pt x="750" y="554"/>
                    <a:pt x="764" y="549"/>
                    <a:pt x="771" y="555"/>
                  </a:cubicBezTo>
                  <a:cubicBezTo>
                    <a:pt x="824" y="572"/>
                    <a:pt x="825" y="575"/>
                    <a:pt x="828" y="578"/>
                  </a:cubicBezTo>
                  <a:cubicBezTo>
                    <a:pt x="880" y="604"/>
                    <a:pt x="882" y="607"/>
                    <a:pt x="885" y="610"/>
                  </a:cubicBezTo>
                  <a:cubicBezTo>
                    <a:pt x="920" y="629"/>
                    <a:pt x="926" y="632"/>
                    <a:pt x="933" y="635"/>
                  </a:cubicBezTo>
                  <a:cubicBezTo>
                    <a:pt x="948" y="643"/>
                    <a:pt x="952" y="643"/>
                    <a:pt x="949" y="645"/>
                  </a:cubicBezTo>
                  <a:cubicBezTo>
                    <a:pt x="926" y="635"/>
                    <a:pt x="924" y="634"/>
                    <a:pt x="920" y="635"/>
                  </a:cubicBezTo>
                  <a:cubicBezTo>
                    <a:pt x="888" y="619"/>
                    <a:pt x="883" y="618"/>
                    <a:pt x="877" y="618"/>
                  </a:cubicBezTo>
                  <a:cubicBezTo>
                    <a:pt x="825" y="595"/>
                    <a:pt x="816" y="591"/>
                    <a:pt x="805" y="589"/>
                  </a:cubicBezTo>
                  <a:cubicBezTo>
                    <a:pt x="728" y="577"/>
                    <a:pt x="714" y="579"/>
                    <a:pt x="702" y="579"/>
                  </a:cubicBezTo>
                  <a:cubicBezTo>
                    <a:pt x="656" y="593"/>
                    <a:pt x="661" y="588"/>
                    <a:pt x="670" y="589"/>
                  </a:cubicBezTo>
                  <a:cubicBezTo>
                    <a:pt x="751" y="586"/>
                    <a:pt x="760" y="585"/>
                    <a:pt x="767" y="585"/>
                  </a:cubicBezTo>
                  <a:cubicBezTo>
                    <a:pt x="799" y="597"/>
                    <a:pt x="806" y="593"/>
                    <a:pt x="807" y="598"/>
                  </a:cubicBezTo>
                  <a:cubicBezTo>
                    <a:pt x="839" y="611"/>
                    <a:pt x="853" y="614"/>
                    <a:pt x="864" y="620"/>
                  </a:cubicBezTo>
                  <a:cubicBezTo>
                    <a:pt x="910" y="635"/>
                    <a:pt x="915" y="639"/>
                    <a:pt x="919" y="644"/>
                  </a:cubicBezTo>
                  <a:cubicBezTo>
                    <a:pt x="964" y="661"/>
                    <a:pt x="971" y="663"/>
                    <a:pt x="977" y="667"/>
                  </a:cubicBezTo>
                  <a:cubicBezTo>
                    <a:pt x="1030" y="682"/>
                    <a:pt x="1031" y="688"/>
                    <a:pt x="1038" y="684"/>
                  </a:cubicBezTo>
                  <a:cubicBezTo>
                    <a:pt x="1098" y="697"/>
                    <a:pt x="1102" y="695"/>
                    <a:pt x="1106" y="694"/>
                  </a:cubicBezTo>
                  <a:cubicBezTo>
                    <a:pt x="1130" y="698"/>
                    <a:pt x="1137" y="693"/>
                    <a:pt x="1137" y="697"/>
                  </a:cubicBezTo>
                  <a:cubicBezTo>
                    <a:pt x="1080" y="702"/>
                    <a:pt x="1065" y="702"/>
                    <a:pt x="1050" y="702"/>
                  </a:cubicBezTo>
                  <a:cubicBezTo>
                    <a:pt x="1023" y="698"/>
                    <a:pt x="1017" y="695"/>
                    <a:pt x="1009" y="696"/>
                  </a:cubicBezTo>
                  <a:cubicBezTo>
                    <a:pt x="947" y="677"/>
                    <a:pt x="942" y="673"/>
                    <a:pt x="934" y="674"/>
                  </a:cubicBezTo>
                  <a:cubicBezTo>
                    <a:pt x="905" y="660"/>
                    <a:pt x="898" y="657"/>
                    <a:pt x="888" y="656"/>
                  </a:cubicBezTo>
                  <a:cubicBezTo>
                    <a:pt x="852" y="636"/>
                    <a:pt x="846" y="637"/>
                    <a:pt x="841" y="638"/>
                  </a:cubicBezTo>
                  <a:cubicBezTo>
                    <a:pt x="789" y="618"/>
                    <a:pt x="781" y="623"/>
                    <a:pt x="780" y="618"/>
                  </a:cubicBezTo>
                  <a:cubicBezTo>
                    <a:pt x="751" y="609"/>
                    <a:pt x="743" y="614"/>
                    <a:pt x="741" y="609"/>
                  </a:cubicBezTo>
                  <a:cubicBezTo>
                    <a:pt x="676" y="616"/>
                    <a:pt x="678" y="620"/>
                    <a:pt x="671" y="620"/>
                  </a:cubicBezTo>
                  <a:cubicBezTo>
                    <a:pt x="744" y="619"/>
                    <a:pt x="751" y="618"/>
                    <a:pt x="754" y="623"/>
                  </a:cubicBezTo>
                  <a:cubicBezTo>
                    <a:pt x="793" y="629"/>
                    <a:pt x="797" y="632"/>
                    <a:pt x="802" y="634"/>
                  </a:cubicBezTo>
                  <a:cubicBezTo>
                    <a:pt x="822" y="641"/>
                    <a:pt x="832" y="637"/>
                    <a:pt x="833" y="644"/>
                  </a:cubicBezTo>
                  <a:cubicBezTo>
                    <a:pt x="906" y="668"/>
                    <a:pt x="914" y="676"/>
                    <a:pt x="926" y="678"/>
                  </a:cubicBezTo>
                  <a:cubicBezTo>
                    <a:pt x="975" y="698"/>
                    <a:pt x="984" y="694"/>
                    <a:pt x="987" y="700"/>
                  </a:cubicBezTo>
                  <a:cubicBezTo>
                    <a:pt x="898" y="678"/>
                    <a:pt x="894" y="673"/>
                    <a:pt x="887" y="674"/>
                  </a:cubicBezTo>
                  <a:cubicBezTo>
                    <a:pt x="847" y="666"/>
                    <a:pt x="846" y="659"/>
                    <a:pt x="838" y="661"/>
                  </a:cubicBezTo>
                  <a:cubicBezTo>
                    <a:pt x="783" y="644"/>
                    <a:pt x="776" y="646"/>
                    <a:pt x="771" y="644"/>
                  </a:cubicBezTo>
                  <a:cubicBezTo>
                    <a:pt x="696" y="645"/>
                    <a:pt x="694" y="643"/>
                    <a:pt x="678" y="645"/>
                  </a:cubicBezTo>
                  <a:cubicBezTo>
                    <a:pt x="632" y="654"/>
                    <a:pt x="621" y="657"/>
                    <a:pt x="610" y="660"/>
                  </a:cubicBezTo>
                  <a:cubicBezTo>
                    <a:pt x="603" y="670"/>
                    <a:pt x="617" y="662"/>
                    <a:pt x="634" y="657"/>
                  </a:cubicBezTo>
                  <a:cubicBezTo>
                    <a:pt x="721" y="644"/>
                    <a:pt x="727" y="653"/>
                    <a:pt x="736" y="648"/>
                  </a:cubicBezTo>
                  <a:cubicBezTo>
                    <a:pt x="762" y="649"/>
                    <a:pt x="765" y="650"/>
                    <a:pt x="768" y="651"/>
                  </a:cubicBezTo>
                  <a:cubicBezTo>
                    <a:pt x="809" y="662"/>
                    <a:pt x="824" y="664"/>
                    <a:pt x="837" y="667"/>
                  </a:cubicBezTo>
                  <a:cubicBezTo>
                    <a:pt x="880" y="682"/>
                    <a:pt x="887" y="682"/>
                    <a:pt x="893" y="684"/>
                  </a:cubicBezTo>
                  <a:cubicBezTo>
                    <a:pt x="935" y="697"/>
                    <a:pt x="939" y="697"/>
                    <a:pt x="941" y="700"/>
                  </a:cubicBezTo>
                  <a:cubicBezTo>
                    <a:pt x="1001" y="712"/>
                    <a:pt x="1009" y="716"/>
                    <a:pt x="1019" y="717"/>
                  </a:cubicBezTo>
                  <a:cubicBezTo>
                    <a:pt x="1062" y="726"/>
                    <a:pt x="1073" y="716"/>
                    <a:pt x="1073" y="722"/>
                  </a:cubicBezTo>
                  <a:cubicBezTo>
                    <a:pt x="1019" y="731"/>
                    <a:pt x="1005" y="730"/>
                    <a:pt x="991" y="731"/>
                  </a:cubicBezTo>
                  <a:cubicBezTo>
                    <a:pt x="961" y="724"/>
                    <a:pt x="955" y="728"/>
                    <a:pt x="954" y="724"/>
                  </a:cubicBezTo>
                  <a:cubicBezTo>
                    <a:pt x="897" y="710"/>
                    <a:pt x="893" y="708"/>
                    <a:pt x="887" y="707"/>
                  </a:cubicBezTo>
                  <a:cubicBezTo>
                    <a:pt x="834" y="695"/>
                    <a:pt x="833" y="688"/>
                    <a:pt x="826" y="689"/>
                  </a:cubicBezTo>
                  <a:cubicBezTo>
                    <a:pt x="742" y="668"/>
                    <a:pt x="733" y="668"/>
                    <a:pt x="726" y="665"/>
                  </a:cubicBezTo>
                  <a:cubicBezTo>
                    <a:pt x="702" y="662"/>
                    <a:pt x="695" y="667"/>
                    <a:pt x="695" y="662"/>
                  </a:cubicBezTo>
                  <a:cubicBezTo>
                    <a:pt x="668" y="661"/>
                    <a:pt x="660" y="667"/>
                    <a:pt x="659" y="662"/>
                  </a:cubicBezTo>
                  <a:cubicBezTo>
                    <a:pt x="649" y="666"/>
                    <a:pt x="680" y="667"/>
                    <a:pt x="709" y="670"/>
                  </a:cubicBezTo>
                  <a:cubicBezTo>
                    <a:pt x="800" y="689"/>
                    <a:pt x="805" y="689"/>
                    <a:pt x="809" y="692"/>
                  </a:cubicBezTo>
                  <a:cubicBezTo>
                    <a:pt x="834" y="697"/>
                    <a:pt x="839" y="703"/>
                    <a:pt x="848" y="703"/>
                  </a:cubicBezTo>
                  <a:cubicBezTo>
                    <a:pt x="904" y="721"/>
                    <a:pt x="912" y="724"/>
                    <a:pt x="919" y="728"/>
                  </a:cubicBezTo>
                  <a:cubicBezTo>
                    <a:pt x="958" y="739"/>
                    <a:pt x="967" y="732"/>
                    <a:pt x="968" y="739"/>
                  </a:cubicBezTo>
                  <a:cubicBezTo>
                    <a:pt x="1005" y="741"/>
                    <a:pt x="1005" y="737"/>
                    <a:pt x="1008" y="743"/>
                  </a:cubicBezTo>
                  <a:cubicBezTo>
                    <a:pt x="897" y="732"/>
                    <a:pt x="889" y="732"/>
                    <a:pt x="884" y="728"/>
                  </a:cubicBezTo>
                  <a:cubicBezTo>
                    <a:pt x="849" y="719"/>
                    <a:pt x="834" y="716"/>
                    <a:pt x="819" y="713"/>
                  </a:cubicBezTo>
                  <a:cubicBezTo>
                    <a:pt x="752" y="692"/>
                    <a:pt x="741" y="696"/>
                    <a:pt x="735" y="692"/>
                  </a:cubicBezTo>
                  <a:cubicBezTo>
                    <a:pt x="661" y="682"/>
                    <a:pt x="653" y="680"/>
                    <a:pt x="645" y="680"/>
                  </a:cubicBezTo>
                  <a:cubicBezTo>
                    <a:pt x="612" y="688"/>
                    <a:pt x="628" y="691"/>
                    <a:pt x="648" y="686"/>
                  </a:cubicBezTo>
                  <a:cubicBezTo>
                    <a:pt x="712" y="690"/>
                    <a:pt x="713" y="700"/>
                    <a:pt x="723" y="697"/>
                  </a:cubicBezTo>
                  <a:cubicBezTo>
                    <a:pt x="771" y="710"/>
                    <a:pt x="786" y="709"/>
                    <a:pt x="797" y="715"/>
                  </a:cubicBezTo>
                  <a:cubicBezTo>
                    <a:pt x="838" y="727"/>
                    <a:pt x="845" y="727"/>
                    <a:pt x="851" y="729"/>
                  </a:cubicBezTo>
                  <a:cubicBezTo>
                    <a:pt x="876" y="735"/>
                    <a:pt x="880" y="740"/>
                    <a:pt x="888" y="738"/>
                  </a:cubicBezTo>
                  <a:cubicBezTo>
                    <a:pt x="945" y="756"/>
                    <a:pt x="955" y="746"/>
                    <a:pt x="955" y="753"/>
                  </a:cubicBezTo>
                  <a:cubicBezTo>
                    <a:pt x="974" y="755"/>
                    <a:pt x="970" y="759"/>
                    <a:pt x="956" y="761"/>
                  </a:cubicBezTo>
                  <a:cubicBezTo>
                    <a:pt x="909" y="757"/>
                    <a:pt x="908" y="754"/>
                    <a:pt x="904" y="755"/>
                  </a:cubicBezTo>
                  <a:cubicBezTo>
                    <a:pt x="885" y="748"/>
                    <a:pt x="880" y="752"/>
                    <a:pt x="879" y="749"/>
                  </a:cubicBezTo>
                  <a:cubicBezTo>
                    <a:pt x="859" y="745"/>
                    <a:pt x="858" y="743"/>
                    <a:pt x="853" y="744"/>
                  </a:cubicBezTo>
                  <a:cubicBezTo>
                    <a:pt x="800" y="729"/>
                    <a:pt x="793" y="730"/>
                    <a:pt x="790" y="725"/>
                  </a:cubicBezTo>
                  <a:cubicBezTo>
                    <a:pt x="720" y="706"/>
                    <a:pt x="714" y="706"/>
                    <a:pt x="707" y="706"/>
                  </a:cubicBezTo>
                  <a:cubicBezTo>
                    <a:pt x="736" y="712"/>
                    <a:pt x="742" y="721"/>
                    <a:pt x="756" y="720"/>
                  </a:cubicBezTo>
                  <a:cubicBezTo>
                    <a:pt x="822" y="744"/>
                    <a:pt x="826" y="747"/>
                    <a:pt x="832" y="748"/>
                  </a:cubicBezTo>
                  <a:cubicBezTo>
                    <a:pt x="860" y="754"/>
                    <a:pt x="872" y="756"/>
                    <a:pt x="881" y="761"/>
                  </a:cubicBezTo>
                  <a:cubicBezTo>
                    <a:pt x="921" y="767"/>
                    <a:pt x="925" y="770"/>
                    <a:pt x="933" y="768"/>
                  </a:cubicBezTo>
                  <a:cubicBezTo>
                    <a:pt x="905" y="774"/>
                    <a:pt x="897" y="771"/>
                    <a:pt x="885" y="774"/>
                  </a:cubicBezTo>
                  <a:cubicBezTo>
                    <a:pt x="841" y="759"/>
                    <a:pt x="836" y="760"/>
                    <a:pt x="832" y="759"/>
                  </a:cubicBezTo>
                  <a:cubicBezTo>
                    <a:pt x="803" y="756"/>
                    <a:pt x="801" y="752"/>
                    <a:pt x="797" y="752"/>
                  </a:cubicBezTo>
                  <a:cubicBezTo>
                    <a:pt x="747" y="739"/>
                    <a:pt x="735" y="743"/>
                    <a:pt x="730" y="738"/>
                  </a:cubicBezTo>
                  <a:cubicBezTo>
                    <a:pt x="659" y="735"/>
                    <a:pt x="646" y="737"/>
                    <a:pt x="633" y="740"/>
                  </a:cubicBezTo>
                  <a:cubicBezTo>
                    <a:pt x="595" y="753"/>
                    <a:pt x="594" y="757"/>
                    <a:pt x="585" y="757"/>
                  </a:cubicBezTo>
                  <a:cubicBezTo>
                    <a:pt x="592" y="764"/>
                    <a:pt x="594" y="760"/>
                    <a:pt x="599" y="757"/>
                  </a:cubicBezTo>
                  <a:cubicBezTo>
                    <a:pt x="676" y="741"/>
                    <a:pt x="681" y="740"/>
                    <a:pt x="686" y="739"/>
                  </a:cubicBezTo>
                  <a:cubicBezTo>
                    <a:pt x="717" y="743"/>
                    <a:pt x="723" y="747"/>
                    <a:pt x="732" y="746"/>
                  </a:cubicBezTo>
                  <a:cubicBezTo>
                    <a:pt x="805" y="765"/>
                    <a:pt x="814" y="764"/>
                    <a:pt x="822" y="765"/>
                  </a:cubicBezTo>
                  <a:cubicBezTo>
                    <a:pt x="873" y="775"/>
                    <a:pt x="873" y="782"/>
                    <a:pt x="880" y="779"/>
                  </a:cubicBezTo>
                  <a:cubicBezTo>
                    <a:pt x="911" y="788"/>
                    <a:pt x="921" y="782"/>
                    <a:pt x="921" y="790"/>
                  </a:cubicBezTo>
                  <a:cubicBezTo>
                    <a:pt x="835" y="786"/>
                    <a:pt x="826" y="783"/>
                    <a:pt x="816" y="782"/>
                  </a:cubicBezTo>
                  <a:cubicBezTo>
                    <a:pt x="785" y="775"/>
                    <a:pt x="780" y="775"/>
                    <a:pt x="775" y="776"/>
                  </a:cubicBezTo>
                  <a:cubicBezTo>
                    <a:pt x="743" y="770"/>
                    <a:pt x="740" y="766"/>
                    <a:pt x="734" y="768"/>
                  </a:cubicBezTo>
                  <a:cubicBezTo>
                    <a:pt x="682" y="767"/>
                    <a:pt x="662" y="763"/>
                    <a:pt x="640" y="765"/>
                  </a:cubicBezTo>
                  <a:cubicBezTo>
                    <a:pt x="565" y="784"/>
                    <a:pt x="556" y="782"/>
                    <a:pt x="557" y="786"/>
                  </a:cubicBezTo>
                  <a:cubicBezTo>
                    <a:pt x="577" y="785"/>
                    <a:pt x="588" y="780"/>
                    <a:pt x="600" y="777"/>
                  </a:cubicBezTo>
                  <a:cubicBezTo>
                    <a:pt x="661" y="772"/>
                    <a:pt x="665" y="773"/>
                    <a:pt x="670" y="773"/>
                  </a:cubicBezTo>
                  <a:cubicBezTo>
                    <a:pt x="700" y="775"/>
                    <a:pt x="709" y="770"/>
                    <a:pt x="710" y="774"/>
                  </a:cubicBezTo>
                  <a:cubicBezTo>
                    <a:pt x="785" y="785"/>
                    <a:pt x="805" y="787"/>
                    <a:pt x="822" y="792"/>
                  </a:cubicBezTo>
                  <a:cubicBezTo>
                    <a:pt x="875" y="802"/>
                    <a:pt x="871" y="803"/>
                    <a:pt x="870" y="801"/>
                  </a:cubicBezTo>
                  <a:cubicBezTo>
                    <a:pt x="835" y="799"/>
                    <a:pt x="823" y="799"/>
                    <a:pt x="812" y="798"/>
                  </a:cubicBezTo>
                  <a:cubicBezTo>
                    <a:pt x="723" y="795"/>
                    <a:pt x="722" y="790"/>
                    <a:pt x="716" y="791"/>
                  </a:cubicBezTo>
                  <a:cubicBezTo>
                    <a:pt x="565" y="816"/>
                    <a:pt x="556" y="818"/>
                    <a:pt x="550" y="821"/>
                  </a:cubicBezTo>
                  <a:cubicBezTo>
                    <a:pt x="525" y="836"/>
                    <a:pt x="519" y="840"/>
                    <a:pt x="512" y="843"/>
                  </a:cubicBezTo>
                  <a:cubicBezTo>
                    <a:pt x="509" y="851"/>
                    <a:pt x="521" y="844"/>
                    <a:pt x="531" y="836"/>
                  </a:cubicBezTo>
                  <a:cubicBezTo>
                    <a:pt x="561" y="823"/>
                    <a:pt x="562" y="823"/>
                    <a:pt x="564" y="821"/>
                  </a:cubicBezTo>
                  <a:cubicBezTo>
                    <a:pt x="582" y="818"/>
                    <a:pt x="590" y="814"/>
                    <a:pt x="604" y="811"/>
                  </a:cubicBezTo>
                  <a:cubicBezTo>
                    <a:pt x="711" y="803"/>
                    <a:pt x="718" y="799"/>
                    <a:pt x="720" y="802"/>
                  </a:cubicBezTo>
                  <a:cubicBezTo>
                    <a:pt x="744" y="804"/>
                    <a:pt x="749" y="803"/>
                    <a:pt x="753" y="802"/>
                  </a:cubicBezTo>
                  <a:cubicBezTo>
                    <a:pt x="782" y="805"/>
                    <a:pt x="791" y="803"/>
                    <a:pt x="796" y="808"/>
                  </a:cubicBezTo>
                  <a:cubicBezTo>
                    <a:pt x="731" y="806"/>
                    <a:pt x="726" y="807"/>
                    <a:pt x="723" y="805"/>
                  </a:cubicBezTo>
                  <a:cubicBezTo>
                    <a:pt x="601" y="827"/>
                    <a:pt x="581" y="835"/>
                    <a:pt x="552" y="843"/>
                  </a:cubicBezTo>
                  <a:cubicBezTo>
                    <a:pt x="527" y="859"/>
                    <a:pt x="517" y="860"/>
                    <a:pt x="512" y="866"/>
                  </a:cubicBezTo>
                  <a:cubicBezTo>
                    <a:pt x="492" y="890"/>
                    <a:pt x="495" y="878"/>
                    <a:pt x="509" y="873"/>
                  </a:cubicBezTo>
                  <a:cubicBezTo>
                    <a:pt x="538" y="857"/>
                    <a:pt x="541" y="856"/>
                    <a:pt x="543" y="853"/>
                  </a:cubicBezTo>
                  <a:cubicBezTo>
                    <a:pt x="585" y="838"/>
                    <a:pt x="594" y="840"/>
                    <a:pt x="593" y="835"/>
                  </a:cubicBezTo>
                  <a:cubicBezTo>
                    <a:pt x="643" y="824"/>
                    <a:pt x="645" y="820"/>
                    <a:pt x="652" y="820"/>
                  </a:cubicBezTo>
                  <a:cubicBezTo>
                    <a:pt x="735" y="816"/>
                    <a:pt x="734" y="814"/>
                    <a:pt x="740" y="816"/>
                  </a:cubicBezTo>
                  <a:cubicBezTo>
                    <a:pt x="772" y="814"/>
                    <a:pt x="780" y="819"/>
                    <a:pt x="793" y="817"/>
                  </a:cubicBezTo>
                  <a:cubicBezTo>
                    <a:pt x="806" y="832"/>
                    <a:pt x="790" y="824"/>
                    <a:pt x="771" y="826"/>
                  </a:cubicBezTo>
                  <a:cubicBezTo>
                    <a:pt x="622" y="843"/>
                    <a:pt x="616" y="845"/>
                    <a:pt x="608" y="846"/>
                  </a:cubicBezTo>
                  <a:cubicBezTo>
                    <a:pt x="586" y="855"/>
                    <a:pt x="571" y="858"/>
                    <a:pt x="560" y="864"/>
                  </a:cubicBezTo>
                  <a:cubicBezTo>
                    <a:pt x="510" y="894"/>
                    <a:pt x="499" y="893"/>
                    <a:pt x="498" y="899"/>
                  </a:cubicBezTo>
                  <a:cubicBezTo>
                    <a:pt x="574" y="863"/>
                    <a:pt x="584" y="863"/>
                    <a:pt x="588" y="858"/>
                  </a:cubicBezTo>
                  <a:cubicBezTo>
                    <a:pt x="618" y="851"/>
                    <a:pt x="633" y="846"/>
                    <a:pt x="650" y="843"/>
                  </a:cubicBezTo>
                  <a:cubicBezTo>
                    <a:pt x="740" y="832"/>
                    <a:pt x="743" y="835"/>
                    <a:pt x="750" y="834"/>
                  </a:cubicBezTo>
                  <a:cubicBezTo>
                    <a:pt x="697" y="845"/>
                    <a:pt x="697" y="848"/>
                    <a:pt x="693" y="849"/>
                  </a:cubicBezTo>
                  <a:cubicBezTo>
                    <a:pt x="668" y="855"/>
                    <a:pt x="669" y="851"/>
                    <a:pt x="665" y="856"/>
                  </a:cubicBezTo>
                  <a:cubicBezTo>
                    <a:pt x="608" y="876"/>
                    <a:pt x="598" y="884"/>
                    <a:pt x="582" y="888"/>
                  </a:cubicBezTo>
                  <a:cubicBezTo>
                    <a:pt x="531" y="919"/>
                    <a:pt x="517" y="917"/>
                    <a:pt x="521" y="926"/>
                  </a:cubicBezTo>
                  <a:cubicBezTo>
                    <a:pt x="537" y="913"/>
                    <a:pt x="547" y="912"/>
                    <a:pt x="550" y="907"/>
                  </a:cubicBezTo>
                  <a:cubicBezTo>
                    <a:pt x="673" y="868"/>
                    <a:pt x="675" y="858"/>
                    <a:pt x="679" y="860"/>
                  </a:cubicBezTo>
                  <a:cubicBezTo>
                    <a:pt x="709" y="856"/>
                    <a:pt x="717" y="850"/>
                    <a:pt x="718" y="855"/>
                  </a:cubicBezTo>
                  <a:cubicBezTo>
                    <a:pt x="642" y="891"/>
                    <a:pt x="630" y="890"/>
                    <a:pt x="628" y="896"/>
                  </a:cubicBezTo>
                  <a:cubicBezTo>
                    <a:pt x="589" y="916"/>
                    <a:pt x="579" y="917"/>
                    <a:pt x="580" y="924"/>
                  </a:cubicBezTo>
                  <a:cubicBezTo>
                    <a:pt x="653" y="887"/>
                    <a:pt x="676" y="880"/>
                    <a:pt x="694" y="870"/>
                  </a:cubicBezTo>
                  <a:cubicBezTo>
                    <a:pt x="784" y="845"/>
                    <a:pt x="785" y="839"/>
                    <a:pt x="795" y="839"/>
                  </a:cubicBezTo>
                  <a:cubicBezTo>
                    <a:pt x="808" y="838"/>
                    <a:pt x="802" y="843"/>
                    <a:pt x="789" y="844"/>
                  </a:cubicBezTo>
                  <a:cubicBezTo>
                    <a:pt x="718" y="886"/>
                    <a:pt x="706" y="885"/>
                    <a:pt x="705" y="891"/>
                  </a:cubicBezTo>
                  <a:cubicBezTo>
                    <a:pt x="634" y="921"/>
                    <a:pt x="626" y="929"/>
                    <a:pt x="613" y="934"/>
                  </a:cubicBezTo>
                  <a:cubicBezTo>
                    <a:pt x="588" y="952"/>
                    <a:pt x="581" y="951"/>
                    <a:pt x="581" y="955"/>
                  </a:cubicBezTo>
                  <a:cubicBezTo>
                    <a:pt x="530" y="987"/>
                    <a:pt x="527" y="988"/>
                    <a:pt x="526" y="992"/>
                  </a:cubicBezTo>
                  <a:cubicBezTo>
                    <a:pt x="539" y="987"/>
                    <a:pt x="552" y="979"/>
                    <a:pt x="564" y="971"/>
                  </a:cubicBezTo>
                  <a:cubicBezTo>
                    <a:pt x="592" y="956"/>
                    <a:pt x="598" y="951"/>
                    <a:pt x="604" y="946"/>
                  </a:cubicBezTo>
                  <a:cubicBezTo>
                    <a:pt x="687" y="910"/>
                    <a:pt x="696" y="903"/>
                    <a:pt x="708" y="899"/>
                  </a:cubicBezTo>
                  <a:cubicBezTo>
                    <a:pt x="733" y="884"/>
                    <a:pt x="745" y="882"/>
                    <a:pt x="744" y="886"/>
                  </a:cubicBezTo>
                  <a:cubicBezTo>
                    <a:pt x="722" y="905"/>
                    <a:pt x="719" y="906"/>
                    <a:pt x="714" y="907"/>
                  </a:cubicBezTo>
                  <a:cubicBezTo>
                    <a:pt x="684" y="934"/>
                    <a:pt x="678" y="937"/>
                    <a:pt x="676" y="942"/>
                  </a:cubicBezTo>
                  <a:cubicBezTo>
                    <a:pt x="614" y="990"/>
                    <a:pt x="592" y="1003"/>
                    <a:pt x="572" y="1016"/>
                  </a:cubicBezTo>
                  <a:cubicBezTo>
                    <a:pt x="535" y="1045"/>
                    <a:pt x="522" y="1039"/>
                    <a:pt x="524" y="1045"/>
                  </a:cubicBezTo>
                  <a:cubicBezTo>
                    <a:pt x="515" y="1047"/>
                    <a:pt x="532" y="1049"/>
                    <a:pt x="535" y="1041"/>
                  </a:cubicBezTo>
                  <a:cubicBezTo>
                    <a:pt x="570" y="1023"/>
                    <a:pt x="572" y="1024"/>
                    <a:pt x="574" y="1023"/>
                  </a:cubicBezTo>
                  <a:cubicBezTo>
                    <a:pt x="599" y="1005"/>
                    <a:pt x="603" y="1002"/>
                    <a:pt x="607" y="999"/>
                  </a:cubicBezTo>
                  <a:cubicBezTo>
                    <a:pt x="687" y="947"/>
                    <a:pt x="688" y="940"/>
                    <a:pt x="696" y="939"/>
                  </a:cubicBezTo>
                  <a:cubicBezTo>
                    <a:pt x="718" y="923"/>
                    <a:pt x="719" y="913"/>
                    <a:pt x="721" y="919"/>
                  </a:cubicBezTo>
                  <a:cubicBezTo>
                    <a:pt x="696" y="949"/>
                    <a:pt x="682" y="951"/>
                    <a:pt x="680" y="962"/>
                  </a:cubicBezTo>
                  <a:cubicBezTo>
                    <a:pt x="620" y="1003"/>
                    <a:pt x="616" y="1012"/>
                    <a:pt x="603" y="1015"/>
                  </a:cubicBezTo>
                  <a:cubicBezTo>
                    <a:pt x="568" y="1039"/>
                    <a:pt x="559" y="1044"/>
                    <a:pt x="549" y="1049"/>
                  </a:cubicBezTo>
                  <a:cubicBezTo>
                    <a:pt x="538" y="1063"/>
                    <a:pt x="550" y="1055"/>
                    <a:pt x="565" y="1049"/>
                  </a:cubicBezTo>
                  <a:cubicBezTo>
                    <a:pt x="590" y="1034"/>
                    <a:pt x="595" y="1029"/>
                    <a:pt x="603" y="1026"/>
                  </a:cubicBezTo>
                  <a:cubicBezTo>
                    <a:pt x="660" y="985"/>
                    <a:pt x="670" y="984"/>
                    <a:pt x="671" y="976"/>
                  </a:cubicBezTo>
                  <a:cubicBezTo>
                    <a:pt x="721" y="934"/>
                    <a:pt x="724" y="932"/>
                    <a:pt x="728" y="931"/>
                  </a:cubicBezTo>
                  <a:cubicBezTo>
                    <a:pt x="753" y="903"/>
                    <a:pt x="759" y="899"/>
                    <a:pt x="765" y="895"/>
                  </a:cubicBezTo>
                  <a:cubicBezTo>
                    <a:pt x="803" y="865"/>
                    <a:pt x="806" y="861"/>
                    <a:pt x="810" y="858"/>
                  </a:cubicBezTo>
                  <a:cubicBezTo>
                    <a:pt x="833" y="845"/>
                    <a:pt x="838" y="840"/>
                    <a:pt x="846" y="839"/>
                  </a:cubicBezTo>
                  <a:cubicBezTo>
                    <a:pt x="816" y="870"/>
                    <a:pt x="806" y="871"/>
                    <a:pt x="804" y="877"/>
                  </a:cubicBezTo>
                  <a:cubicBezTo>
                    <a:pt x="761" y="922"/>
                    <a:pt x="758" y="927"/>
                    <a:pt x="752" y="931"/>
                  </a:cubicBezTo>
                  <a:cubicBezTo>
                    <a:pt x="698" y="979"/>
                    <a:pt x="690" y="988"/>
                    <a:pt x="677" y="995"/>
                  </a:cubicBezTo>
                  <a:cubicBezTo>
                    <a:pt x="654" y="1010"/>
                    <a:pt x="653" y="1016"/>
                    <a:pt x="643" y="1017"/>
                  </a:cubicBezTo>
                  <a:cubicBezTo>
                    <a:pt x="603" y="1041"/>
                    <a:pt x="602" y="1046"/>
                    <a:pt x="593" y="1046"/>
                  </a:cubicBezTo>
                  <a:cubicBezTo>
                    <a:pt x="604" y="1044"/>
                    <a:pt x="612" y="1046"/>
                    <a:pt x="612" y="1042"/>
                  </a:cubicBezTo>
                  <a:cubicBezTo>
                    <a:pt x="636" y="1032"/>
                    <a:pt x="635" y="1028"/>
                    <a:pt x="641" y="1028"/>
                  </a:cubicBezTo>
                  <a:cubicBezTo>
                    <a:pt x="677" y="1001"/>
                    <a:pt x="688" y="1001"/>
                    <a:pt x="690" y="995"/>
                  </a:cubicBezTo>
                  <a:cubicBezTo>
                    <a:pt x="719" y="977"/>
                    <a:pt x="726" y="966"/>
                    <a:pt x="737" y="958"/>
                  </a:cubicBezTo>
                  <a:cubicBezTo>
                    <a:pt x="755" y="940"/>
                    <a:pt x="761" y="937"/>
                    <a:pt x="766" y="933"/>
                  </a:cubicBezTo>
                  <a:cubicBezTo>
                    <a:pt x="776" y="914"/>
                    <a:pt x="782" y="914"/>
                    <a:pt x="784" y="912"/>
                  </a:cubicBezTo>
                  <a:cubicBezTo>
                    <a:pt x="844" y="864"/>
                    <a:pt x="829" y="869"/>
                    <a:pt x="825" y="882"/>
                  </a:cubicBezTo>
                  <a:cubicBezTo>
                    <a:pt x="800" y="903"/>
                    <a:pt x="804" y="910"/>
                    <a:pt x="797" y="909"/>
                  </a:cubicBezTo>
                  <a:cubicBezTo>
                    <a:pt x="763" y="949"/>
                    <a:pt x="758" y="950"/>
                    <a:pt x="758" y="954"/>
                  </a:cubicBezTo>
                  <a:cubicBezTo>
                    <a:pt x="726" y="987"/>
                    <a:pt x="718" y="990"/>
                    <a:pt x="715" y="995"/>
                  </a:cubicBezTo>
                  <a:cubicBezTo>
                    <a:pt x="647" y="1048"/>
                    <a:pt x="644" y="1049"/>
                    <a:pt x="643" y="1052"/>
                  </a:cubicBezTo>
                  <a:cubicBezTo>
                    <a:pt x="622" y="1066"/>
                    <a:pt x="617" y="1067"/>
                    <a:pt x="615" y="1071"/>
                  </a:cubicBezTo>
                  <a:cubicBezTo>
                    <a:pt x="668" y="1047"/>
                    <a:pt x="671" y="1033"/>
                    <a:pt x="688" y="1029"/>
                  </a:cubicBezTo>
                  <a:cubicBezTo>
                    <a:pt x="721" y="1000"/>
                    <a:pt x="725" y="994"/>
                    <a:pt x="732" y="992"/>
                  </a:cubicBezTo>
                  <a:cubicBezTo>
                    <a:pt x="764" y="960"/>
                    <a:pt x="769" y="956"/>
                    <a:pt x="773" y="951"/>
                  </a:cubicBezTo>
                  <a:cubicBezTo>
                    <a:pt x="860" y="860"/>
                    <a:pt x="862" y="851"/>
                    <a:pt x="872" y="847"/>
                  </a:cubicBezTo>
                  <a:cubicBezTo>
                    <a:pt x="904" y="817"/>
                    <a:pt x="905" y="812"/>
                    <a:pt x="912" y="811"/>
                  </a:cubicBezTo>
                  <a:cubicBezTo>
                    <a:pt x="931" y="798"/>
                    <a:pt x="932" y="793"/>
                    <a:pt x="934" y="796"/>
                  </a:cubicBezTo>
                  <a:cubicBezTo>
                    <a:pt x="913" y="818"/>
                    <a:pt x="904" y="821"/>
                    <a:pt x="899" y="827"/>
                  </a:cubicBezTo>
                  <a:cubicBezTo>
                    <a:pt x="866" y="862"/>
                    <a:pt x="863" y="864"/>
                    <a:pt x="860" y="867"/>
                  </a:cubicBezTo>
                  <a:cubicBezTo>
                    <a:pt x="833" y="899"/>
                    <a:pt x="826" y="904"/>
                    <a:pt x="824" y="911"/>
                  </a:cubicBezTo>
                  <a:cubicBezTo>
                    <a:pt x="798" y="940"/>
                    <a:pt x="789" y="952"/>
                    <a:pt x="777" y="962"/>
                  </a:cubicBezTo>
                  <a:cubicBezTo>
                    <a:pt x="730" y="1003"/>
                    <a:pt x="724" y="1018"/>
                    <a:pt x="709" y="1025"/>
                  </a:cubicBezTo>
                  <a:cubicBezTo>
                    <a:pt x="680" y="1051"/>
                    <a:pt x="672" y="1050"/>
                    <a:pt x="673" y="1056"/>
                  </a:cubicBezTo>
                  <a:cubicBezTo>
                    <a:pt x="707" y="1032"/>
                    <a:pt x="718" y="1028"/>
                    <a:pt x="724" y="1020"/>
                  </a:cubicBezTo>
                  <a:cubicBezTo>
                    <a:pt x="781" y="965"/>
                    <a:pt x="790" y="965"/>
                    <a:pt x="790" y="959"/>
                  </a:cubicBezTo>
                  <a:cubicBezTo>
                    <a:pt x="833" y="912"/>
                    <a:pt x="834" y="907"/>
                    <a:pt x="840" y="906"/>
                  </a:cubicBezTo>
                  <a:cubicBezTo>
                    <a:pt x="852" y="891"/>
                    <a:pt x="857" y="890"/>
                    <a:pt x="857" y="885"/>
                  </a:cubicBezTo>
                  <a:cubicBezTo>
                    <a:pt x="890" y="856"/>
                    <a:pt x="890" y="847"/>
                    <a:pt x="898" y="843"/>
                  </a:cubicBezTo>
                  <a:cubicBezTo>
                    <a:pt x="913" y="829"/>
                    <a:pt x="914" y="825"/>
                    <a:pt x="915" y="828"/>
                  </a:cubicBezTo>
                  <a:cubicBezTo>
                    <a:pt x="899" y="848"/>
                    <a:pt x="895" y="850"/>
                    <a:pt x="893" y="852"/>
                  </a:cubicBezTo>
                  <a:cubicBezTo>
                    <a:pt x="874" y="873"/>
                    <a:pt x="868" y="888"/>
                    <a:pt x="854" y="897"/>
                  </a:cubicBezTo>
                  <a:cubicBezTo>
                    <a:pt x="844" y="921"/>
                    <a:pt x="833" y="921"/>
                    <a:pt x="834" y="929"/>
                  </a:cubicBezTo>
                  <a:cubicBezTo>
                    <a:pt x="813" y="953"/>
                    <a:pt x="808" y="954"/>
                    <a:pt x="808" y="958"/>
                  </a:cubicBezTo>
                  <a:cubicBezTo>
                    <a:pt x="747" y="1019"/>
                    <a:pt x="741" y="1023"/>
                    <a:pt x="738" y="1029"/>
                  </a:cubicBezTo>
                  <a:cubicBezTo>
                    <a:pt x="686" y="1073"/>
                    <a:pt x="678" y="1075"/>
                    <a:pt x="672" y="1078"/>
                  </a:cubicBezTo>
                  <a:cubicBezTo>
                    <a:pt x="643" y="1098"/>
                    <a:pt x="634" y="1096"/>
                    <a:pt x="634" y="1101"/>
                  </a:cubicBezTo>
                  <a:cubicBezTo>
                    <a:pt x="626" y="1110"/>
                    <a:pt x="641" y="1101"/>
                    <a:pt x="654" y="1099"/>
                  </a:cubicBezTo>
                  <a:cubicBezTo>
                    <a:pt x="703" y="1066"/>
                    <a:pt x="716" y="1058"/>
                    <a:pt x="727" y="1048"/>
                  </a:cubicBezTo>
                  <a:cubicBezTo>
                    <a:pt x="768" y="1009"/>
                    <a:pt x="781" y="1000"/>
                    <a:pt x="789" y="988"/>
                  </a:cubicBezTo>
                  <a:cubicBezTo>
                    <a:pt x="809" y="969"/>
                    <a:pt x="815" y="964"/>
                    <a:pt x="819" y="959"/>
                  </a:cubicBezTo>
                  <a:cubicBezTo>
                    <a:pt x="853" y="916"/>
                    <a:pt x="854" y="912"/>
                    <a:pt x="859" y="912"/>
                  </a:cubicBezTo>
                  <a:cubicBezTo>
                    <a:pt x="891" y="872"/>
                    <a:pt x="894" y="865"/>
                    <a:pt x="899" y="860"/>
                  </a:cubicBezTo>
                  <a:cubicBezTo>
                    <a:pt x="977" y="782"/>
                    <a:pt x="978" y="780"/>
                    <a:pt x="979" y="777"/>
                  </a:cubicBezTo>
                  <a:cubicBezTo>
                    <a:pt x="1002" y="772"/>
                    <a:pt x="996" y="775"/>
                    <a:pt x="993" y="779"/>
                  </a:cubicBezTo>
                  <a:cubicBezTo>
                    <a:pt x="966" y="808"/>
                    <a:pt x="964" y="814"/>
                    <a:pt x="957" y="816"/>
                  </a:cubicBezTo>
                  <a:cubicBezTo>
                    <a:pt x="927" y="858"/>
                    <a:pt x="930" y="866"/>
                    <a:pt x="922" y="867"/>
                  </a:cubicBezTo>
                  <a:cubicBezTo>
                    <a:pt x="911" y="890"/>
                    <a:pt x="905" y="890"/>
                    <a:pt x="907" y="894"/>
                  </a:cubicBezTo>
                  <a:cubicBezTo>
                    <a:pt x="875" y="937"/>
                    <a:pt x="869" y="939"/>
                    <a:pt x="868" y="946"/>
                  </a:cubicBezTo>
                  <a:cubicBezTo>
                    <a:pt x="839" y="976"/>
                    <a:pt x="839" y="983"/>
                    <a:pt x="833" y="985"/>
                  </a:cubicBezTo>
                  <a:cubicBezTo>
                    <a:pt x="794" y="1031"/>
                    <a:pt x="787" y="1033"/>
                    <a:pt x="784" y="1038"/>
                  </a:cubicBezTo>
                  <a:cubicBezTo>
                    <a:pt x="739" y="1079"/>
                    <a:pt x="732" y="1081"/>
                    <a:pt x="729" y="1086"/>
                  </a:cubicBezTo>
                  <a:cubicBezTo>
                    <a:pt x="678" y="1120"/>
                    <a:pt x="674" y="1119"/>
                    <a:pt x="673" y="1122"/>
                  </a:cubicBezTo>
                  <a:cubicBezTo>
                    <a:pt x="712" y="1106"/>
                    <a:pt x="716" y="1102"/>
                    <a:pt x="720" y="1098"/>
                  </a:cubicBezTo>
                  <a:cubicBezTo>
                    <a:pt x="753" y="1075"/>
                    <a:pt x="759" y="1072"/>
                    <a:pt x="761" y="1067"/>
                  </a:cubicBezTo>
                  <a:cubicBezTo>
                    <a:pt x="794" y="1044"/>
                    <a:pt x="790" y="1035"/>
                    <a:pt x="800" y="1035"/>
                  </a:cubicBezTo>
                  <a:cubicBezTo>
                    <a:pt x="840" y="991"/>
                    <a:pt x="849" y="984"/>
                    <a:pt x="855" y="974"/>
                  </a:cubicBezTo>
                  <a:cubicBezTo>
                    <a:pt x="869" y="952"/>
                    <a:pt x="876" y="953"/>
                    <a:pt x="875" y="949"/>
                  </a:cubicBezTo>
                  <a:cubicBezTo>
                    <a:pt x="901" y="921"/>
                    <a:pt x="899" y="914"/>
                    <a:pt x="906" y="912"/>
                  </a:cubicBezTo>
                  <a:cubicBezTo>
                    <a:pt x="920" y="888"/>
                    <a:pt x="926" y="879"/>
                    <a:pt x="931" y="870"/>
                  </a:cubicBezTo>
                  <a:cubicBezTo>
                    <a:pt x="960" y="824"/>
                    <a:pt x="979" y="811"/>
                    <a:pt x="993" y="794"/>
                  </a:cubicBezTo>
                  <a:cubicBezTo>
                    <a:pt x="1033" y="757"/>
                    <a:pt x="1033" y="750"/>
                    <a:pt x="1043" y="750"/>
                  </a:cubicBezTo>
                  <a:cubicBezTo>
                    <a:pt x="969" y="857"/>
                    <a:pt x="957" y="865"/>
                    <a:pt x="955" y="879"/>
                  </a:cubicBezTo>
                  <a:cubicBezTo>
                    <a:pt x="940" y="896"/>
                    <a:pt x="939" y="900"/>
                    <a:pt x="940" y="904"/>
                  </a:cubicBezTo>
                  <a:cubicBezTo>
                    <a:pt x="920" y="929"/>
                    <a:pt x="921" y="937"/>
                    <a:pt x="913" y="937"/>
                  </a:cubicBezTo>
                  <a:cubicBezTo>
                    <a:pt x="896" y="970"/>
                    <a:pt x="891" y="970"/>
                    <a:pt x="890" y="972"/>
                  </a:cubicBezTo>
                  <a:cubicBezTo>
                    <a:pt x="873" y="997"/>
                    <a:pt x="870" y="1002"/>
                    <a:pt x="865" y="1006"/>
                  </a:cubicBezTo>
                  <a:cubicBezTo>
                    <a:pt x="826" y="1052"/>
                    <a:pt x="816" y="1059"/>
                    <a:pt x="810" y="1069"/>
                  </a:cubicBezTo>
                  <a:cubicBezTo>
                    <a:pt x="791" y="1083"/>
                    <a:pt x="787" y="1087"/>
                    <a:pt x="783" y="1091"/>
                  </a:cubicBezTo>
                  <a:cubicBezTo>
                    <a:pt x="752" y="1117"/>
                    <a:pt x="746" y="1120"/>
                    <a:pt x="742" y="1123"/>
                  </a:cubicBezTo>
                  <a:cubicBezTo>
                    <a:pt x="734" y="1133"/>
                    <a:pt x="740" y="1131"/>
                    <a:pt x="743" y="1127"/>
                  </a:cubicBezTo>
                  <a:cubicBezTo>
                    <a:pt x="792" y="1095"/>
                    <a:pt x="795" y="1085"/>
                    <a:pt x="805" y="1081"/>
                  </a:cubicBezTo>
                  <a:cubicBezTo>
                    <a:pt x="852" y="1033"/>
                    <a:pt x="856" y="1030"/>
                    <a:pt x="860" y="1027"/>
                  </a:cubicBezTo>
                  <a:cubicBezTo>
                    <a:pt x="879" y="1009"/>
                    <a:pt x="881" y="999"/>
                    <a:pt x="889" y="993"/>
                  </a:cubicBezTo>
                  <a:cubicBezTo>
                    <a:pt x="903" y="971"/>
                    <a:pt x="904" y="969"/>
                    <a:pt x="907" y="967"/>
                  </a:cubicBezTo>
                  <a:cubicBezTo>
                    <a:pt x="925" y="938"/>
                    <a:pt x="930" y="935"/>
                    <a:pt x="934" y="931"/>
                  </a:cubicBezTo>
                  <a:cubicBezTo>
                    <a:pt x="943" y="908"/>
                    <a:pt x="949" y="909"/>
                    <a:pt x="947" y="905"/>
                  </a:cubicBezTo>
                  <a:cubicBezTo>
                    <a:pt x="957" y="887"/>
                    <a:pt x="960" y="887"/>
                    <a:pt x="961" y="887"/>
                  </a:cubicBezTo>
                  <a:cubicBezTo>
                    <a:pt x="972" y="860"/>
                    <a:pt x="975" y="857"/>
                    <a:pt x="980" y="854"/>
                  </a:cubicBezTo>
                  <a:cubicBezTo>
                    <a:pt x="998" y="823"/>
                    <a:pt x="997" y="817"/>
                    <a:pt x="1003" y="815"/>
                  </a:cubicBezTo>
                  <a:cubicBezTo>
                    <a:pt x="1025" y="782"/>
                    <a:pt x="1032" y="774"/>
                    <a:pt x="1039" y="766"/>
                  </a:cubicBezTo>
                  <a:cubicBezTo>
                    <a:pt x="1077" y="742"/>
                    <a:pt x="1068" y="742"/>
                    <a:pt x="1069" y="747"/>
                  </a:cubicBezTo>
                  <a:cubicBezTo>
                    <a:pt x="1047" y="774"/>
                    <a:pt x="1045" y="779"/>
                    <a:pt x="1040" y="782"/>
                  </a:cubicBezTo>
                  <a:cubicBezTo>
                    <a:pt x="1028" y="806"/>
                    <a:pt x="1026" y="807"/>
                    <a:pt x="1025" y="809"/>
                  </a:cubicBezTo>
                  <a:cubicBezTo>
                    <a:pt x="1015" y="834"/>
                    <a:pt x="1007" y="838"/>
                    <a:pt x="1007" y="847"/>
                  </a:cubicBezTo>
                  <a:cubicBezTo>
                    <a:pt x="993" y="869"/>
                    <a:pt x="994" y="871"/>
                    <a:pt x="994" y="872"/>
                  </a:cubicBezTo>
                  <a:cubicBezTo>
                    <a:pt x="989" y="885"/>
                    <a:pt x="986" y="887"/>
                    <a:pt x="984" y="891"/>
                  </a:cubicBezTo>
                  <a:cubicBezTo>
                    <a:pt x="971" y="922"/>
                    <a:pt x="966" y="929"/>
                    <a:pt x="966" y="939"/>
                  </a:cubicBezTo>
                  <a:cubicBezTo>
                    <a:pt x="956" y="957"/>
                    <a:pt x="957" y="960"/>
                    <a:pt x="954" y="961"/>
                  </a:cubicBezTo>
                  <a:cubicBezTo>
                    <a:pt x="920" y="1037"/>
                    <a:pt x="921" y="1048"/>
                    <a:pt x="913" y="1052"/>
                  </a:cubicBezTo>
                  <a:cubicBezTo>
                    <a:pt x="882" y="1101"/>
                    <a:pt x="877" y="1107"/>
                    <a:pt x="874" y="1115"/>
                  </a:cubicBezTo>
                  <a:cubicBezTo>
                    <a:pt x="855" y="1137"/>
                    <a:pt x="852" y="1140"/>
                    <a:pt x="850" y="1144"/>
                  </a:cubicBezTo>
                  <a:cubicBezTo>
                    <a:pt x="834" y="1167"/>
                    <a:pt x="824" y="1166"/>
                    <a:pt x="824" y="1170"/>
                  </a:cubicBezTo>
                  <a:cubicBezTo>
                    <a:pt x="858" y="1143"/>
                    <a:pt x="863" y="1134"/>
                    <a:pt x="871" y="1126"/>
                  </a:cubicBezTo>
                  <a:cubicBezTo>
                    <a:pt x="891" y="1097"/>
                    <a:pt x="896" y="1098"/>
                    <a:pt x="894" y="1094"/>
                  </a:cubicBezTo>
                  <a:cubicBezTo>
                    <a:pt x="911" y="1072"/>
                    <a:pt x="913" y="1070"/>
                    <a:pt x="916" y="1070"/>
                  </a:cubicBezTo>
                  <a:cubicBezTo>
                    <a:pt x="929" y="1042"/>
                    <a:pt x="932" y="1038"/>
                    <a:pt x="934" y="1033"/>
                  </a:cubicBezTo>
                  <a:cubicBezTo>
                    <a:pt x="958" y="976"/>
                    <a:pt x="965" y="968"/>
                    <a:pt x="964" y="955"/>
                  </a:cubicBezTo>
                  <a:cubicBezTo>
                    <a:pt x="985" y="915"/>
                    <a:pt x="989" y="909"/>
                    <a:pt x="991" y="903"/>
                  </a:cubicBezTo>
                  <a:cubicBezTo>
                    <a:pt x="1000" y="878"/>
                    <a:pt x="1004" y="873"/>
                    <a:pt x="1006" y="867"/>
                  </a:cubicBezTo>
                  <a:cubicBezTo>
                    <a:pt x="1015" y="842"/>
                    <a:pt x="1024" y="840"/>
                    <a:pt x="1024" y="833"/>
                  </a:cubicBezTo>
                  <a:cubicBezTo>
                    <a:pt x="1042" y="806"/>
                    <a:pt x="1046" y="795"/>
                    <a:pt x="1051" y="784"/>
                  </a:cubicBezTo>
                  <a:cubicBezTo>
                    <a:pt x="1073" y="764"/>
                    <a:pt x="1071" y="758"/>
                    <a:pt x="1073" y="756"/>
                  </a:cubicBezTo>
                  <a:cubicBezTo>
                    <a:pt x="1093" y="740"/>
                    <a:pt x="1094" y="733"/>
                    <a:pt x="1101" y="731"/>
                  </a:cubicBezTo>
                  <a:cubicBezTo>
                    <a:pt x="1090" y="749"/>
                    <a:pt x="1092" y="751"/>
                    <a:pt x="1092" y="752"/>
                  </a:cubicBezTo>
                  <a:cubicBezTo>
                    <a:pt x="1069" y="793"/>
                    <a:pt x="1066" y="799"/>
                    <a:pt x="1061" y="804"/>
                  </a:cubicBezTo>
                  <a:cubicBezTo>
                    <a:pt x="1050" y="836"/>
                    <a:pt x="1049" y="839"/>
                    <a:pt x="1046" y="842"/>
                  </a:cubicBezTo>
                  <a:cubicBezTo>
                    <a:pt x="1029" y="888"/>
                    <a:pt x="1026" y="895"/>
                    <a:pt x="1021" y="900"/>
                  </a:cubicBezTo>
                  <a:cubicBezTo>
                    <a:pt x="996" y="970"/>
                    <a:pt x="1001" y="978"/>
                    <a:pt x="995" y="978"/>
                  </a:cubicBezTo>
                  <a:cubicBezTo>
                    <a:pt x="981" y="1020"/>
                    <a:pt x="975" y="1026"/>
                    <a:pt x="972" y="1033"/>
                  </a:cubicBezTo>
                  <a:cubicBezTo>
                    <a:pt x="954" y="1067"/>
                    <a:pt x="951" y="1070"/>
                    <a:pt x="951" y="1075"/>
                  </a:cubicBezTo>
                  <a:cubicBezTo>
                    <a:pt x="916" y="1125"/>
                    <a:pt x="909" y="1125"/>
                    <a:pt x="907" y="1129"/>
                  </a:cubicBezTo>
                  <a:cubicBezTo>
                    <a:pt x="919" y="1122"/>
                    <a:pt x="920" y="1117"/>
                    <a:pt x="925" y="1115"/>
                  </a:cubicBezTo>
                  <a:cubicBezTo>
                    <a:pt x="935" y="1099"/>
                    <a:pt x="943" y="1099"/>
                    <a:pt x="940" y="1092"/>
                  </a:cubicBezTo>
                  <a:cubicBezTo>
                    <a:pt x="963" y="1066"/>
                    <a:pt x="962" y="1060"/>
                    <a:pt x="968" y="1058"/>
                  </a:cubicBezTo>
                  <a:cubicBezTo>
                    <a:pt x="976" y="1041"/>
                    <a:pt x="979" y="1037"/>
                    <a:pt x="983" y="1033"/>
                  </a:cubicBezTo>
                  <a:cubicBezTo>
                    <a:pt x="1007" y="981"/>
                    <a:pt x="1003" y="971"/>
                    <a:pt x="1009" y="969"/>
                  </a:cubicBezTo>
                  <a:cubicBezTo>
                    <a:pt x="1016" y="940"/>
                    <a:pt x="1022" y="940"/>
                    <a:pt x="1018" y="934"/>
                  </a:cubicBezTo>
                  <a:cubicBezTo>
                    <a:pt x="1059" y="844"/>
                    <a:pt x="1057" y="833"/>
                    <a:pt x="1066" y="830"/>
                  </a:cubicBezTo>
                  <a:cubicBezTo>
                    <a:pt x="1083" y="786"/>
                    <a:pt x="1082" y="782"/>
                    <a:pt x="1084" y="780"/>
                  </a:cubicBezTo>
                  <a:cubicBezTo>
                    <a:pt x="1108" y="739"/>
                    <a:pt x="1112" y="730"/>
                    <a:pt x="1120" y="723"/>
                  </a:cubicBezTo>
                  <a:cubicBezTo>
                    <a:pt x="1119" y="735"/>
                    <a:pt x="1117" y="738"/>
                    <a:pt x="1114" y="742"/>
                  </a:cubicBezTo>
                  <a:cubicBezTo>
                    <a:pt x="1099" y="768"/>
                    <a:pt x="1096" y="772"/>
                    <a:pt x="1094" y="776"/>
                  </a:cubicBezTo>
                  <a:cubicBezTo>
                    <a:pt x="1068" y="830"/>
                    <a:pt x="1067" y="841"/>
                    <a:pt x="1060" y="847"/>
                  </a:cubicBezTo>
                  <a:cubicBezTo>
                    <a:pt x="1046" y="905"/>
                    <a:pt x="1042" y="907"/>
                    <a:pt x="1043" y="912"/>
                  </a:cubicBezTo>
                  <a:cubicBezTo>
                    <a:pt x="1031" y="937"/>
                    <a:pt x="1035" y="944"/>
                    <a:pt x="1031" y="945"/>
                  </a:cubicBezTo>
                  <a:cubicBezTo>
                    <a:pt x="1019" y="1007"/>
                    <a:pt x="1016" y="1012"/>
                    <a:pt x="1013" y="1017"/>
                  </a:cubicBezTo>
                  <a:cubicBezTo>
                    <a:pt x="987" y="1086"/>
                    <a:pt x="985" y="1088"/>
                    <a:pt x="987" y="1092"/>
                  </a:cubicBezTo>
                  <a:cubicBezTo>
                    <a:pt x="975" y="1110"/>
                    <a:pt x="973" y="1113"/>
                    <a:pt x="971" y="1115"/>
                  </a:cubicBezTo>
                  <a:cubicBezTo>
                    <a:pt x="952" y="1150"/>
                    <a:pt x="944" y="1151"/>
                    <a:pt x="943" y="1158"/>
                  </a:cubicBezTo>
                  <a:cubicBezTo>
                    <a:pt x="967" y="1126"/>
                    <a:pt x="978" y="1125"/>
                    <a:pt x="978" y="1114"/>
                  </a:cubicBezTo>
                  <a:cubicBezTo>
                    <a:pt x="999" y="1084"/>
                    <a:pt x="996" y="1078"/>
                    <a:pt x="1002" y="1079"/>
                  </a:cubicBezTo>
                  <a:cubicBezTo>
                    <a:pt x="1010" y="1051"/>
                    <a:pt x="1016" y="1046"/>
                    <a:pt x="1017" y="1036"/>
                  </a:cubicBezTo>
                  <a:cubicBezTo>
                    <a:pt x="1038" y="980"/>
                    <a:pt x="1035" y="968"/>
                    <a:pt x="1041" y="961"/>
                  </a:cubicBezTo>
                  <a:cubicBezTo>
                    <a:pt x="1053" y="887"/>
                    <a:pt x="1065" y="874"/>
                    <a:pt x="1066" y="854"/>
                  </a:cubicBezTo>
                  <a:cubicBezTo>
                    <a:pt x="1085" y="822"/>
                    <a:pt x="1082" y="817"/>
                    <a:pt x="1088" y="817"/>
                  </a:cubicBezTo>
                  <a:cubicBezTo>
                    <a:pt x="1101" y="773"/>
                    <a:pt x="1111" y="775"/>
                    <a:pt x="1110" y="769"/>
                  </a:cubicBezTo>
                  <a:cubicBezTo>
                    <a:pt x="1139" y="732"/>
                    <a:pt x="1135" y="724"/>
                    <a:pt x="1142" y="723"/>
                  </a:cubicBezTo>
                  <a:cubicBezTo>
                    <a:pt x="1161" y="699"/>
                    <a:pt x="1162" y="697"/>
                    <a:pt x="1166" y="697"/>
                  </a:cubicBezTo>
                  <a:cubicBezTo>
                    <a:pt x="1159" y="709"/>
                    <a:pt x="1160" y="711"/>
                    <a:pt x="1158" y="712"/>
                  </a:cubicBezTo>
                  <a:cubicBezTo>
                    <a:pt x="1141" y="738"/>
                    <a:pt x="1136" y="751"/>
                    <a:pt x="1127" y="761"/>
                  </a:cubicBezTo>
                  <a:cubicBezTo>
                    <a:pt x="1121" y="793"/>
                    <a:pt x="1110" y="795"/>
                    <a:pt x="1113" y="806"/>
                  </a:cubicBezTo>
                  <a:cubicBezTo>
                    <a:pt x="1103" y="835"/>
                    <a:pt x="1100" y="842"/>
                    <a:pt x="1096" y="849"/>
                  </a:cubicBezTo>
                  <a:cubicBezTo>
                    <a:pt x="1080" y="911"/>
                    <a:pt x="1073" y="923"/>
                    <a:pt x="1073" y="942"/>
                  </a:cubicBezTo>
                  <a:cubicBezTo>
                    <a:pt x="1060" y="978"/>
                    <a:pt x="1052" y="985"/>
                    <a:pt x="1052" y="997"/>
                  </a:cubicBezTo>
                  <a:cubicBezTo>
                    <a:pt x="1033" y="1040"/>
                    <a:pt x="1031" y="1045"/>
                    <a:pt x="1031" y="1051"/>
                  </a:cubicBezTo>
                  <a:cubicBezTo>
                    <a:pt x="1015" y="1085"/>
                    <a:pt x="1013" y="1087"/>
                    <a:pt x="1011" y="1088"/>
                  </a:cubicBezTo>
                  <a:cubicBezTo>
                    <a:pt x="1000" y="1110"/>
                    <a:pt x="995" y="1119"/>
                    <a:pt x="989" y="1125"/>
                  </a:cubicBezTo>
                  <a:cubicBezTo>
                    <a:pt x="967" y="1154"/>
                    <a:pt x="967" y="1162"/>
                    <a:pt x="958" y="1164"/>
                  </a:cubicBezTo>
                  <a:cubicBezTo>
                    <a:pt x="952" y="1177"/>
                    <a:pt x="959" y="1178"/>
                    <a:pt x="960" y="1175"/>
                  </a:cubicBezTo>
                  <a:cubicBezTo>
                    <a:pt x="980" y="1143"/>
                    <a:pt x="988" y="1142"/>
                    <a:pt x="988" y="1136"/>
                  </a:cubicBezTo>
                  <a:cubicBezTo>
                    <a:pt x="1025" y="1081"/>
                    <a:pt x="1033" y="1061"/>
                    <a:pt x="1042" y="1043"/>
                  </a:cubicBezTo>
                  <a:cubicBezTo>
                    <a:pt x="1058" y="1003"/>
                    <a:pt x="1060" y="992"/>
                    <a:pt x="1065" y="983"/>
                  </a:cubicBezTo>
                  <a:cubicBezTo>
                    <a:pt x="1090" y="912"/>
                    <a:pt x="1093" y="902"/>
                    <a:pt x="1095" y="891"/>
                  </a:cubicBezTo>
                  <a:cubicBezTo>
                    <a:pt x="1106" y="849"/>
                    <a:pt x="1113" y="841"/>
                    <a:pt x="1115" y="830"/>
                  </a:cubicBezTo>
                  <a:cubicBezTo>
                    <a:pt x="1133" y="782"/>
                    <a:pt x="1135" y="777"/>
                    <a:pt x="1135" y="771"/>
                  </a:cubicBezTo>
                  <a:cubicBezTo>
                    <a:pt x="1158" y="727"/>
                    <a:pt x="1161" y="726"/>
                    <a:pt x="1162" y="724"/>
                  </a:cubicBezTo>
                  <a:cubicBezTo>
                    <a:pt x="1180" y="705"/>
                    <a:pt x="1180" y="702"/>
                    <a:pt x="1182" y="700"/>
                  </a:cubicBezTo>
                  <a:cubicBezTo>
                    <a:pt x="1181" y="710"/>
                    <a:pt x="1176" y="710"/>
                    <a:pt x="1176" y="715"/>
                  </a:cubicBezTo>
                  <a:cubicBezTo>
                    <a:pt x="1159" y="758"/>
                    <a:pt x="1151" y="757"/>
                    <a:pt x="1154" y="763"/>
                  </a:cubicBezTo>
                  <a:cubicBezTo>
                    <a:pt x="1138" y="798"/>
                    <a:pt x="1138" y="808"/>
                    <a:pt x="1134" y="813"/>
                  </a:cubicBezTo>
                  <a:cubicBezTo>
                    <a:pt x="1116" y="867"/>
                    <a:pt x="1120" y="884"/>
                    <a:pt x="1111" y="893"/>
                  </a:cubicBezTo>
                  <a:cubicBezTo>
                    <a:pt x="1105" y="951"/>
                    <a:pt x="1098" y="960"/>
                    <a:pt x="1096" y="973"/>
                  </a:cubicBezTo>
                  <a:cubicBezTo>
                    <a:pt x="1082" y="1032"/>
                    <a:pt x="1081" y="1036"/>
                    <a:pt x="1082" y="1040"/>
                  </a:cubicBezTo>
                  <a:cubicBezTo>
                    <a:pt x="1066" y="1090"/>
                    <a:pt x="1059" y="1092"/>
                    <a:pt x="1059" y="1099"/>
                  </a:cubicBezTo>
                  <a:cubicBezTo>
                    <a:pt x="1043" y="1137"/>
                    <a:pt x="1041" y="1139"/>
                    <a:pt x="1040" y="1143"/>
                  </a:cubicBezTo>
                  <a:cubicBezTo>
                    <a:pt x="1048" y="1132"/>
                    <a:pt x="1053" y="1128"/>
                    <a:pt x="1054" y="1122"/>
                  </a:cubicBezTo>
                  <a:cubicBezTo>
                    <a:pt x="1081" y="1072"/>
                    <a:pt x="1077" y="1062"/>
                    <a:pt x="1083" y="1060"/>
                  </a:cubicBezTo>
                  <a:cubicBezTo>
                    <a:pt x="1094" y="1013"/>
                    <a:pt x="1105" y="1016"/>
                    <a:pt x="1101" y="1010"/>
                  </a:cubicBezTo>
                  <a:cubicBezTo>
                    <a:pt x="1105" y="959"/>
                    <a:pt x="1115" y="958"/>
                    <a:pt x="1111" y="946"/>
                  </a:cubicBezTo>
                  <a:cubicBezTo>
                    <a:pt x="1121" y="896"/>
                    <a:pt x="1124" y="893"/>
                    <a:pt x="1123" y="886"/>
                  </a:cubicBezTo>
                  <a:cubicBezTo>
                    <a:pt x="1141" y="821"/>
                    <a:pt x="1145" y="814"/>
                    <a:pt x="1148" y="806"/>
                  </a:cubicBezTo>
                  <a:cubicBezTo>
                    <a:pt x="1167" y="741"/>
                    <a:pt x="1179" y="744"/>
                    <a:pt x="1176" y="737"/>
                  </a:cubicBezTo>
                  <a:cubicBezTo>
                    <a:pt x="1187" y="722"/>
                    <a:pt x="1185" y="718"/>
                    <a:pt x="1188" y="717"/>
                  </a:cubicBezTo>
                  <a:cubicBezTo>
                    <a:pt x="1213" y="683"/>
                    <a:pt x="1210" y="686"/>
                    <a:pt x="1209" y="691"/>
                  </a:cubicBezTo>
                  <a:cubicBezTo>
                    <a:pt x="1193" y="714"/>
                    <a:pt x="1194" y="718"/>
                    <a:pt x="1192" y="719"/>
                  </a:cubicBezTo>
                  <a:cubicBezTo>
                    <a:pt x="1178" y="739"/>
                    <a:pt x="1179" y="745"/>
                    <a:pt x="1175" y="748"/>
                  </a:cubicBezTo>
                  <a:cubicBezTo>
                    <a:pt x="1162" y="793"/>
                    <a:pt x="1155" y="794"/>
                    <a:pt x="1156" y="800"/>
                  </a:cubicBezTo>
                  <a:cubicBezTo>
                    <a:pt x="1139" y="843"/>
                    <a:pt x="1142" y="851"/>
                    <a:pt x="1139" y="854"/>
                  </a:cubicBezTo>
                  <a:cubicBezTo>
                    <a:pt x="1131" y="894"/>
                    <a:pt x="1131" y="904"/>
                    <a:pt x="1130" y="914"/>
                  </a:cubicBezTo>
                  <a:cubicBezTo>
                    <a:pt x="1123" y="960"/>
                    <a:pt x="1123" y="965"/>
                    <a:pt x="1120" y="969"/>
                  </a:cubicBezTo>
                  <a:cubicBezTo>
                    <a:pt x="1106" y="1031"/>
                    <a:pt x="1109" y="1038"/>
                    <a:pt x="1106" y="1042"/>
                  </a:cubicBezTo>
                  <a:cubicBezTo>
                    <a:pt x="1094" y="1088"/>
                    <a:pt x="1085" y="1087"/>
                    <a:pt x="1087" y="1094"/>
                  </a:cubicBezTo>
                  <a:cubicBezTo>
                    <a:pt x="1090" y="1098"/>
                    <a:pt x="1092" y="1092"/>
                    <a:pt x="1094" y="1086"/>
                  </a:cubicBezTo>
                  <a:cubicBezTo>
                    <a:pt x="1114" y="1043"/>
                    <a:pt x="1117" y="1037"/>
                    <a:pt x="1117" y="1029"/>
                  </a:cubicBezTo>
                  <a:cubicBezTo>
                    <a:pt x="1129" y="1007"/>
                    <a:pt x="1124" y="995"/>
                    <a:pt x="1128" y="989"/>
                  </a:cubicBezTo>
                  <a:cubicBezTo>
                    <a:pt x="1141" y="920"/>
                    <a:pt x="1137" y="911"/>
                    <a:pt x="1140" y="908"/>
                  </a:cubicBezTo>
                  <a:cubicBezTo>
                    <a:pt x="1152" y="848"/>
                    <a:pt x="1154" y="836"/>
                    <a:pt x="1158" y="824"/>
                  </a:cubicBezTo>
                  <a:cubicBezTo>
                    <a:pt x="1190" y="748"/>
                    <a:pt x="1191" y="736"/>
                    <a:pt x="1198" y="726"/>
                  </a:cubicBezTo>
                  <a:cubicBezTo>
                    <a:pt x="1211" y="708"/>
                    <a:pt x="1212" y="702"/>
                    <a:pt x="1215" y="697"/>
                  </a:cubicBezTo>
                  <a:cubicBezTo>
                    <a:pt x="1239" y="665"/>
                    <a:pt x="1240" y="659"/>
                    <a:pt x="1243" y="654"/>
                  </a:cubicBezTo>
                  <a:cubicBezTo>
                    <a:pt x="1258" y="655"/>
                    <a:pt x="1254" y="659"/>
                    <a:pt x="1248" y="662"/>
                  </a:cubicBezTo>
                  <a:cubicBezTo>
                    <a:pt x="1240" y="680"/>
                    <a:pt x="1238" y="682"/>
                    <a:pt x="1234" y="682"/>
                  </a:cubicBezTo>
                  <a:cubicBezTo>
                    <a:pt x="1221" y="708"/>
                    <a:pt x="1220" y="710"/>
                    <a:pt x="1218" y="712"/>
                  </a:cubicBezTo>
                  <a:cubicBezTo>
                    <a:pt x="1202" y="738"/>
                    <a:pt x="1207" y="748"/>
                    <a:pt x="1200" y="750"/>
                  </a:cubicBezTo>
                  <a:cubicBezTo>
                    <a:pt x="1185" y="789"/>
                    <a:pt x="1183" y="795"/>
                    <a:pt x="1180" y="801"/>
                  </a:cubicBezTo>
                  <a:cubicBezTo>
                    <a:pt x="1167" y="863"/>
                    <a:pt x="1160" y="866"/>
                    <a:pt x="1165" y="876"/>
                  </a:cubicBezTo>
                  <a:cubicBezTo>
                    <a:pt x="1163" y="1011"/>
                    <a:pt x="1159" y="1003"/>
                    <a:pt x="1161" y="999"/>
                  </a:cubicBezTo>
                  <a:cubicBezTo>
                    <a:pt x="1178" y="946"/>
                    <a:pt x="1180" y="935"/>
                    <a:pt x="1185" y="926"/>
                  </a:cubicBezTo>
                  <a:cubicBezTo>
                    <a:pt x="1211" y="816"/>
                    <a:pt x="1215" y="806"/>
                    <a:pt x="1217" y="794"/>
                  </a:cubicBezTo>
                  <a:cubicBezTo>
                    <a:pt x="1232" y="751"/>
                    <a:pt x="1236" y="740"/>
                    <a:pt x="1241" y="730"/>
                  </a:cubicBezTo>
                  <a:cubicBezTo>
                    <a:pt x="1259" y="690"/>
                    <a:pt x="1261" y="688"/>
                    <a:pt x="1264" y="686"/>
                  </a:cubicBezTo>
                  <a:cubicBezTo>
                    <a:pt x="1274" y="666"/>
                    <a:pt x="1277" y="662"/>
                    <a:pt x="1278" y="657"/>
                  </a:cubicBezTo>
                  <a:cubicBezTo>
                    <a:pt x="1292" y="642"/>
                    <a:pt x="1292" y="639"/>
                    <a:pt x="1295" y="638"/>
                  </a:cubicBezTo>
                  <a:cubicBezTo>
                    <a:pt x="1309" y="633"/>
                    <a:pt x="1300" y="643"/>
                    <a:pt x="1291" y="654"/>
                  </a:cubicBezTo>
                  <a:cubicBezTo>
                    <a:pt x="1256" y="708"/>
                    <a:pt x="1257" y="716"/>
                    <a:pt x="1252" y="719"/>
                  </a:cubicBezTo>
                  <a:cubicBezTo>
                    <a:pt x="1238" y="762"/>
                    <a:pt x="1233" y="771"/>
                    <a:pt x="1233" y="784"/>
                  </a:cubicBezTo>
                  <a:cubicBezTo>
                    <a:pt x="1213" y="855"/>
                    <a:pt x="1210" y="860"/>
                    <a:pt x="1210" y="866"/>
                  </a:cubicBezTo>
                  <a:cubicBezTo>
                    <a:pt x="1198" y="895"/>
                    <a:pt x="1199" y="911"/>
                    <a:pt x="1193" y="922"/>
                  </a:cubicBezTo>
                  <a:cubicBezTo>
                    <a:pt x="1183" y="968"/>
                    <a:pt x="1179" y="972"/>
                    <a:pt x="1179" y="980"/>
                  </a:cubicBezTo>
                  <a:cubicBezTo>
                    <a:pt x="1167" y="1022"/>
                    <a:pt x="1159" y="1024"/>
                    <a:pt x="1160" y="1032"/>
                  </a:cubicBezTo>
                  <a:cubicBezTo>
                    <a:pt x="1147" y="1053"/>
                    <a:pt x="1144" y="1058"/>
                    <a:pt x="1139" y="1063"/>
                  </a:cubicBezTo>
                  <a:cubicBezTo>
                    <a:pt x="1103" y="1109"/>
                    <a:pt x="1097" y="1109"/>
                    <a:pt x="1100" y="1114"/>
                  </a:cubicBezTo>
                  <a:cubicBezTo>
                    <a:pt x="1117" y="1102"/>
                    <a:pt x="1120" y="1098"/>
                    <a:pt x="1123" y="1095"/>
                  </a:cubicBezTo>
                  <a:cubicBezTo>
                    <a:pt x="1134" y="1078"/>
                    <a:pt x="1140" y="1077"/>
                    <a:pt x="1141" y="1071"/>
                  </a:cubicBezTo>
                  <a:cubicBezTo>
                    <a:pt x="1160" y="1043"/>
                    <a:pt x="1163" y="1039"/>
                    <a:pt x="1167" y="1035"/>
                  </a:cubicBezTo>
                  <a:close/>
                  <a:moveTo>
                    <a:pt x="1298" y="888"/>
                  </a:moveTo>
                  <a:cubicBezTo>
                    <a:pt x="1303" y="888"/>
                    <a:pt x="1297" y="894"/>
                    <a:pt x="1297" y="897"/>
                  </a:cubicBezTo>
                  <a:cubicBezTo>
                    <a:pt x="1274" y="925"/>
                    <a:pt x="1278" y="933"/>
                    <a:pt x="1271" y="933"/>
                  </a:cubicBezTo>
                  <a:cubicBezTo>
                    <a:pt x="1286" y="888"/>
                    <a:pt x="1290" y="887"/>
                    <a:pt x="1288" y="883"/>
                  </a:cubicBezTo>
                  <a:cubicBezTo>
                    <a:pt x="1314" y="790"/>
                    <a:pt x="1323" y="785"/>
                    <a:pt x="1319" y="771"/>
                  </a:cubicBezTo>
                  <a:cubicBezTo>
                    <a:pt x="1331" y="742"/>
                    <a:pt x="1332" y="735"/>
                    <a:pt x="1336" y="728"/>
                  </a:cubicBezTo>
                  <a:cubicBezTo>
                    <a:pt x="1348" y="700"/>
                    <a:pt x="1349" y="692"/>
                    <a:pt x="1355" y="687"/>
                  </a:cubicBezTo>
                  <a:cubicBezTo>
                    <a:pt x="1361" y="672"/>
                    <a:pt x="1362" y="668"/>
                    <a:pt x="1364" y="665"/>
                  </a:cubicBezTo>
                  <a:cubicBezTo>
                    <a:pt x="1384" y="634"/>
                    <a:pt x="1379" y="625"/>
                    <a:pt x="1386" y="626"/>
                  </a:cubicBezTo>
                  <a:cubicBezTo>
                    <a:pt x="1389" y="623"/>
                    <a:pt x="1390" y="628"/>
                    <a:pt x="1389" y="632"/>
                  </a:cubicBezTo>
                  <a:cubicBezTo>
                    <a:pt x="1373" y="657"/>
                    <a:pt x="1377" y="665"/>
                    <a:pt x="1371" y="666"/>
                  </a:cubicBezTo>
                  <a:cubicBezTo>
                    <a:pt x="1354" y="708"/>
                    <a:pt x="1353" y="717"/>
                    <a:pt x="1348" y="722"/>
                  </a:cubicBezTo>
                  <a:cubicBezTo>
                    <a:pt x="1339" y="752"/>
                    <a:pt x="1343" y="758"/>
                    <a:pt x="1339" y="759"/>
                  </a:cubicBezTo>
                  <a:cubicBezTo>
                    <a:pt x="1327" y="795"/>
                    <a:pt x="1331" y="802"/>
                    <a:pt x="1327" y="803"/>
                  </a:cubicBezTo>
                  <a:cubicBezTo>
                    <a:pt x="1316" y="841"/>
                    <a:pt x="1311" y="851"/>
                    <a:pt x="1309" y="864"/>
                  </a:cubicBezTo>
                  <a:cubicBezTo>
                    <a:pt x="1294" y="891"/>
                    <a:pt x="1298" y="891"/>
                    <a:pt x="1298" y="888"/>
                  </a:cubicBezTo>
                  <a:close/>
                  <a:moveTo>
                    <a:pt x="1128" y="298"/>
                  </a:moveTo>
                  <a:cubicBezTo>
                    <a:pt x="1135" y="295"/>
                    <a:pt x="1138" y="299"/>
                    <a:pt x="1145" y="297"/>
                  </a:cubicBezTo>
                  <a:cubicBezTo>
                    <a:pt x="1200" y="305"/>
                    <a:pt x="1202" y="309"/>
                    <a:pt x="1209" y="308"/>
                  </a:cubicBezTo>
                  <a:cubicBezTo>
                    <a:pt x="1259" y="319"/>
                    <a:pt x="1262" y="324"/>
                    <a:pt x="1269" y="321"/>
                  </a:cubicBezTo>
                  <a:cubicBezTo>
                    <a:pt x="1319" y="336"/>
                    <a:pt x="1319" y="345"/>
                    <a:pt x="1326" y="342"/>
                  </a:cubicBezTo>
                  <a:cubicBezTo>
                    <a:pt x="1370" y="363"/>
                    <a:pt x="1376" y="363"/>
                    <a:pt x="1377" y="368"/>
                  </a:cubicBezTo>
                  <a:cubicBezTo>
                    <a:pt x="1399" y="372"/>
                    <a:pt x="1398" y="381"/>
                    <a:pt x="1406" y="379"/>
                  </a:cubicBezTo>
                  <a:cubicBezTo>
                    <a:pt x="1438" y="399"/>
                    <a:pt x="1450" y="399"/>
                    <a:pt x="1457" y="405"/>
                  </a:cubicBezTo>
                  <a:cubicBezTo>
                    <a:pt x="1505" y="423"/>
                    <a:pt x="1514" y="418"/>
                    <a:pt x="1517" y="421"/>
                  </a:cubicBezTo>
                  <a:cubicBezTo>
                    <a:pt x="1552" y="430"/>
                    <a:pt x="1562" y="425"/>
                    <a:pt x="1563" y="430"/>
                  </a:cubicBezTo>
                  <a:cubicBezTo>
                    <a:pt x="1548" y="440"/>
                    <a:pt x="1546" y="436"/>
                    <a:pt x="1542" y="434"/>
                  </a:cubicBezTo>
                  <a:cubicBezTo>
                    <a:pt x="1497" y="430"/>
                    <a:pt x="1492" y="426"/>
                    <a:pt x="1485" y="424"/>
                  </a:cubicBezTo>
                  <a:cubicBezTo>
                    <a:pt x="1420" y="406"/>
                    <a:pt x="1422" y="396"/>
                    <a:pt x="1416" y="399"/>
                  </a:cubicBezTo>
                  <a:cubicBezTo>
                    <a:pt x="1386" y="385"/>
                    <a:pt x="1384" y="381"/>
                    <a:pt x="1380" y="381"/>
                  </a:cubicBezTo>
                  <a:cubicBezTo>
                    <a:pt x="1352" y="366"/>
                    <a:pt x="1348" y="368"/>
                    <a:pt x="1348" y="365"/>
                  </a:cubicBezTo>
                  <a:cubicBezTo>
                    <a:pt x="1329" y="356"/>
                    <a:pt x="1323" y="352"/>
                    <a:pt x="1316" y="351"/>
                  </a:cubicBezTo>
                  <a:cubicBezTo>
                    <a:pt x="1293" y="337"/>
                    <a:pt x="1283" y="340"/>
                    <a:pt x="1278" y="335"/>
                  </a:cubicBezTo>
                  <a:cubicBezTo>
                    <a:pt x="1231" y="321"/>
                    <a:pt x="1225" y="318"/>
                    <a:pt x="1219" y="315"/>
                  </a:cubicBezTo>
                  <a:cubicBezTo>
                    <a:pt x="1146" y="305"/>
                    <a:pt x="1141" y="305"/>
                    <a:pt x="1135" y="306"/>
                  </a:cubicBezTo>
                  <a:cubicBezTo>
                    <a:pt x="1113" y="294"/>
                    <a:pt x="1121" y="302"/>
                    <a:pt x="1128" y="298"/>
                  </a:cubicBezTo>
                  <a:close/>
                  <a:moveTo>
                    <a:pt x="1562" y="448"/>
                  </a:moveTo>
                  <a:cubicBezTo>
                    <a:pt x="1562" y="453"/>
                    <a:pt x="1557" y="454"/>
                    <a:pt x="1554" y="452"/>
                  </a:cubicBezTo>
                  <a:cubicBezTo>
                    <a:pt x="1554" y="449"/>
                    <a:pt x="1559" y="449"/>
                    <a:pt x="1562" y="448"/>
                  </a:cubicBezTo>
                  <a:close/>
                  <a:moveTo>
                    <a:pt x="1161" y="323"/>
                  </a:moveTo>
                  <a:cubicBezTo>
                    <a:pt x="1158" y="318"/>
                    <a:pt x="1149" y="322"/>
                    <a:pt x="1145" y="320"/>
                  </a:cubicBezTo>
                  <a:cubicBezTo>
                    <a:pt x="1044" y="299"/>
                    <a:pt x="1053" y="303"/>
                    <a:pt x="1057" y="302"/>
                  </a:cubicBezTo>
                  <a:cubicBezTo>
                    <a:pt x="1096" y="303"/>
                    <a:pt x="1100" y="306"/>
                    <a:pt x="1105" y="307"/>
                  </a:cubicBezTo>
                  <a:cubicBezTo>
                    <a:pt x="1159" y="310"/>
                    <a:pt x="1159" y="317"/>
                    <a:pt x="1166" y="316"/>
                  </a:cubicBezTo>
                  <a:cubicBezTo>
                    <a:pt x="1236" y="328"/>
                    <a:pt x="1243" y="335"/>
                    <a:pt x="1254" y="335"/>
                  </a:cubicBezTo>
                  <a:cubicBezTo>
                    <a:pt x="1298" y="351"/>
                    <a:pt x="1300" y="354"/>
                    <a:pt x="1304" y="353"/>
                  </a:cubicBezTo>
                  <a:cubicBezTo>
                    <a:pt x="1328" y="367"/>
                    <a:pt x="1333" y="368"/>
                    <a:pt x="1337" y="369"/>
                  </a:cubicBezTo>
                  <a:cubicBezTo>
                    <a:pt x="1353" y="382"/>
                    <a:pt x="1360" y="379"/>
                    <a:pt x="1364" y="382"/>
                  </a:cubicBezTo>
                  <a:cubicBezTo>
                    <a:pt x="1382" y="391"/>
                    <a:pt x="1385" y="396"/>
                    <a:pt x="1391" y="395"/>
                  </a:cubicBezTo>
                  <a:cubicBezTo>
                    <a:pt x="1451" y="427"/>
                    <a:pt x="1466" y="423"/>
                    <a:pt x="1473" y="431"/>
                  </a:cubicBezTo>
                  <a:cubicBezTo>
                    <a:pt x="1511" y="440"/>
                    <a:pt x="1519" y="441"/>
                    <a:pt x="1526" y="444"/>
                  </a:cubicBezTo>
                  <a:cubicBezTo>
                    <a:pt x="1544" y="450"/>
                    <a:pt x="1537" y="455"/>
                    <a:pt x="1536" y="451"/>
                  </a:cubicBezTo>
                  <a:cubicBezTo>
                    <a:pt x="1507" y="449"/>
                    <a:pt x="1501" y="448"/>
                    <a:pt x="1495" y="447"/>
                  </a:cubicBezTo>
                  <a:cubicBezTo>
                    <a:pt x="1473" y="443"/>
                    <a:pt x="1466" y="442"/>
                    <a:pt x="1463" y="437"/>
                  </a:cubicBezTo>
                  <a:cubicBezTo>
                    <a:pt x="1408" y="426"/>
                    <a:pt x="1407" y="417"/>
                    <a:pt x="1398" y="420"/>
                  </a:cubicBezTo>
                  <a:cubicBezTo>
                    <a:pt x="1351" y="397"/>
                    <a:pt x="1347" y="394"/>
                    <a:pt x="1342" y="393"/>
                  </a:cubicBezTo>
                  <a:cubicBezTo>
                    <a:pt x="1320" y="378"/>
                    <a:pt x="1308" y="378"/>
                    <a:pt x="1300" y="371"/>
                  </a:cubicBezTo>
                  <a:cubicBezTo>
                    <a:pt x="1263" y="350"/>
                    <a:pt x="1257" y="354"/>
                    <a:pt x="1257" y="350"/>
                  </a:cubicBezTo>
                  <a:cubicBezTo>
                    <a:pt x="1236" y="343"/>
                    <a:pt x="1233" y="340"/>
                    <a:pt x="1226" y="340"/>
                  </a:cubicBezTo>
                  <a:cubicBezTo>
                    <a:pt x="1192" y="327"/>
                    <a:pt x="1185" y="327"/>
                    <a:pt x="1179" y="327"/>
                  </a:cubicBezTo>
                  <a:close/>
                  <a:moveTo>
                    <a:pt x="1541" y="481"/>
                  </a:moveTo>
                  <a:cubicBezTo>
                    <a:pt x="1537" y="481"/>
                    <a:pt x="1540" y="487"/>
                    <a:pt x="1534" y="487"/>
                  </a:cubicBezTo>
                  <a:cubicBezTo>
                    <a:pt x="1538" y="482"/>
                    <a:pt x="1538" y="475"/>
                    <a:pt x="1547" y="473"/>
                  </a:cubicBezTo>
                  <a:cubicBezTo>
                    <a:pt x="1549" y="479"/>
                    <a:pt x="1543" y="478"/>
                    <a:pt x="1541" y="481"/>
                  </a:cubicBezTo>
                  <a:close/>
                  <a:moveTo>
                    <a:pt x="1517" y="470"/>
                  </a:moveTo>
                  <a:cubicBezTo>
                    <a:pt x="1514" y="466"/>
                    <a:pt x="1506" y="468"/>
                    <a:pt x="1501" y="466"/>
                  </a:cubicBezTo>
                  <a:cubicBezTo>
                    <a:pt x="1473" y="464"/>
                    <a:pt x="1468" y="466"/>
                    <a:pt x="1467" y="463"/>
                  </a:cubicBezTo>
                  <a:cubicBezTo>
                    <a:pt x="1432" y="454"/>
                    <a:pt x="1427" y="454"/>
                    <a:pt x="1423" y="451"/>
                  </a:cubicBezTo>
                  <a:cubicBezTo>
                    <a:pt x="1347" y="419"/>
                    <a:pt x="1343" y="415"/>
                    <a:pt x="1339" y="413"/>
                  </a:cubicBezTo>
                  <a:cubicBezTo>
                    <a:pt x="1281" y="385"/>
                    <a:pt x="1275" y="389"/>
                    <a:pt x="1274" y="385"/>
                  </a:cubicBezTo>
                  <a:cubicBezTo>
                    <a:pt x="1255" y="374"/>
                    <a:pt x="1253" y="373"/>
                    <a:pt x="1250" y="374"/>
                  </a:cubicBezTo>
                  <a:cubicBezTo>
                    <a:pt x="1213" y="356"/>
                    <a:pt x="1211" y="349"/>
                    <a:pt x="1203" y="351"/>
                  </a:cubicBezTo>
                  <a:cubicBezTo>
                    <a:pt x="1165" y="325"/>
                    <a:pt x="1169" y="333"/>
                    <a:pt x="1173" y="330"/>
                  </a:cubicBezTo>
                  <a:cubicBezTo>
                    <a:pt x="1209" y="345"/>
                    <a:pt x="1224" y="344"/>
                    <a:pt x="1234" y="350"/>
                  </a:cubicBezTo>
                  <a:cubicBezTo>
                    <a:pt x="1263" y="362"/>
                    <a:pt x="1265" y="364"/>
                    <a:pt x="1266" y="366"/>
                  </a:cubicBezTo>
                  <a:cubicBezTo>
                    <a:pt x="1320" y="388"/>
                    <a:pt x="1320" y="394"/>
                    <a:pt x="1324" y="394"/>
                  </a:cubicBezTo>
                  <a:cubicBezTo>
                    <a:pt x="1351" y="410"/>
                    <a:pt x="1359" y="409"/>
                    <a:pt x="1363" y="413"/>
                  </a:cubicBezTo>
                  <a:cubicBezTo>
                    <a:pt x="1409" y="429"/>
                    <a:pt x="1416" y="439"/>
                    <a:pt x="1432" y="436"/>
                  </a:cubicBezTo>
                  <a:cubicBezTo>
                    <a:pt x="1485" y="455"/>
                    <a:pt x="1486" y="457"/>
                    <a:pt x="1488" y="457"/>
                  </a:cubicBezTo>
                  <a:cubicBezTo>
                    <a:pt x="1519" y="456"/>
                    <a:pt x="1533" y="460"/>
                    <a:pt x="1541" y="463"/>
                  </a:cubicBezTo>
                  <a:cubicBezTo>
                    <a:pt x="1539" y="471"/>
                    <a:pt x="1525" y="464"/>
                    <a:pt x="1517" y="470"/>
                  </a:cubicBezTo>
                  <a:close/>
                  <a:moveTo>
                    <a:pt x="1517" y="527"/>
                  </a:moveTo>
                  <a:cubicBezTo>
                    <a:pt x="1520" y="517"/>
                    <a:pt x="1527" y="511"/>
                    <a:pt x="1532" y="502"/>
                  </a:cubicBezTo>
                  <a:cubicBezTo>
                    <a:pt x="1566" y="475"/>
                    <a:pt x="1563" y="477"/>
                    <a:pt x="1563" y="479"/>
                  </a:cubicBezTo>
                  <a:cubicBezTo>
                    <a:pt x="1552" y="496"/>
                    <a:pt x="1552" y="500"/>
                    <a:pt x="1550" y="504"/>
                  </a:cubicBezTo>
                  <a:cubicBezTo>
                    <a:pt x="1526" y="537"/>
                    <a:pt x="1530" y="549"/>
                    <a:pt x="1523" y="553"/>
                  </a:cubicBezTo>
                  <a:cubicBezTo>
                    <a:pt x="1495" y="607"/>
                    <a:pt x="1496" y="612"/>
                    <a:pt x="1495" y="615"/>
                  </a:cubicBezTo>
                  <a:cubicBezTo>
                    <a:pt x="1460" y="694"/>
                    <a:pt x="1451" y="698"/>
                    <a:pt x="1449" y="708"/>
                  </a:cubicBezTo>
                  <a:cubicBezTo>
                    <a:pt x="1432" y="738"/>
                    <a:pt x="1427" y="745"/>
                    <a:pt x="1422" y="753"/>
                  </a:cubicBezTo>
                  <a:cubicBezTo>
                    <a:pt x="1412" y="767"/>
                    <a:pt x="1410" y="771"/>
                    <a:pt x="1408" y="775"/>
                  </a:cubicBezTo>
                  <a:cubicBezTo>
                    <a:pt x="1378" y="807"/>
                    <a:pt x="1376" y="811"/>
                    <a:pt x="1373" y="814"/>
                  </a:cubicBezTo>
                  <a:cubicBezTo>
                    <a:pt x="1380" y="793"/>
                    <a:pt x="1382" y="787"/>
                    <a:pt x="1385" y="781"/>
                  </a:cubicBezTo>
                  <a:cubicBezTo>
                    <a:pt x="1406" y="743"/>
                    <a:pt x="1405" y="735"/>
                    <a:pt x="1409" y="730"/>
                  </a:cubicBezTo>
                  <a:cubicBezTo>
                    <a:pt x="1439" y="671"/>
                    <a:pt x="1441" y="657"/>
                    <a:pt x="1447" y="646"/>
                  </a:cubicBezTo>
                  <a:cubicBezTo>
                    <a:pt x="1458" y="617"/>
                    <a:pt x="1464" y="618"/>
                    <a:pt x="1464" y="614"/>
                  </a:cubicBezTo>
                  <a:cubicBezTo>
                    <a:pt x="1478" y="587"/>
                    <a:pt x="1475" y="581"/>
                    <a:pt x="1480" y="580"/>
                  </a:cubicBezTo>
                  <a:cubicBezTo>
                    <a:pt x="1495" y="554"/>
                    <a:pt x="1497" y="552"/>
                    <a:pt x="1496" y="549"/>
                  </a:cubicBezTo>
                  <a:close/>
                  <a:moveTo>
                    <a:pt x="1490" y="530"/>
                  </a:moveTo>
                  <a:cubicBezTo>
                    <a:pt x="1494" y="529"/>
                    <a:pt x="1496" y="527"/>
                    <a:pt x="1496" y="524"/>
                  </a:cubicBezTo>
                  <a:cubicBezTo>
                    <a:pt x="1515" y="520"/>
                    <a:pt x="1504" y="519"/>
                    <a:pt x="1503" y="525"/>
                  </a:cubicBezTo>
                  <a:cubicBezTo>
                    <a:pt x="1474" y="564"/>
                    <a:pt x="1477" y="570"/>
                    <a:pt x="1473" y="570"/>
                  </a:cubicBezTo>
                  <a:cubicBezTo>
                    <a:pt x="1460" y="602"/>
                    <a:pt x="1451" y="608"/>
                    <a:pt x="1452" y="621"/>
                  </a:cubicBezTo>
                  <a:cubicBezTo>
                    <a:pt x="1419" y="681"/>
                    <a:pt x="1418" y="691"/>
                    <a:pt x="1412" y="697"/>
                  </a:cubicBezTo>
                  <a:cubicBezTo>
                    <a:pt x="1388" y="746"/>
                    <a:pt x="1388" y="753"/>
                    <a:pt x="1385" y="757"/>
                  </a:cubicBezTo>
                  <a:cubicBezTo>
                    <a:pt x="1374" y="779"/>
                    <a:pt x="1375" y="783"/>
                    <a:pt x="1372" y="784"/>
                  </a:cubicBezTo>
                  <a:cubicBezTo>
                    <a:pt x="1357" y="815"/>
                    <a:pt x="1357" y="820"/>
                    <a:pt x="1355" y="824"/>
                  </a:cubicBezTo>
                  <a:cubicBezTo>
                    <a:pt x="1336" y="853"/>
                    <a:pt x="1332" y="858"/>
                    <a:pt x="1324" y="861"/>
                  </a:cubicBezTo>
                  <a:cubicBezTo>
                    <a:pt x="1306" y="895"/>
                    <a:pt x="1307" y="893"/>
                    <a:pt x="1308" y="893"/>
                  </a:cubicBezTo>
                  <a:cubicBezTo>
                    <a:pt x="1327" y="845"/>
                    <a:pt x="1335" y="839"/>
                    <a:pt x="1338" y="830"/>
                  </a:cubicBezTo>
                  <a:cubicBezTo>
                    <a:pt x="1359" y="799"/>
                    <a:pt x="1359" y="787"/>
                    <a:pt x="1365" y="781"/>
                  </a:cubicBezTo>
                  <a:cubicBezTo>
                    <a:pt x="1379" y="750"/>
                    <a:pt x="1376" y="742"/>
                    <a:pt x="1380" y="738"/>
                  </a:cubicBezTo>
                  <a:cubicBezTo>
                    <a:pt x="1384" y="718"/>
                    <a:pt x="1393" y="719"/>
                    <a:pt x="1390" y="712"/>
                  </a:cubicBezTo>
                  <a:cubicBezTo>
                    <a:pt x="1410" y="669"/>
                    <a:pt x="1406" y="661"/>
                    <a:pt x="1412" y="659"/>
                  </a:cubicBezTo>
                  <a:cubicBezTo>
                    <a:pt x="1422" y="643"/>
                    <a:pt x="1420" y="634"/>
                    <a:pt x="1427" y="632"/>
                  </a:cubicBezTo>
                  <a:cubicBezTo>
                    <a:pt x="1437" y="611"/>
                    <a:pt x="1436" y="604"/>
                    <a:pt x="1439" y="599"/>
                  </a:cubicBezTo>
                  <a:cubicBezTo>
                    <a:pt x="1450" y="587"/>
                    <a:pt x="1449" y="582"/>
                    <a:pt x="1453" y="581"/>
                  </a:cubicBezTo>
                  <a:cubicBezTo>
                    <a:pt x="1479" y="545"/>
                    <a:pt x="1487" y="539"/>
                    <a:pt x="1490" y="530"/>
                  </a:cubicBezTo>
                  <a:close/>
                  <a:moveTo>
                    <a:pt x="1418" y="596"/>
                  </a:moveTo>
                  <a:cubicBezTo>
                    <a:pt x="1421" y="592"/>
                    <a:pt x="1426" y="590"/>
                    <a:pt x="1425" y="584"/>
                  </a:cubicBezTo>
                  <a:cubicBezTo>
                    <a:pt x="1455" y="546"/>
                    <a:pt x="1461" y="544"/>
                    <a:pt x="1463" y="539"/>
                  </a:cubicBezTo>
                  <a:cubicBezTo>
                    <a:pt x="1482" y="529"/>
                    <a:pt x="1473" y="534"/>
                    <a:pt x="1474" y="537"/>
                  </a:cubicBezTo>
                  <a:cubicBezTo>
                    <a:pt x="1464" y="551"/>
                    <a:pt x="1460" y="550"/>
                    <a:pt x="1461" y="553"/>
                  </a:cubicBezTo>
                  <a:cubicBezTo>
                    <a:pt x="1444" y="569"/>
                    <a:pt x="1447" y="575"/>
                    <a:pt x="1443" y="576"/>
                  </a:cubicBezTo>
                  <a:cubicBezTo>
                    <a:pt x="1416" y="623"/>
                    <a:pt x="1419" y="631"/>
                    <a:pt x="1412" y="633"/>
                  </a:cubicBezTo>
                  <a:cubicBezTo>
                    <a:pt x="1399" y="665"/>
                    <a:pt x="1395" y="668"/>
                    <a:pt x="1394" y="673"/>
                  </a:cubicBezTo>
                  <a:cubicBezTo>
                    <a:pt x="1379" y="713"/>
                    <a:pt x="1378" y="726"/>
                    <a:pt x="1370" y="735"/>
                  </a:cubicBezTo>
                  <a:cubicBezTo>
                    <a:pt x="1367" y="757"/>
                    <a:pt x="1361" y="757"/>
                    <a:pt x="1362" y="761"/>
                  </a:cubicBezTo>
                  <a:cubicBezTo>
                    <a:pt x="1339" y="810"/>
                    <a:pt x="1337" y="822"/>
                    <a:pt x="1330" y="831"/>
                  </a:cubicBezTo>
                  <a:cubicBezTo>
                    <a:pt x="1331" y="819"/>
                    <a:pt x="1331" y="815"/>
                    <a:pt x="1335" y="812"/>
                  </a:cubicBezTo>
                  <a:cubicBezTo>
                    <a:pt x="1345" y="779"/>
                    <a:pt x="1346" y="770"/>
                    <a:pt x="1348" y="761"/>
                  </a:cubicBezTo>
                  <a:cubicBezTo>
                    <a:pt x="1363" y="711"/>
                    <a:pt x="1364" y="704"/>
                    <a:pt x="1368" y="700"/>
                  </a:cubicBezTo>
                  <a:cubicBezTo>
                    <a:pt x="1376" y="676"/>
                    <a:pt x="1381" y="673"/>
                    <a:pt x="1385" y="668"/>
                  </a:cubicBezTo>
                  <a:cubicBezTo>
                    <a:pt x="1390" y="652"/>
                    <a:pt x="1389" y="650"/>
                    <a:pt x="1390" y="648"/>
                  </a:cubicBezTo>
                  <a:cubicBezTo>
                    <a:pt x="1396" y="633"/>
                    <a:pt x="1401" y="627"/>
                    <a:pt x="1405" y="618"/>
                  </a:cubicBezTo>
                  <a:close/>
                  <a:moveTo>
                    <a:pt x="1412" y="584"/>
                  </a:moveTo>
                  <a:cubicBezTo>
                    <a:pt x="1417" y="583"/>
                    <a:pt x="1413" y="591"/>
                    <a:pt x="1411" y="591"/>
                  </a:cubicBezTo>
                  <a:cubicBezTo>
                    <a:pt x="1407" y="592"/>
                    <a:pt x="1410" y="599"/>
                    <a:pt x="1403" y="599"/>
                  </a:cubicBezTo>
                  <a:cubicBezTo>
                    <a:pt x="1403" y="591"/>
                    <a:pt x="1412" y="591"/>
                    <a:pt x="1412" y="584"/>
                  </a:cubicBezTo>
                  <a:close/>
                  <a:moveTo>
                    <a:pt x="965" y="653"/>
                  </a:moveTo>
                  <a:cubicBezTo>
                    <a:pt x="963" y="651"/>
                    <a:pt x="959" y="650"/>
                    <a:pt x="956" y="648"/>
                  </a:cubicBezTo>
                  <a:cubicBezTo>
                    <a:pt x="958" y="641"/>
                    <a:pt x="962" y="652"/>
                    <a:pt x="967" y="648"/>
                  </a:cubicBezTo>
                  <a:cubicBezTo>
                    <a:pt x="969" y="651"/>
                    <a:pt x="973" y="652"/>
                    <a:pt x="977" y="653"/>
                  </a:cubicBezTo>
                  <a:cubicBezTo>
                    <a:pt x="975" y="661"/>
                    <a:pt x="971" y="650"/>
                    <a:pt x="965" y="653"/>
                  </a:cubicBezTo>
                  <a:close/>
                  <a:moveTo>
                    <a:pt x="994" y="661"/>
                  </a:moveTo>
                  <a:cubicBezTo>
                    <a:pt x="989" y="660"/>
                    <a:pt x="984" y="659"/>
                    <a:pt x="980" y="657"/>
                  </a:cubicBezTo>
                  <a:cubicBezTo>
                    <a:pt x="981" y="652"/>
                    <a:pt x="987" y="661"/>
                    <a:pt x="993" y="657"/>
                  </a:cubicBezTo>
                  <a:cubicBezTo>
                    <a:pt x="996" y="661"/>
                    <a:pt x="1001" y="663"/>
                    <a:pt x="1007" y="663"/>
                  </a:cubicBezTo>
                  <a:cubicBezTo>
                    <a:pt x="1006" y="669"/>
                    <a:pt x="996" y="663"/>
                    <a:pt x="994" y="661"/>
                  </a:cubicBezTo>
                  <a:close/>
                  <a:moveTo>
                    <a:pt x="1034" y="674"/>
                  </a:moveTo>
                  <a:cubicBezTo>
                    <a:pt x="1027" y="671"/>
                    <a:pt x="1037" y="673"/>
                    <a:pt x="1040" y="673"/>
                  </a:cubicBezTo>
                  <a:cubicBezTo>
                    <a:pt x="1039" y="677"/>
                    <a:pt x="1036" y="674"/>
                    <a:pt x="1034" y="674"/>
                  </a:cubicBezTo>
                  <a:close/>
                  <a:moveTo>
                    <a:pt x="992" y="704"/>
                  </a:moveTo>
                  <a:cubicBezTo>
                    <a:pt x="992" y="698"/>
                    <a:pt x="999" y="702"/>
                    <a:pt x="1001" y="702"/>
                  </a:cubicBezTo>
                  <a:cubicBezTo>
                    <a:pt x="1001" y="709"/>
                    <a:pt x="996" y="701"/>
                    <a:pt x="992" y="704"/>
                  </a:cubicBezTo>
                  <a:close/>
                  <a:moveTo>
                    <a:pt x="1026" y="709"/>
                  </a:moveTo>
                  <a:cubicBezTo>
                    <a:pt x="1020" y="706"/>
                    <a:pt x="1030" y="708"/>
                    <a:pt x="1033" y="707"/>
                  </a:cubicBezTo>
                  <a:cubicBezTo>
                    <a:pt x="1032" y="712"/>
                    <a:pt x="1029" y="708"/>
                    <a:pt x="1026" y="709"/>
                  </a:cubicBezTo>
                  <a:close/>
                  <a:moveTo>
                    <a:pt x="729" y="915"/>
                  </a:moveTo>
                  <a:cubicBezTo>
                    <a:pt x="728" y="915"/>
                    <a:pt x="726" y="916"/>
                    <a:pt x="725" y="916"/>
                  </a:cubicBezTo>
                  <a:cubicBezTo>
                    <a:pt x="723" y="911"/>
                    <a:pt x="727" y="911"/>
                    <a:pt x="730" y="910"/>
                  </a:cubicBezTo>
                  <a:cubicBezTo>
                    <a:pt x="730" y="912"/>
                    <a:pt x="729" y="913"/>
                    <a:pt x="729" y="915"/>
                  </a:cubicBezTo>
                  <a:close/>
                  <a:moveTo>
                    <a:pt x="750" y="896"/>
                  </a:moveTo>
                  <a:cubicBezTo>
                    <a:pt x="744" y="895"/>
                    <a:pt x="754" y="890"/>
                    <a:pt x="753" y="886"/>
                  </a:cubicBezTo>
                  <a:cubicBezTo>
                    <a:pt x="756" y="886"/>
                    <a:pt x="759" y="886"/>
                    <a:pt x="759" y="883"/>
                  </a:cubicBezTo>
                  <a:cubicBezTo>
                    <a:pt x="766" y="887"/>
                    <a:pt x="750" y="890"/>
                    <a:pt x="750" y="896"/>
                  </a:cubicBezTo>
                  <a:close/>
                  <a:moveTo>
                    <a:pt x="836" y="818"/>
                  </a:moveTo>
                  <a:cubicBezTo>
                    <a:pt x="838" y="815"/>
                    <a:pt x="837" y="812"/>
                    <a:pt x="834" y="810"/>
                  </a:cubicBezTo>
                  <a:cubicBezTo>
                    <a:pt x="824" y="813"/>
                    <a:pt x="818" y="810"/>
                    <a:pt x="810" y="810"/>
                  </a:cubicBezTo>
                  <a:cubicBezTo>
                    <a:pt x="802" y="810"/>
                    <a:pt x="815" y="803"/>
                    <a:pt x="814" y="809"/>
                  </a:cubicBezTo>
                  <a:cubicBezTo>
                    <a:pt x="830" y="805"/>
                    <a:pt x="840" y="812"/>
                    <a:pt x="854" y="811"/>
                  </a:cubicBezTo>
                  <a:cubicBezTo>
                    <a:pt x="852" y="816"/>
                    <a:pt x="839" y="814"/>
                    <a:pt x="836" y="818"/>
                  </a:cubicBezTo>
                  <a:close/>
                  <a:moveTo>
                    <a:pt x="860" y="829"/>
                  </a:moveTo>
                  <a:cubicBezTo>
                    <a:pt x="861" y="825"/>
                    <a:pt x="865" y="823"/>
                    <a:pt x="869" y="821"/>
                  </a:cubicBezTo>
                  <a:cubicBezTo>
                    <a:pt x="869" y="826"/>
                    <a:pt x="865" y="828"/>
                    <a:pt x="860" y="829"/>
                  </a:cubicBezTo>
                  <a:close/>
                  <a:moveTo>
                    <a:pt x="1010" y="743"/>
                  </a:moveTo>
                  <a:cubicBezTo>
                    <a:pt x="1012" y="736"/>
                    <a:pt x="1019" y="744"/>
                    <a:pt x="1025" y="740"/>
                  </a:cubicBezTo>
                  <a:cubicBezTo>
                    <a:pt x="1025" y="748"/>
                    <a:pt x="1015" y="744"/>
                    <a:pt x="1010" y="743"/>
                  </a:cubicBezTo>
                  <a:close/>
                  <a:moveTo>
                    <a:pt x="1248" y="686"/>
                  </a:moveTo>
                  <a:cubicBezTo>
                    <a:pt x="1250" y="691"/>
                    <a:pt x="1248" y="692"/>
                    <a:pt x="1248" y="695"/>
                  </a:cubicBezTo>
                  <a:cubicBezTo>
                    <a:pt x="1244" y="699"/>
                    <a:pt x="1241" y="703"/>
                    <a:pt x="1239" y="708"/>
                  </a:cubicBezTo>
                  <a:cubicBezTo>
                    <a:pt x="1239" y="714"/>
                    <a:pt x="1234" y="717"/>
                    <a:pt x="1233" y="722"/>
                  </a:cubicBezTo>
                  <a:cubicBezTo>
                    <a:pt x="1230" y="727"/>
                    <a:pt x="1230" y="733"/>
                    <a:pt x="1226" y="737"/>
                  </a:cubicBezTo>
                  <a:cubicBezTo>
                    <a:pt x="1224" y="747"/>
                    <a:pt x="1217" y="755"/>
                    <a:pt x="1216" y="767"/>
                  </a:cubicBezTo>
                  <a:cubicBezTo>
                    <a:pt x="1210" y="775"/>
                    <a:pt x="1211" y="789"/>
                    <a:pt x="1204" y="796"/>
                  </a:cubicBezTo>
                  <a:cubicBezTo>
                    <a:pt x="1203" y="820"/>
                    <a:pt x="1198" y="841"/>
                    <a:pt x="1189" y="859"/>
                  </a:cubicBezTo>
                  <a:cubicBezTo>
                    <a:pt x="1190" y="871"/>
                    <a:pt x="1185" y="879"/>
                    <a:pt x="1185" y="890"/>
                  </a:cubicBezTo>
                  <a:cubicBezTo>
                    <a:pt x="1180" y="897"/>
                    <a:pt x="1182" y="909"/>
                    <a:pt x="1177" y="916"/>
                  </a:cubicBezTo>
                  <a:cubicBezTo>
                    <a:pt x="1176" y="927"/>
                    <a:pt x="1172" y="935"/>
                    <a:pt x="1171" y="946"/>
                  </a:cubicBezTo>
                  <a:cubicBezTo>
                    <a:pt x="1170" y="956"/>
                    <a:pt x="1164" y="962"/>
                    <a:pt x="1165" y="974"/>
                  </a:cubicBezTo>
                  <a:cubicBezTo>
                    <a:pt x="1156" y="967"/>
                    <a:pt x="1168" y="960"/>
                    <a:pt x="1163" y="950"/>
                  </a:cubicBezTo>
                  <a:cubicBezTo>
                    <a:pt x="1164" y="942"/>
                    <a:pt x="1165" y="934"/>
                    <a:pt x="1163" y="923"/>
                  </a:cubicBezTo>
                  <a:cubicBezTo>
                    <a:pt x="1166" y="920"/>
                    <a:pt x="1164" y="912"/>
                    <a:pt x="1166" y="907"/>
                  </a:cubicBezTo>
                  <a:cubicBezTo>
                    <a:pt x="1166" y="902"/>
                    <a:pt x="1168" y="897"/>
                    <a:pt x="1170" y="893"/>
                  </a:cubicBezTo>
                  <a:cubicBezTo>
                    <a:pt x="1169" y="881"/>
                    <a:pt x="1175" y="874"/>
                    <a:pt x="1174" y="862"/>
                  </a:cubicBezTo>
                  <a:cubicBezTo>
                    <a:pt x="1179" y="853"/>
                    <a:pt x="1178" y="841"/>
                    <a:pt x="1181" y="831"/>
                  </a:cubicBezTo>
                  <a:cubicBezTo>
                    <a:pt x="1185" y="823"/>
                    <a:pt x="1189" y="814"/>
                    <a:pt x="1190" y="803"/>
                  </a:cubicBezTo>
                  <a:cubicBezTo>
                    <a:pt x="1193" y="799"/>
                    <a:pt x="1193" y="793"/>
                    <a:pt x="1196" y="789"/>
                  </a:cubicBezTo>
                  <a:cubicBezTo>
                    <a:pt x="1197" y="787"/>
                    <a:pt x="1197" y="784"/>
                    <a:pt x="1197" y="780"/>
                  </a:cubicBezTo>
                  <a:cubicBezTo>
                    <a:pt x="1200" y="780"/>
                    <a:pt x="1200" y="777"/>
                    <a:pt x="1200" y="775"/>
                  </a:cubicBezTo>
                  <a:cubicBezTo>
                    <a:pt x="1205" y="767"/>
                    <a:pt x="1206" y="757"/>
                    <a:pt x="1213" y="750"/>
                  </a:cubicBezTo>
                  <a:cubicBezTo>
                    <a:pt x="1212" y="744"/>
                    <a:pt x="1217" y="741"/>
                    <a:pt x="1220" y="738"/>
                  </a:cubicBezTo>
                  <a:cubicBezTo>
                    <a:pt x="1219" y="734"/>
                    <a:pt x="1222" y="733"/>
                    <a:pt x="1221" y="729"/>
                  </a:cubicBezTo>
                  <a:cubicBezTo>
                    <a:pt x="1224" y="729"/>
                    <a:pt x="1224" y="727"/>
                    <a:pt x="1224" y="724"/>
                  </a:cubicBezTo>
                  <a:cubicBezTo>
                    <a:pt x="1230" y="722"/>
                    <a:pt x="1226" y="714"/>
                    <a:pt x="1231" y="712"/>
                  </a:cubicBezTo>
                  <a:cubicBezTo>
                    <a:pt x="1231" y="706"/>
                    <a:pt x="1236" y="704"/>
                    <a:pt x="1235" y="698"/>
                  </a:cubicBezTo>
                  <a:cubicBezTo>
                    <a:pt x="1242" y="693"/>
                    <a:pt x="1246" y="687"/>
                    <a:pt x="1249" y="680"/>
                  </a:cubicBezTo>
                  <a:cubicBezTo>
                    <a:pt x="1255" y="679"/>
                    <a:pt x="1251" y="687"/>
                    <a:pt x="1248" y="686"/>
                  </a:cubicBezTo>
                  <a:close/>
                  <a:moveTo>
                    <a:pt x="2599" y="2155"/>
                  </a:moveTo>
                  <a:cubicBezTo>
                    <a:pt x="2602" y="2139"/>
                    <a:pt x="2583" y="2121"/>
                    <a:pt x="2584" y="2104"/>
                  </a:cubicBezTo>
                  <a:cubicBezTo>
                    <a:pt x="2579" y="2100"/>
                    <a:pt x="2576" y="2095"/>
                    <a:pt x="2577" y="2090"/>
                  </a:cubicBezTo>
                  <a:cubicBezTo>
                    <a:pt x="2565" y="2073"/>
                    <a:pt x="2553" y="2054"/>
                    <a:pt x="2544" y="2042"/>
                  </a:cubicBezTo>
                  <a:cubicBezTo>
                    <a:pt x="2532" y="2031"/>
                    <a:pt x="2514" y="2017"/>
                    <a:pt x="2498" y="2003"/>
                  </a:cubicBezTo>
                  <a:cubicBezTo>
                    <a:pt x="2491" y="2003"/>
                    <a:pt x="2484" y="1996"/>
                    <a:pt x="2477" y="1992"/>
                  </a:cubicBezTo>
                  <a:cubicBezTo>
                    <a:pt x="2470" y="1993"/>
                    <a:pt x="2463" y="1981"/>
                    <a:pt x="2455" y="1983"/>
                  </a:cubicBezTo>
                  <a:cubicBezTo>
                    <a:pt x="2458" y="1987"/>
                    <a:pt x="2462" y="1985"/>
                    <a:pt x="2465" y="1991"/>
                  </a:cubicBezTo>
                  <a:cubicBezTo>
                    <a:pt x="2469" y="1990"/>
                    <a:pt x="2472" y="1999"/>
                    <a:pt x="2476" y="1997"/>
                  </a:cubicBezTo>
                  <a:cubicBezTo>
                    <a:pt x="2479" y="2001"/>
                    <a:pt x="2482" y="2003"/>
                    <a:pt x="2486" y="2002"/>
                  </a:cubicBezTo>
                  <a:cubicBezTo>
                    <a:pt x="2486" y="2006"/>
                    <a:pt x="2491" y="2009"/>
                    <a:pt x="2495" y="2009"/>
                  </a:cubicBezTo>
                  <a:cubicBezTo>
                    <a:pt x="2509" y="2021"/>
                    <a:pt x="2523" y="2032"/>
                    <a:pt x="2537" y="2044"/>
                  </a:cubicBezTo>
                  <a:cubicBezTo>
                    <a:pt x="2539" y="2046"/>
                    <a:pt x="2537" y="2048"/>
                    <a:pt x="2540" y="2051"/>
                  </a:cubicBezTo>
                  <a:cubicBezTo>
                    <a:pt x="2541" y="2053"/>
                    <a:pt x="2545" y="2051"/>
                    <a:pt x="2543" y="2054"/>
                  </a:cubicBezTo>
                  <a:cubicBezTo>
                    <a:pt x="2545" y="2058"/>
                    <a:pt x="2554" y="2063"/>
                    <a:pt x="2551" y="2067"/>
                  </a:cubicBezTo>
                  <a:cubicBezTo>
                    <a:pt x="2555" y="2071"/>
                    <a:pt x="2560" y="2076"/>
                    <a:pt x="2560" y="2080"/>
                  </a:cubicBezTo>
                  <a:cubicBezTo>
                    <a:pt x="2560" y="2084"/>
                    <a:pt x="2568" y="2089"/>
                    <a:pt x="2566" y="2094"/>
                  </a:cubicBezTo>
                  <a:cubicBezTo>
                    <a:pt x="2579" y="2112"/>
                    <a:pt x="2580" y="2129"/>
                    <a:pt x="2589" y="2147"/>
                  </a:cubicBezTo>
                  <a:cubicBezTo>
                    <a:pt x="2590" y="2151"/>
                    <a:pt x="2591" y="2155"/>
                    <a:pt x="2593" y="2160"/>
                  </a:cubicBezTo>
                  <a:cubicBezTo>
                    <a:pt x="2604" y="2160"/>
                    <a:pt x="2604" y="2160"/>
                    <a:pt x="2604" y="2160"/>
                  </a:cubicBezTo>
                  <a:cubicBezTo>
                    <a:pt x="2603" y="2158"/>
                    <a:pt x="2602" y="2157"/>
                    <a:pt x="2599" y="2155"/>
                  </a:cubicBezTo>
                  <a:close/>
                  <a:moveTo>
                    <a:pt x="2578" y="2150"/>
                  </a:moveTo>
                  <a:cubicBezTo>
                    <a:pt x="2570" y="2138"/>
                    <a:pt x="2566" y="2125"/>
                    <a:pt x="2559" y="2112"/>
                  </a:cubicBezTo>
                  <a:cubicBezTo>
                    <a:pt x="2538" y="2084"/>
                    <a:pt x="2523" y="2066"/>
                    <a:pt x="2505" y="2044"/>
                  </a:cubicBezTo>
                  <a:cubicBezTo>
                    <a:pt x="2496" y="2036"/>
                    <a:pt x="2486" y="2027"/>
                    <a:pt x="2477" y="2019"/>
                  </a:cubicBezTo>
                  <a:cubicBezTo>
                    <a:pt x="2474" y="2019"/>
                    <a:pt x="2470" y="2015"/>
                    <a:pt x="2467" y="2013"/>
                  </a:cubicBezTo>
                  <a:cubicBezTo>
                    <a:pt x="2463" y="2018"/>
                    <a:pt x="2460" y="2003"/>
                    <a:pt x="2456" y="2008"/>
                  </a:cubicBezTo>
                  <a:cubicBezTo>
                    <a:pt x="2449" y="2002"/>
                    <a:pt x="2442" y="1996"/>
                    <a:pt x="2434" y="1996"/>
                  </a:cubicBezTo>
                  <a:cubicBezTo>
                    <a:pt x="2427" y="1987"/>
                    <a:pt x="2419" y="1987"/>
                    <a:pt x="2412" y="1980"/>
                  </a:cubicBezTo>
                  <a:cubicBezTo>
                    <a:pt x="2404" y="1979"/>
                    <a:pt x="2397" y="1964"/>
                    <a:pt x="2389" y="1971"/>
                  </a:cubicBezTo>
                  <a:cubicBezTo>
                    <a:pt x="2398" y="1978"/>
                    <a:pt x="2406" y="1981"/>
                    <a:pt x="2414" y="1990"/>
                  </a:cubicBezTo>
                  <a:cubicBezTo>
                    <a:pt x="2419" y="1991"/>
                    <a:pt x="2423" y="1996"/>
                    <a:pt x="2428" y="1998"/>
                  </a:cubicBezTo>
                  <a:cubicBezTo>
                    <a:pt x="2432" y="1995"/>
                    <a:pt x="2436" y="2005"/>
                    <a:pt x="2441" y="2004"/>
                  </a:cubicBezTo>
                  <a:cubicBezTo>
                    <a:pt x="2449" y="2014"/>
                    <a:pt x="2458" y="2014"/>
                    <a:pt x="2466" y="2022"/>
                  </a:cubicBezTo>
                  <a:cubicBezTo>
                    <a:pt x="2469" y="2021"/>
                    <a:pt x="2470" y="2029"/>
                    <a:pt x="2477" y="2028"/>
                  </a:cubicBezTo>
                  <a:cubicBezTo>
                    <a:pt x="2481" y="2034"/>
                    <a:pt x="2485" y="2036"/>
                    <a:pt x="2490" y="2039"/>
                  </a:cubicBezTo>
                  <a:cubicBezTo>
                    <a:pt x="2494" y="2046"/>
                    <a:pt x="2500" y="2059"/>
                    <a:pt x="2511" y="2064"/>
                  </a:cubicBezTo>
                  <a:cubicBezTo>
                    <a:pt x="2509" y="2069"/>
                    <a:pt x="2519" y="2074"/>
                    <a:pt x="2521" y="2079"/>
                  </a:cubicBezTo>
                  <a:cubicBezTo>
                    <a:pt x="2526" y="2084"/>
                    <a:pt x="2531" y="2090"/>
                    <a:pt x="2535" y="2095"/>
                  </a:cubicBezTo>
                  <a:cubicBezTo>
                    <a:pt x="2537" y="2101"/>
                    <a:pt x="2544" y="2108"/>
                    <a:pt x="2550" y="2115"/>
                  </a:cubicBezTo>
                  <a:cubicBezTo>
                    <a:pt x="2553" y="2122"/>
                    <a:pt x="2557" y="2130"/>
                    <a:pt x="2562" y="2139"/>
                  </a:cubicBezTo>
                  <a:cubicBezTo>
                    <a:pt x="2561" y="2143"/>
                    <a:pt x="2566" y="2147"/>
                    <a:pt x="2567" y="2151"/>
                  </a:cubicBezTo>
                  <a:cubicBezTo>
                    <a:pt x="2568" y="2154"/>
                    <a:pt x="2571" y="2157"/>
                    <a:pt x="2572" y="2160"/>
                  </a:cubicBezTo>
                  <a:cubicBezTo>
                    <a:pt x="2580" y="2160"/>
                    <a:pt x="2580" y="2160"/>
                    <a:pt x="2580" y="2160"/>
                  </a:cubicBezTo>
                  <a:cubicBezTo>
                    <a:pt x="2579" y="2157"/>
                    <a:pt x="2577" y="2153"/>
                    <a:pt x="2578" y="2150"/>
                  </a:cubicBezTo>
                  <a:close/>
                  <a:moveTo>
                    <a:pt x="1912" y="204"/>
                  </a:moveTo>
                  <a:cubicBezTo>
                    <a:pt x="1913" y="200"/>
                    <a:pt x="1917" y="198"/>
                    <a:pt x="1916" y="191"/>
                  </a:cubicBezTo>
                  <a:cubicBezTo>
                    <a:pt x="1945" y="147"/>
                    <a:pt x="1955" y="144"/>
                    <a:pt x="1958" y="134"/>
                  </a:cubicBezTo>
                  <a:cubicBezTo>
                    <a:pt x="1977" y="109"/>
                    <a:pt x="1980" y="106"/>
                    <a:pt x="1982" y="102"/>
                  </a:cubicBezTo>
                  <a:cubicBezTo>
                    <a:pt x="2012" y="60"/>
                    <a:pt x="2023" y="58"/>
                    <a:pt x="2028" y="49"/>
                  </a:cubicBezTo>
                  <a:cubicBezTo>
                    <a:pt x="2056" y="19"/>
                    <a:pt x="2067" y="12"/>
                    <a:pt x="2075" y="0"/>
                  </a:cubicBezTo>
                  <a:cubicBezTo>
                    <a:pt x="2056" y="8"/>
                    <a:pt x="2053" y="16"/>
                    <a:pt x="2047" y="19"/>
                  </a:cubicBezTo>
                  <a:cubicBezTo>
                    <a:pt x="2032" y="34"/>
                    <a:pt x="2030" y="36"/>
                    <a:pt x="2028" y="38"/>
                  </a:cubicBezTo>
                  <a:cubicBezTo>
                    <a:pt x="2010" y="54"/>
                    <a:pt x="2012" y="60"/>
                    <a:pt x="2006" y="58"/>
                  </a:cubicBezTo>
                  <a:cubicBezTo>
                    <a:pt x="1976" y="91"/>
                    <a:pt x="1978" y="102"/>
                    <a:pt x="1971" y="104"/>
                  </a:cubicBezTo>
                  <a:cubicBezTo>
                    <a:pt x="1955" y="132"/>
                    <a:pt x="1949" y="132"/>
                    <a:pt x="1951" y="139"/>
                  </a:cubicBezTo>
                  <a:cubicBezTo>
                    <a:pt x="1930" y="176"/>
                    <a:pt x="1920" y="171"/>
                    <a:pt x="1923" y="178"/>
                  </a:cubicBezTo>
                  <a:cubicBezTo>
                    <a:pt x="1915" y="199"/>
                    <a:pt x="1906" y="202"/>
                    <a:pt x="1912" y="204"/>
                  </a:cubicBezTo>
                  <a:close/>
                  <a:moveTo>
                    <a:pt x="2692" y="2129"/>
                  </a:moveTo>
                  <a:cubicBezTo>
                    <a:pt x="2687" y="2123"/>
                    <a:pt x="2692" y="2118"/>
                    <a:pt x="2687" y="2113"/>
                  </a:cubicBezTo>
                  <a:cubicBezTo>
                    <a:pt x="2680" y="2063"/>
                    <a:pt x="2671" y="2058"/>
                    <a:pt x="2673" y="2053"/>
                  </a:cubicBezTo>
                  <a:cubicBezTo>
                    <a:pt x="2634" y="1979"/>
                    <a:pt x="2640" y="1984"/>
                    <a:pt x="2641" y="1988"/>
                  </a:cubicBezTo>
                  <a:cubicBezTo>
                    <a:pt x="2658" y="2024"/>
                    <a:pt x="2656" y="2029"/>
                    <a:pt x="2663" y="2036"/>
                  </a:cubicBezTo>
                  <a:cubicBezTo>
                    <a:pt x="2667" y="2061"/>
                    <a:pt x="2668" y="2065"/>
                    <a:pt x="2672" y="2069"/>
                  </a:cubicBezTo>
                  <a:cubicBezTo>
                    <a:pt x="2669" y="2066"/>
                    <a:pt x="2661" y="2061"/>
                    <a:pt x="2665" y="2057"/>
                  </a:cubicBezTo>
                  <a:cubicBezTo>
                    <a:pt x="2613" y="1979"/>
                    <a:pt x="2615" y="1967"/>
                    <a:pt x="2605" y="1973"/>
                  </a:cubicBezTo>
                  <a:cubicBezTo>
                    <a:pt x="2629" y="2011"/>
                    <a:pt x="2638" y="2015"/>
                    <a:pt x="2639" y="2019"/>
                  </a:cubicBezTo>
                  <a:cubicBezTo>
                    <a:pt x="2654" y="2063"/>
                    <a:pt x="2659" y="2068"/>
                    <a:pt x="2661" y="2072"/>
                  </a:cubicBezTo>
                  <a:cubicBezTo>
                    <a:pt x="2666" y="2103"/>
                    <a:pt x="2668" y="2105"/>
                    <a:pt x="2664" y="2107"/>
                  </a:cubicBezTo>
                  <a:cubicBezTo>
                    <a:pt x="2672" y="2129"/>
                    <a:pt x="2671" y="2131"/>
                    <a:pt x="2670" y="2133"/>
                  </a:cubicBezTo>
                  <a:cubicBezTo>
                    <a:pt x="2659" y="2103"/>
                    <a:pt x="2656" y="2097"/>
                    <a:pt x="2655" y="2092"/>
                  </a:cubicBezTo>
                  <a:cubicBezTo>
                    <a:pt x="2648" y="2074"/>
                    <a:pt x="2644" y="2071"/>
                    <a:pt x="2645" y="2068"/>
                  </a:cubicBezTo>
                  <a:cubicBezTo>
                    <a:pt x="2586" y="2000"/>
                    <a:pt x="2581" y="1996"/>
                    <a:pt x="2576" y="1990"/>
                  </a:cubicBezTo>
                  <a:cubicBezTo>
                    <a:pt x="2637" y="2075"/>
                    <a:pt x="2644" y="2086"/>
                    <a:pt x="2650" y="2096"/>
                  </a:cubicBezTo>
                  <a:cubicBezTo>
                    <a:pt x="2656" y="2123"/>
                    <a:pt x="2654" y="2123"/>
                    <a:pt x="2654" y="2125"/>
                  </a:cubicBezTo>
                  <a:cubicBezTo>
                    <a:pt x="2658" y="2143"/>
                    <a:pt x="2662" y="2145"/>
                    <a:pt x="2662" y="2147"/>
                  </a:cubicBezTo>
                  <a:cubicBezTo>
                    <a:pt x="2672" y="2160"/>
                    <a:pt x="2672" y="2160"/>
                    <a:pt x="2672" y="2160"/>
                  </a:cubicBezTo>
                  <a:cubicBezTo>
                    <a:pt x="2673" y="2147"/>
                    <a:pt x="2673" y="2154"/>
                    <a:pt x="2673" y="2160"/>
                  </a:cubicBezTo>
                  <a:cubicBezTo>
                    <a:pt x="2681" y="2157"/>
                    <a:pt x="2682" y="2154"/>
                    <a:pt x="2681" y="2153"/>
                  </a:cubicBezTo>
                  <a:cubicBezTo>
                    <a:pt x="2676" y="2102"/>
                    <a:pt x="2673" y="2093"/>
                    <a:pt x="2671" y="2084"/>
                  </a:cubicBezTo>
                  <a:cubicBezTo>
                    <a:pt x="2681" y="2106"/>
                    <a:pt x="2677" y="2111"/>
                    <a:pt x="2682" y="2117"/>
                  </a:cubicBezTo>
                  <a:cubicBezTo>
                    <a:pt x="2684" y="2154"/>
                    <a:pt x="2686" y="2157"/>
                    <a:pt x="2687" y="2160"/>
                  </a:cubicBezTo>
                  <a:cubicBezTo>
                    <a:pt x="2695" y="2148"/>
                    <a:pt x="2690" y="2138"/>
                    <a:pt x="2692" y="2129"/>
                  </a:cubicBezTo>
                  <a:close/>
                  <a:moveTo>
                    <a:pt x="2726" y="2157"/>
                  </a:moveTo>
                  <a:cubicBezTo>
                    <a:pt x="2723" y="2141"/>
                    <a:pt x="2718" y="2125"/>
                    <a:pt x="2715" y="2109"/>
                  </a:cubicBezTo>
                  <a:cubicBezTo>
                    <a:pt x="2713" y="2105"/>
                    <a:pt x="2717" y="2102"/>
                    <a:pt x="2711" y="2097"/>
                  </a:cubicBezTo>
                  <a:cubicBezTo>
                    <a:pt x="2715" y="2094"/>
                    <a:pt x="2707" y="2089"/>
                    <a:pt x="2709" y="2085"/>
                  </a:cubicBezTo>
                  <a:cubicBezTo>
                    <a:pt x="2708" y="2077"/>
                    <a:pt x="2705" y="2068"/>
                    <a:pt x="2702" y="2060"/>
                  </a:cubicBezTo>
                  <a:cubicBezTo>
                    <a:pt x="2702" y="2056"/>
                    <a:pt x="2699" y="2052"/>
                    <a:pt x="2698" y="2049"/>
                  </a:cubicBezTo>
                  <a:cubicBezTo>
                    <a:pt x="2697" y="2047"/>
                    <a:pt x="2699" y="2044"/>
                    <a:pt x="2698" y="2043"/>
                  </a:cubicBezTo>
                  <a:cubicBezTo>
                    <a:pt x="2697" y="2040"/>
                    <a:pt x="2693" y="2038"/>
                    <a:pt x="2695" y="2036"/>
                  </a:cubicBezTo>
                  <a:cubicBezTo>
                    <a:pt x="2690" y="2032"/>
                    <a:pt x="2693" y="2028"/>
                    <a:pt x="2687" y="2023"/>
                  </a:cubicBezTo>
                  <a:cubicBezTo>
                    <a:pt x="2689" y="2019"/>
                    <a:pt x="2686" y="2013"/>
                    <a:pt x="2681" y="2017"/>
                  </a:cubicBezTo>
                  <a:cubicBezTo>
                    <a:pt x="2686" y="2024"/>
                    <a:pt x="2681" y="2031"/>
                    <a:pt x="2689" y="2039"/>
                  </a:cubicBezTo>
                  <a:cubicBezTo>
                    <a:pt x="2687" y="2041"/>
                    <a:pt x="2690" y="2042"/>
                    <a:pt x="2690" y="2044"/>
                  </a:cubicBezTo>
                  <a:cubicBezTo>
                    <a:pt x="2691" y="2045"/>
                    <a:pt x="2689" y="2048"/>
                    <a:pt x="2690" y="2050"/>
                  </a:cubicBezTo>
                  <a:cubicBezTo>
                    <a:pt x="2690" y="2051"/>
                    <a:pt x="2692" y="2052"/>
                    <a:pt x="2693" y="2053"/>
                  </a:cubicBezTo>
                  <a:cubicBezTo>
                    <a:pt x="2695" y="2057"/>
                    <a:pt x="2691" y="2059"/>
                    <a:pt x="2695" y="2062"/>
                  </a:cubicBezTo>
                  <a:cubicBezTo>
                    <a:pt x="2700" y="2070"/>
                    <a:pt x="2695" y="2078"/>
                    <a:pt x="2701" y="2086"/>
                  </a:cubicBezTo>
                  <a:cubicBezTo>
                    <a:pt x="2702" y="2094"/>
                    <a:pt x="2703" y="2102"/>
                    <a:pt x="2708" y="2110"/>
                  </a:cubicBezTo>
                  <a:cubicBezTo>
                    <a:pt x="2705" y="2117"/>
                    <a:pt x="2709" y="2124"/>
                    <a:pt x="2709" y="2131"/>
                  </a:cubicBezTo>
                  <a:cubicBezTo>
                    <a:pt x="2713" y="2135"/>
                    <a:pt x="2711" y="2139"/>
                    <a:pt x="2713" y="2142"/>
                  </a:cubicBezTo>
                  <a:cubicBezTo>
                    <a:pt x="2711" y="2144"/>
                    <a:pt x="2714" y="2147"/>
                    <a:pt x="2716" y="2149"/>
                  </a:cubicBezTo>
                  <a:cubicBezTo>
                    <a:pt x="2718" y="2151"/>
                    <a:pt x="2714" y="2153"/>
                    <a:pt x="2715" y="2155"/>
                  </a:cubicBezTo>
                  <a:cubicBezTo>
                    <a:pt x="2716" y="2157"/>
                    <a:pt x="2717" y="2158"/>
                    <a:pt x="2717" y="2160"/>
                  </a:cubicBezTo>
                  <a:cubicBezTo>
                    <a:pt x="2726" y="2160"/>
                    <a:pt x="2726" y="2160"/>
                    <a:pt x="2726" y="2160"/>
                  </a:cubicBezTo>
                  <a:cubicBezTo>
                    <a:pt x="2726" y="2159"/>
                    <a:pt x="2726" y="2158"/>
                    <a:pt x="2726" y="2157"/>
                  </a:cubicBezTo>
                  <a:close/>
                  <a:moveTo>
                    <a:pt x="1860" y="551"/>
                  </a:moveTo>
                  <a:cubicBezTo>
                    <a:pt x="1863" y="545"/>
                    <a:pt x="1862" y="534"/>
                    <a:pt x="1866" y="529"/>
                  </a:cubicBezTo>
                  <a:cubicBezTo>
                    <a:pt x="1886" y="481"/>
                    <a:pt x="1890" y="475"/>
                    <a:pt x="1892" y="468"/>
                  </a:cubicBezTo>
                  <a:cubicBezTo>
                    <a:pt x="1931" y="415"/>
                    <a:pt x="1936" y="411"/>
                    <a:pt x="1938" y="409"/>
                  </a:cubicBezTo>
                  <a:cubicBezTo>
                    <a:pt x="1954" y="398"/>
                    <a:pt x="1950" y="389"/>
                    <a:pt x="1956" y="389"/>
                  </a:cubicBezTo>
                  <a:cubicBezTo>
                    <a:pt x="1991" y="364"/>
                    <a:pt x="1989" y="357"/>
                    <a:pt x="1993" y="357"/>
                  </a:cubicBezTo>
                  <a:cubicBezTo>
                    <a:pt x="2038" y="321"/>
                    <a:pt x="2046" y="319"/>
                    <a:pt x="2047" y="311"/>
                  </a:cubicBezTo>
                  <a:cubicBezTo>
                    <a:pt x="2085" y="287"/>
                    <a:pt x="2081" y="278"/>
                    <a:pt x="2086" y="278"/>
                  </a:cubicBezTo>
                  <a:cubicBezTo>
                    <a:pt x="2129" y="237"/>
                    <a:pt x="2125" y="228"/>
                    <a:pt x="2132" y="230"/>
                  </a:cubicBezTo>
                  <a:cubicBezTo>
                    <a:pt x="2148" y="210"/>
                    <a:pt x="2150" y="210"/>
                    <a:pt x="2150" y="206"/>
                  </a:cubicBezTo>
                  <a:cubicBezTo>
                    <a:pt x="2170" y="180"/>
                    <a:pt x="2174" y="179"/>
                    <a:pt x="2176" y="176"/>
                  </a:cubicBezTo>
                  <a:cubicBezTo>
                    <a:pt x="2191" y="153"/>
                    <a:pt x="2195" y="151"/>
                    <a:pt x="2198" y="147"/>
                  </a:cubicBezTo>
                  <a:cubicBezTo>
                    <a:pt x="2206" y="140"/>
                    <a:pt x="2199" y="150"/>
                    <a:pt x="2193" y="161"/>
                  </a:cubicBezTo>
                  <a:cubicBezTo>
                    <a:pt x="2156" y="212"/>
                    <a:pt x="2153" y="219"/>
                    <a:pt x="2150" y="226"/>
                  </a:cubicBezTo>
                  <a:cubicBezTo>
                    <a:pt x="2130" y="255"/>
                    <a:pt x="2121" y="251"/>
                    <a:pt x="2121" y="256"/>
                  </a:cubicBezTo>
                  <a:cubicBezTo>
                    <a:pt x="2080" y="292"/>
                    <a:pt x="2080" y="297"/>
                    <a:pt x="2075" y="298"/>
                  </a:cubicBezTo>
                  <a:cubicBezTo>
                    <a:pt x="2054" y="317"/>
                    <a:pt x="2052" y="323"/>
                    <a:pt x="2047" y="328"/>
                  </a:cubicBezTo>
                  <a:cubicBezTo>
                    <a:pt x="2023" y="352"/>
                    <a:pt x="2019" y="354"/>
                    <a:pt x="2017" y="357"/>
                  </a:cubicBezTo>
                  <a:cubicBezTo>
                    <a:pt x="1998" y="373"/>
                    <a:pt x="1996" y="375"/>
                    <a:pt x="1995" y="379"/>
                  </a:cubicBezTo>
                  <a:cubicBezTo>
                    <a:pt x="1974" y="393"/>
                    <a:pt x="1978" y="402"/>
                    <a:pt x="1971" y="400"/>
                  </a:cubicBezTo>
                  <a:cubicBezTo>
                    <a:pt x="1947" y="449"/>
                    <a:pt x="1936" y="450"/>
                    <a:pt x="1936" y="464"/>
                  </a:cubicBezTo>
                  <a:cubicBezTo>
                    <a:pt x="1912" y="524"/>
                    <a:pt x="1908" y="527"/>
                    <a:pt x="1908" y="533"/>
                  </a:cubicBezTo>
                  <a:cubicBezTo>
                    <a:pt x="1922" y="513"/>
                    <a:pt x="1921" y="508"/>
                    <a:pt x="1921" y="505"/>
                  </a:cubicBezTo>
                  <a:cubicBezTo>
                    <a:pt x="1929" y="485"/>
                    <a:pt x="1933" y="485"/>
                    <a:pt x="1932" y="479"/>
                  </a:cubicBezTo>
                  <a:cubicBezTo>
                    <a:pt x="1963" y="428"/>
                    <a:pt x="1968" y="422"/>
                    <a:pt x="1971" y="413"/>
                  </a:cubicBezTo>
                  <a:cubicBezTo>
                    <a:pt x="2003" y="375"/>
                    <a:pt x="2012" y="379"/>
                    <a:pt x="2010" y="372"/>
                  </a:cubicBezTo>
                  <a:cubicBezTo>
                    <a:pt x="2041" y="347"/>
                    <a:pt x="2042" y="338"/>
                    <a:pt x="2052" y="337"/>
                  </a:cubicBezTo>
                  <a:cubicBezTo>
                    <a:pt x="2091" y="296"/>
                    <a:pt x="2103" y="287"/>
                    <a:pt x="2115" y="278"/>
                  </a:cubicBezTo>
                  <a:cubicBezTo>
                    <a:pt x="2145" y="236"/>
                    <a:pt x="2155" y="242"/>
                    <a:pt x="2152" y="235"/>
                  </a:cubicBezTo>
                  <a:cubicBezTo>
                    <a:pt x="2169" y="215"/>
                    <a:pt x="2172" y="209"/>
                    <a:pt x="2176" y="204"/>
                  </a:cubicBezTo>
                  <a:cubicBezTo>
                    <a:pt x="2198" y="167"/>
                    <a:pt x="2204" y="169"/>
                    <a:pt x="2202" y="163"/>
                  </a:cubicBezTo>
                  <a:cubicBezTo>
                    <a:pt x="2208" y="169"/>
                    <a:pt x="2204" y="175"/>
                    <a:pt x="2200" y="182"/>
                  </a:cubicBezTo>
                  <a:cubicBezTo>
                    <a:pt x="2183" y="215"/>
                    <a:pt x="2171" y="225"/>
                    <a:pt x="2165" y="241"/>
                  </a:cubicBezTo>
                  <a:cubicBezTo>
                    <a:pt x="2151" y="254"/>
                    <a:pt x="2148" y="257"/>
                    <a:pt x="2145" y="261"/>
                  </a:cubicBezTo>
                  <a:cubicBezTo>
                    <a:pt x="2121" y="282"/>
                    <a:pt x="2120" y="288"/>
                    <a:pt x="2115" y="289"/>
                  </a:cubicBezTo>
                  <a:cubicBezTo>
                    <a:pt x="2092" y="312"/>
                    <a:pt x="2090" y="316"/>
                    <a:pt x="2084" y="318"/>
                  </a:cubicBezTo>
                  <a:cubicBezTo>
                    <a:pt x="2074" y="333"/>
                    <a:pt x="2067" y="333"/>
                    <a:pt x="2067" y="339"/>
                  </a:cubicBezTo>
                  <a:cubicBezTo>
                    <a:pt x="2043" y="368"/>
                    <a:pt x="2040" y="368"/>
                    <a:pt x="2038" y="370"/>
                  </a:cubicBezTo>
                  <a:cubicBezTo>
                    <a:pt x="2006" y="405"/>
                    <a:pt x="2008" y="414"/>
                    <a:pt x="2001" y="413"/>
                  </a:cubicBezTo>
                  <a:cubicBezTo>
                    <a:pt x="1977" y="455"/>
                    <a:pt x="1972" y="456"/>
                    <a:pt x="1971" y="461"/>
                  </a:cubicBezTo>
                  <a:cubicBezTo>
                    <a:pt x="1951" y="488"/>
                    <a:pt x="1955" y="499"/>
                    <a:pt x="1949" y="501"/>
                  </a:cubicBezTo>
                  <a:cubicBezTo>
                    <a:pt x="1926" y="563"/>
                    <a:pt x="1926" y="569"/>
                    <a:pt x="1925" y="575"/>
                  </a:cubicBezTo>
                  <a:cubicBezTo>
                    <a:pt x="1915" y="604"/>
                    <a:pt x="1917" y="608"/>
                    <a:pt x="1916" y="612"/>
                  </a:cubicBezTo>
                  <a:cubicBezTo>
                    <a:pt x="1928" y="576"/>
                    <a:pt x="1931" y="572"/>
                    <a:pt x="1932" y="564"/>
                  </a:cubicBezTo>
                  <a:cubicBezTo>
                    <a:pt x="1948" y="529"/>
                    <a:pt x="1946" y="523"/>
                    <a:pt x="1949" y="522"/>
                  </a:cubicBezTo>
                  <a:cubicBezTo>
                    <a:pt x="1972" y="476"/>
                    <a:pt x="1974" y="469"/>
                    <a:pt x="1977" y="464"/>
                  </a:cubicBezTo>
                  <a:cubicBezTo>
                    <a:pt x="2016" y="413"/>
                    <a:pt x="2020" y="408"/>
                    <a:pt x="2023" y="403"/>
                  </a:cubicBezTo>
                  <a:cubicBezTo>
                    <a:pt x="2041" y="388"/>
                    <a:pt x="2035" y="377"/>
                    <a:pt x="2043" y="381"/>
                  </a:cubicBezTo>
                  <a:cubicBezTo>
                    <a:pt x="2056" y="362"/>
                    <a:pt x="2059" y="361"/>
                    <a:pt x="2062" y="359"/>
                  </a:cubicBezTo>
                  <a:cubicBezTo>
                    <a:pt x="2143" y="272"/>
                    <a:pt x="2150" y="275"/>
                    <a:pt x="2150" y="270"/>
                  </a:cubicBezTo>
                  <a:cubicBezTo>
                    <a:pt x="2163" y="254"/>
                    <a:pt x="2164" y="254"/>
                    <a:pt x="2165" y="252"/>
                  </a:cubicBezTo>
                  <a:cubicBezTo>
                    <a:pt x="2124" y="317"/>
                    <a:pt x="2109" y="330"/>
                    <a:pt x="2097" y="346"/>
                  </a:cubicBezTo>
                  <a:cubicBezTo>
                    <a:pt x="2079" y="362"/>
                    <a:pt x="2078" y="364"/>
                    <a:pt x="2078" y="368"/>
                  </a:cubicBezTo>
                  <a:cubicBezTo>
                    <a:pt x="2052" y="390"/>
                    <a:pt x="2055" y="400"/>
                    <a:pt x="2047" y="398"/>
                  </a:cubicBezTo>
                  <a:cubicBezTo>
                    <a:pt x="2026" y="424"/>
                    <a:pt x="2028" y="430"/>
                    <a:pt x="2025" y="431"/>
                  </a:cubicBezTo>
                  <a:cubicBezTo>
                    <a:pt x="2011" y="455"/>
                    <a:pt x="2005" y="455"/>
                    <a:pt x="2006" y="464"/>
                  </a:cubicBezTo>
                  <a:cubicBezTo>
                    <a:pt x="1975" y="530"/>
                    <a:pt x="1967" y="535"/>
                    <a:pt x="1966" y="549"/>
                  </a:cubicBezTo>
                  <a:cubicBezTo>
                    <a:pt x="1954" y="591"/>
                    <a:pt x="1952" y="603"/>
                    <a:pt x="1949" y="614"/>
                  </a:cubicBezTo>
                  <a:cubicBezTo>
                    <a:pt x="1942" y="675"/>
                    <a:pt x="1940" y="688"/>
                    <a:pt x="1945" y="690"/>
                  </a:cubicBezTo>
                  <a:cubicBezTo>
                    <a:pt x="1958" y="602"/>
                    <a:pt x="1958" y="599"/>
                    <a:pt x="1960" y="597"/>
                  </a:cubicBezTo>
                  <a:cubicBezTo>
                    <a:pt x="1981" y="535"/>
                    <a:pt x="1983" y="528"/>
                    <a:pt x="1986" y="520"/>
                  </a:cubicBezTo>
                  <a:cubicBezTo>
                    <a:pt x="2004" y="484"/>
                    <a:pt x="2011" y="470"/>
                    <a:pt x="2019" y="457"/>
                  </a:cubicBezTo>
                  <a:cubicBezTo>
                    <a:pt x="2042" y="428"/>
                    <a:pt x="2042" y="423"/>
                    <a:pt x="2045" y="420"/>
                  </a:cubicBezTo>
                  <a:cubicBezTo>
                    <a:pt x="2067" y="389"/>
                    <a:pt x="2074" y="390"/>
                    <a:pt x="2073" y="383"/>
                  </a:cubicBezTo>
                  <a:cubicBezTo>
                    <a:pt x="2108" y="350"/>
                    <a:pt x="2108" y="344"/>
                    <a:pt x="2113" y="344"/>
                  </a:cubicBezTo>
                  <a:cubicBezTo>
                    <a:pt x="2129" y="322"/>
                    <a:pt x="2132" y="319"/>
                    <a:pt x="2134" y="315"/>
                  </a:cubicBezTo>
                  <a:cubicBezTo>
                    <a:pt x="2165" y="278"/>
                    <a:pt x="2166" y="274"/>
                    <a:pt x="2169" y="272"/>
                  </a:cubicBezTo>
                  <a:cubicBezTo>
                    <a:pt x="2182" y="249"/>
                    <a:pt x="2185" y="249"/>
                    <a:pt x="2185" y="246"/>
                  </a:cubicBezTo>
                  <a:cubicBezTo>
                    <a:pt x="2164" y="302"/>
                    <a:pt x="2159" y="308"/>
                    <a:pt x="2156" y="318"/>
                  </a:cubicBezTo>
                  <a:cubicBezTo>
                    <a:pt x="2123" y="360"/>
                    <a:pt x="2123" y="366"/>
                    <a:pt x="2119" y="368"/>
                  </a:cubicBezTo>
                  <a:cubicBezTo>
                    <a:pt x="2094" y="401"/>
                    <a:pt x="2091" y="403"/>
                    <a:pt x="2089" y="407"/>
                  </a:cubicBezTo>
                  <a:cubicBezTo>
                    <a:pt x="2071" y="421"/>
                    <a:pt x="2069" y="430"/>
                    <a:pt x="2062" y="435"/>
                  </a:cubicBezTo>
                  <a:cubicBezTo>
                    <a:pt x="2047" y="458"/>
                    <a:pt x="2043" y="457"/>
                    <a:pt x="2043" y="459"/>
                  </a:cubicBezTo>
                  <a:cubicBezTo>
                    <a:pt x="2027" y="482"/>
                    <a:pt x="2022" y="489"/>
                    <a:pt x="2017" y="496"/>
                  </a:cubicBezTo>
                  <a:cubicBezTo>
                    <a:pt x="1983" y="556"/>
                    <a:pt x="1974" y="571"/>
                    <a:pt x="1969" y="590"/>
                  </a:cubicBezTo>
                  <a:cubicBezTo>
                    <a:pt x="1982" y="565"/>
                    <a:pt x="1986" y="561"/>
                    <a:pt x="1988" y="553"/>
                  </a:cubicBezTo>
                  <a:cubicBezTo>
                    <a:pt x="2015" y="517"/>
                    <a:pt x="2014" y="510"/>
                    <a:pt x="2017" y="507"/>
                  </a:cubicBezTo>
                  <a:cubicBezTo>
                    <a:pt x="2037" y="487"/>
                    <a:pt x="2037" y="481"/>
                    <a:pt x="2041" y="479"/>
                  </a:cubicBezTo>
                  <a:cubicBezTo>
                    <a:pt x="2071" y="450"/>
                    <a:pt x="2067" y="440"/>
                    <a:pt x="2073" y="440"/>
                  </a:cubicBezTo>
                  <a:cubicBezTo>
                    <a:pt x="2085" y="428"/>
                    <a:pt x="2085" y="422"/>
                    <a:pt x="2089" y="420"/>
                  </a:cubicBezTo>
                  <a:cubicBezTo>
                    <a:pt x="2127" y="381"/>
                    <a:pt x="2124" y="372"/>
                    <a:pt x="2130" y="372"/>
                  </a:cubicBezTo>
                  <a:cubicBezTo>
                    <a:pt x="2136" y="374"/>
                    <a:pt x="2127" y="381"/>
                    <a:pt x="2121" y="392"/>
                  </a:cubicBezTo>
                  <a:cubicBezTo>
                    <a:pt x="2101" y="427"/>
                    <a:pt x="2095" y="430"/>
                    <a:pt x="2093" y="435"/>
                  </a:cubicBezTo>
                  <a:cubicBezTo>
                    <a:pt x="2077" y="459"/>
                    <a:pt x="2069" y="467"/>
                    <a:pt x="2065" y="479"/>
                  </a:cubicBezTo>
                  <a:cubicBezTo>
                    <a:pt x="2038" y="506"/>
                    <a:pt x="2036" y="518"/>
                    <a:pt x="2028" y="522"/>
                  </a:cubicBezTo>
                  <a:cubicBezTo>
                    <a:pt x="2009" y="559"/>
                    <a:pt x="2003" y="567"/>
                    <a:pt x="1997" y="575"/>
                  </a:cubicBezTo>
                  <a:cubicBezTo>
                    <a:pt x="1976" y="631"/>
                    <a:pt x="1976" y="636"/>
                    <a:pt x="1973" y="638"/>
                  </a:cubicBezTo>
                  <a:cubicBezTo>
                    <a:pt x="1963" y="678"/>
                    <a:pt x="1961" y="696"/>
                    <a:pt x="1958" y="712"/>
                  </a:cubicBezTo>
                  <a:cubicBezTo>
                    <a:pt x="1951" y="755"/>
                    <a:pt x="1947" y="756"/>
                    <a:pt x="1953" y="758"/>
                  </a:cubicBezTo>
                  <a:cubicBezTo>
                    <a:pt x="1959" y="713"/>
                    <a:pt x="1965" y="700"/>
                    <a:pt x="1966" y="688"/>
                  </a:cubicBezTo>
                  <a:cubicBezTo>
                    <a:pt x="1984" y="631"/>
                    <a:pt x="1986" y="625"/>
                    <a:pt x="1986" y="618"/>
                  </a:cubicBezTo>
                  <a:cubicBezTo>
                    <a:pt x="2013" y="570"/>
                    <a:pt x="2012" y="562"/>
                    <a:pt x="2017" y="560"/>
                  </a:cubicBezTo>
                  <a:cubicBezTo>
                    <a:pt x="2035" y="525"/>
                    <a:pt x="2042" y="524"/>
                    <a:pt x="2043" y="518"/>
                  </a:cubicBezTo>
                  <a:cubicBezTo>
                    <a:pt x="2075" y="478"/>
                    <a:pt x="2075" y="473"/>
                    <a:pt x="2080" y="472"/>
                  </a:cubicBezTo>
                  <a:cubicBezTo>
                    <a:pt x="2099" y="450"/>
                    <a:pt x="2096" y="442"/>
                    <a:pt x="2102" y="442"/>
                  </a:cubicBezTo>
                  <a:cubicBezTo>
                    <a:pt x="2131" y="393"/>
                    <a:pt x="2136" y="387"/>
                    <a:pt x="2141" y="381"/>
                  </a:cubicBezTo>
                  <a:cubicBezTo>
                    <a:pt x="2171" y="332"/>
                    <a:pt x="2172" y="321"/>
                    <a:pt x="2178" y="315"/>
                  </a:cubicBezTo>
                  <a:cubicBezTo>
                    <a:pt x="2161" y="360"/>
                    <a:pt x="2157" y="362"/>
                    <a:pt x="2154" y="365"/>
                  </a:cubicBezTo>
                  <a:cubicBezTo>
                    <a:pt x="2123" y="421"/>
                    <a:pt x="2122" y="432"/>
                    <a:pt x="2115" y="437"/>
                  </a:cubicBezTo>
                  <a:cubicBezTo>
                    <a:pt x="2084" y="494"/>
                    <a:pt x="2076" y="498"/>
                    <a:pt x="2073" y="507"/>
                  </a:cubicBezTo>
                  <a:cubicBezTo>
                    <a:pt x="2047" y="542"/>
                    <a:pt x="2046" y="548"/>
                    <a:pt x="2043" y="551"/>
                  </a:cubicBezTo>
                  <a:cubicBezTo>
                    <a:pt x="2031" y="563"/>
                    <a:pt x="2030" y="568"/>
                    <a:pt x="2028" y="573"/>
                  </a:cubicBezTo>
                  <a:cubicBezTo>
                    <a:pt x="2008" y="615"/>
                    <a:pt x="1998" y="630"/>
                    <a:pt x="1995" y="651"/>
                  </a:cubicBezTo>
                  <a:cubicBezTo>
                    <a:pt x="1984" y="690"/>
                    <a:pt x="1981" y="699"/>
                    <a:pt x="1980" y="710"/>
                  </a:cubicBezTo>
                  <a:cubicBezTo>
                    <a:pt x="1983" y="745"/>
                    <a:pt x="1979" y="735"/>
                    <a:pt x="1984" y="734"/>
                  </a:cubicBezTo>
                  <a:cubicBezTo>
                    <a:pt x="1989" y="685"/>
                    <a:pt x="1996" y="669"/>
                    <a:pt x="1999" y="649"/>
                  </a:cubicBezTo>
                  <a:cubicBezTo>
                    <a:pt x="2020" y="611"/>
                    <a:pt x="2017" y="602"/>
                    <a:pt x="2021" y="601"/>
                  </a:cubicBezTo>
                  <a:cubicBezTo>
                    <a:pt x="2035" y="568"/>
                    <a:pt x="2045" y="565"/>
                    <a:pt x="2047" y="555"/>
                  </a:cubicBezTo>
                  <a:cubicBezTo>
                    <a:pt x="2071" y="521"/>
                    <a:pt x="2075" y="519"/>
                    <a:pt x="2078" y="516"/>
                  </a:cubicBezTo>
                  <a:cubicBezTo>
                    <a:pt x="2098" y="490"/>
                    <a:pt x="2097" y="486"/>
                    <a:pt x="2099" y="485"/>
                  </a:cubicBezTo>
                  <a:cubicBezTo>
                    <a:pt x="2124" y="444"/>
                    <a:pt x="2125" y="433"/>
                    <a:pt x="2132" y="429"/>
                  </a:cubicBezTo>
                  <a:cubicBezTo>
                    <a:pt x="2158" y="388"/>
                    <a:pt x="2156" y="392"/>
                    <a:pt x="2154" y="396"/>
                  </a:cubicBezTo>
                  <a:cubicBezTo>
                    <a:pt x="2145" y="424"/>
                    <a:pt x="2141" y="431"/>
                    <a:pt x="2141" y="440"/>
                  </a:cubicBezTo>
                  <a:cubicBezTo>
                    <a:pt x="2112" y="478"/>
                    <a:pt x="2107" y="490"/>
                    <a:pt x="2097" y="498"/>
                  </a:cubicBezTo>
                  <a:cubicBezTo>
                    <a:pt x="2076" y="536"/>
                    <a:pt x="2071" y="540"/>
                    <a:pt x="2069" y="546"/>
                  </a:cubicBezTo>
                  <a:cubicBezTo>
                    <a:pt x="2057" y="564"/>
                    <a:pt x="2059" y="570"/>
                    <a:pt x="2056" y="570"/>
                  </a:cubicBezTo>
                  <a:cubicBezTo>
                    <a:pt x="2039" y="601"/>
                    <a:pt x="2037" y="608"/>
                    <a:pt x="2034" y="614"/>
                  </a:cubicBezTo>
                  <a:cubicBezTo>
                    <a:pt x="2017" y="657"/>
                    <a:pt x="2011" y="686"/>
                    <a:pt x="2008" y="717"/>
                  </a:cubicBezTo>
                  <a:cubicBezTo>
                    <a:pt x="2015" y="730"/>
                    <a:pt x="2011" y="714"/>
                    <a:pt x="2017" y="697"/>
                  </a:cubicBezTo>
                  <a:cubicBezTo>
                    <a:pt x="2050" y="594"/>
                    <a:pt x="2055" y="594"/>
                    <a:pt x="2056" y="590"/>
                  </a:cubicBezTo>
                  <a:cubicBezTo>
                    <a:pt x="2078" y="556"/>
                    <a:pt x="2076" y="547"/>
                    <a:pt x="2082" y="546"/>
                  </a:cubicBezTo>
                  <a:cubicBezTo>
                    <a:pt x="2114" y="493"/>
                    <a:pt x="2116" y="491"/>
                    <a:pt x="2117" y="488"/>
                  </a:cubicBezTo>
                  <a:cubicBezTo>
                    <a:pt x="2120" y="498"/>
                    <a:pt x="2112" y="508"/>
                    <a:pt x="2108" y="522"/>
                  </a:cubicBezTo>
                  <a:cubicBezTo>
                    <a:pt x="2079" y="576"/>
                    <a:pt x="2079" y="578"/>
                    <a:pt x="2078" y="581"/>
                  </a:cubicBezTo>
                  <a:cubicBezTo>
                    <a:pt x="2065" y="601"/>
                    <a:pt x="2065" y="608"/>
                    <a:pt x="2060" y="614"/>
                  </a:cubicBezTo>
                  <a:cubicBezTo>
                    <a:pt x="2049" y="667"/>
                    <a:pt x="2051" y="663"/>
                    <a:pt x="2052" y="658"/>
                  </a:cubicBezTo>
                  <a:cubicBezTo>
                    <a:pt x="2088" y="586"/>
                    <a:pt x="2085" y="575"/>
                    <a:pt x="2091" y="573"/>
                  </a:cubicBezTo>
                  <a:cubicBezTo>
                    <a:pt x="2122" y="520"/>
                    <a:pt x="2121" y="511"/>
                    <a:pt x="2126" y="507"/>
                  </a:cubicBezTo>
                  <a:cubicBezTo>
                    <a:pt x="2136" y="479"/>
                    <a:pt x="2141" y="472"/>
                    <a:pt x="2137" y="472"/>
                  </a:cubicBezTo>
                  <a:cubicBezTo>
                    <a:pt x="2127" y="519"/>
                    <a:pt x="2129" y="575"/>
                    <a:pt x="2117" y="616"/>
                  </a:cubicBezTo>
                  <a:cubicBezTo>
                    <a:pt x="2092" y="752"/>
                    <a:pt x="2090" y="760"/>
                    <a:pt x="2089" y="767"/>
                  </a:cubicBezTo>
                  <a:cubicBezTo>
                    <a:pt x="2097" y="764"/>
                    <a:pt x="2102" y="734"/>
                    <a:pt x="2110" y="708"/>
                  </a:cubicBezTo>
                  <a:cubicBezTo>
                    <a:pt x="2137" y="549"/>
                    <a:pt x="2136" y="541"/>
                    <a:pt x="2139" y="536"/>
                  </a:cubicBezTo>
                  <a:cubicBezTo>
                    <a:pt x="2144" y="513"/>
                    <a:pt x="2144" y="515"/>
                    <a:pt x="2145" y="507"/>
                  </a:cubicBezTo>
                  <a:cubicBezTo>
                    <a:pt x="2155" y="467"/>
                    <a:pt x="2151" y="456"/>
                    <a:pt x="2156" y="455"/>
                  </a:cubicBezTo>
                  <a:cubicBezTo>
                    <a:pt x="2158" y="481"/>
                    <a:pt x="2153" y="480"/>
                    <a:pt x="2154" y="485"/>
                  </a:cubicBezTo>
                  <a:cubicBezTo>
                    <a:pt x="2155" y="552"/>
                    <a:pt x="2154" y="561"/>
                    <a:pt x="2156" y="573"/>
                  </a:cubicBezTo>
                  <a:cubicBezTo>
                    <a:pt x="2132" y="695"/>
                    <a:pt x="2136" y="704"/>
                    <a:pt x="2134" y="708"/>
                  </a:cubicBezTo>
                  <a:cubicBezTo>
                    <a:pt x="2116" y="773"/>
                    <a:pt x="2116" y="781"/>
                    <a:pt x="2115" y="788"/>
                  </a:cubicBezTo>
                  <a:cubicBezTo>
                    <a:pt x="2119" y="795"/>
                    <a:pt x="2121" y="776"/>
                    <a:pt x="2128" y="762"/>
                  </a:cubicBezTo>
                  <a:cubicBezTo>
                    <a:pt x="2136" y="732"/>
                    <a:pt x="2132" y="723"/>
                    <a:pt x="2137" y="723"/>
                  </a:cubicBezTo>
                  <a:cubicBezTo>
                    <a:pt x="2151" y="641"/>
                    <a:pt x="2156" y="626"/>
                    <a:pt x="2161" y="610"/>
                  </a:cubicBezTo>
                  <a:cubicBezTo>
                    <a:pt x="2165" y="541"/>
                    <a:pt x="2162" y="517"/>
                    <a:pt x="2163" y="474"/>
                  </a:cubicBezTo>
                  <a:cubicBezTo>
                    <a:pt x="2164" y="421"/>
                    <a:pt x="2169" y="422"/>
                    <a:pt x="2167" y="416"/>
                  </a:cubicBezTo>
                  <a:cubicBezTo>
                    <a:pt x="2170" y="395"/>
                    <a:pt x="2167" y="393"/>
                    <a:pt x="2167" y="394"/>
                  </a:cubicBezTo>
                  <a:cubicBezTo>
                    <a:pt x="2176" y="375"/>
                    <a:pt x="2179" y="390"/>
                    <a:pt x="2178" y="407"/>
                  </a:cubicBezTo>
                  <a:cubicBezTo>
                    <a:pt x="2180" y="484"/>
                    <a:pt x="2182" y="494"/>
                    <a:pt x="2178" y="498"/>
                  </a:cubicBezTo>
                  <a:cubicBezTo>
                    <a:pt x="2181" y="536"/>
                    <a:pt x="2178" y="556"/>
                    <a:pt x="2182" y="568"/>
                  </a:cubicBezTo>
                  <a:cubicBezTo>
                    <a:pt x="2180" y="639"/>
                    <a:pt x="2174" y="653"/>
                    <a:pt x="2176" y="673"/>
                  </a:cubicBezTo>
                  <a:cubicBezTo>
                    <a:pt x="2173" y="708"/>
                    <a:pt x="2179" y="696"/>
                    <a:pt x="2178" y="677"/>
                  </a:cubicBezTo>
                  <a:cubicBezTo>
                    <a:pt x="2185" y="654"/>
                    <a:pt x="2181" y="646"/>
                    <a:pt x="2182" y="642"/>
                  </a:cubicBezTo>
                  <a:cubicBezTo>
                    <a:pt x="2188" y="565"/>
                    <a:pt x="2189" y="548"/>
                    <a:pt x="2189" y="531"/>
                  </a:cubicBezTo>
                  <a:cubicBezTo>
                    <a:pt x="2189" y="476"/>
                    <a:pt x="2188" y="474"/>
                    <a:pt x="2187" y="472"/>
                  </a:cubicBezTo>
                  <a:cubicBezTo>
                    <a:pt x="2187" y="439"/>
                    <a:pt x="2183" y="438"/>
                    <a:pt x="2185" y="431"/>
                  </a:cubicBezTo>
                  <a:cubicBezTo>
                    <a:pt x="2185" y="410"/>
                    <a:pt x="2184" y="405"/>
                    <a:pt x="2187" y="405"/>
                  </a:cubicBezTo>
                  <a:cubicBezTo>
                    <a:pt x="2190" y="420"/>
                    <a:pt x="2193" y="424"/>
                    <a:pt x="2193" y="431"/>
                  </a:cubicBezTo>
                  <a:cubicBezTo>
                    <a:pt x="2201" y="578"/>
                    <a:pt x="2206" y="577"/>
                    <a:pt x="2204" y="584"/>
                  </a:cubicBezTo>
                  <a:cubicBezTo>
                    <a:pt x="2202" y="676"/>
                    <a:pt x="2203" y="682"/>
                    <a:pt x="2202" y="699"/>
                  </a:cubicBezTo>
                  <a:cubicBezTo>
                    <a:pt x="2198" y="726"/>
                    <a:pt x="2202" y="720"/>
                    <a:pt x="2204" y="712"/>
                  </a:cubicBezTo>
                  <a:cubicBezTo>
                    <a:pt x="2211" y="627"/>
                    <a:pt x="2211" y="627"/>
                    <a:pt x="2211" y="627"/>
                  </a:cubicBezTo>
                  <a:cubicBezTo>
                    <a:pt x="2210" y="568"/>
                    <a:pt x="2211" y="566"/>
                    <a:pt x="2208" y="555"/>
                  </a:cubicBezTo>
                  <a:cubicBezTo>
                    <a:pt x="2198" y="402"/>
                    <a:pt x="2196" y="388"/>
                    <a:pt x="2195" y="368"/>
                  </a:cubicBezTo>
                  <a:cubicBezTo>
                    <a:pt x="2195" y="317"/>
                    <a:pt x="2191" y="312"/>
                    <a:pt x="2198" y="311"/>
                  </a:cubicBezTo>
                  <a:cubicBezTo>
                    <a:pt x="2209" y="405"/>
                    <a:pt x="2214" y="407"/>
                    <a:pt x="2213" y="416"/>
                  </a:cubicBezTo>
                  <a:cubicBezTo>
                    <a:pt x="2224" y="566"/>
                    <a:pt x="2224" y="585"/>
                    <a:pt x="2224" y="601"/>
                  </a:cubicBezTo>
                  <a:cubicBezTo>
                    <a:pt x="2221" y="620"/>
                    <a:pt x="2224" y="621"/>
                    <a:pt x="2224" y="621"/>
                  </a:cubicBezTo>
                  <a:cubicBezTo>
                    <a:pt x="2222" y="654"/>
                    <a:pt x="2227" y="654"/>
                    <a:pt x="2226" y="647"/>
                  </a:cubicBezTo>
                  <a:cubicBezTo>
                    <a:pt x="2226" y="608"/>
                    <a:pt x="2235" y="602"/>
                    <a:pt x="2228" y="599"/>
                  </a:cubicBezTo>
                  <a:cubicBezTo>
                    <a:pt x="2216" y="397"/>
                    <a:pt x="2219" y="390"/>
                    <a:pt x="2217" y="385"/>
                  </a:cubicBezTo>
                  <a:cubicBezTo>
                    <a:pt x="2206" y="298"/>
                    <a:pt x="2206" y="298"/>
                    <a:pt x="2206" y="298"/>
                  </a:cubicBezTo>
                  <a:cubicBezTo>
                    <a:pt x="2209" y="233"/>
                    <a:pt x="2210" y="229"/>
                    <a:pt x="2213" y="226"/>
                  </a:cubicBezTo>
                  <a:cubicBezTo>
                    <a:pt x="2221" y="273"/>
                    <a:pt x="2220" y="280"/>
                    <a:pt x="2224" y="283"/>
                  </a:cubicBezTo>
                  <a:cubicBezTo>
                    <a:pt x="2231" y="331"/>
                    <a:pt x="2238" y="346"/>
                    <a:pt x="2241" y="365"/>
                  </a:cubicBezTo>
                  <a:cubicBezTo>
                    <a:pt x="2260" y="435"/>
                    <a:pt x="2256" y="445"/>
                    <a:pt x="2261" y="446"/>
                  </a:cubicBezTo>
                  <a:cubicBezTo>
                    <a:pt x="2270" y="590"/>
                    <a:pt x="2270" y="590"/>
                    <a:pt x="2270" y="590"/>
                  </a:cubicBezTo>
                  <a:cubicBezTo>
                    <a:pt x="2270" y="618"/>
                    <a:pt x="2273" y="615"/>
                    <a:pt x="2274" y="610"/>
                  </a:cubicBezTo>
                  <a:cubicBezTo>
                    <a:pt x="2274" y="557"/>
                    <a:pt x="2273" y="554"/>
                    <a:pt x="2274" y="549"/>
                  </a:cubicBezTo>
                  <a:cubicBezTo>
                    <a:pt x="2268" y="469"/>
                    <a:pt x="2271" y="456"/>
                    <a:pt x="2267" y="448"/>
                  </a:cubicBezTo>
                  <a:cubicBezTo>
                    <a:pt x="2258" y="404"/>
                    <a:pt x="2259" y="397"/>
                    <a:pt x="2259" y="392"/>
                  </a:cubicBezTo>
                  <a:cubicBezTo>
                    <a:pt x="2248" y="345"/>
                    <a:pt x="2241" y="330"/>
                    <a:pt x="2239" y="309"/>
                  </a:cubicBezTo>
                  <a:cubicBezTo>
                    <a:pt x="2222" y="224"/>
                    <a:pt x="2222" y="224"/>
                    <a:pt x="2222" y="224"/>
                  </a:cubicBezTo>
                  <a:cubicBezTo>
                    <a:pt x="2251" y="334"/>
                    <a:pt x="2261" y="357"/>
                    <a:pt x="2267" y="383"/>
                  </a:cubicBezTo>
                  <a:cubicBezTo>
                    <a:pt x="2291" y="481"/>
                    <a:pt x="2283" y="496"/>
                    <a:pt x="2289" y="496"/>
                  </a:cubicBezTo>
                  <a:cubicBezTo>
                    <a:pt x="2287" y="419"/>
                    <a:pt x="2280" y="404"/>
                    <a:pt x="2278" y="383"/>
                  </a:cubicBezTo>
                  <a:cubicBezTo>
                    <a:pt x="2270" y="353"/>
                    <a:pt x="2266" y="344"/>
                    <a:pt x="2263" y="335"/>
                  </a:cubicBezTo>
                  <a:cubicBezTo>
                    <a:pt x="2256" y="313"/>
                    <a:pt x="2256" y="307"/>
                    <a:pt x="2259" y="307"/>
                  </a:cubicBezTo>
                  <a:cubicBezTo>
                    <a:pt x="2278" y="358"/>
                    <a:pt x="2280" y="360"/>
                    <a:pt x="2283" y="361"/>
                  </a:cubicBezTo>
                  <a:cubicBezTo>
                    <a:pt x="2293" y="392"/>
                    <a:pt x="2296" y="396"/>
                    <a:pt x="2298" y="403"/>
                  </a:cubicBezTo>
                  <a:cubicBezTo>
                    <a:pt x="2325" y="478"/>
                    <a:pt x="2328" y="488"/>
                    <a:pt x="2331" y="498"/>
                  </a:cubicBezTo>
                  <a:cubicBezTo>
                    <a:pt x="2338" y="508"/>
                    <a:pt x="2334" y="491"/>
                    <a:pt x="2331" y="472"/>
                  </a:cubicBezTo>
                  <a:cubicBezTo>
                    <a:pt x="2311" y="413"/>
                    <a:pt x="2307" y="406"/>
                    <a:pt x="2304" y="398"/>
                  </a:cubicBezTo>
                  <a:cubicBezTo>
                    <a:pt x="2290" y="367"/>
                    <a:pt x="2289" y="357"/>
                    <a:pt x="2285" y="350"/>
                  </a:cubicBezTo>
                  <a:cubicBezTo>
                    <a:pt x="2267" y="309"/>
                    <a:pt x="2268" y="300"/>
                    <a:pt x="2263" y="298"/>
                  </a:cubicBezTo>
                  <a:cubicBezTo>
                    <a:pt x="2256" y="266"/>
                    <a:pt x="2251" y="256"/>
                    <a:pt x="2248" y="243"/>
                  </a:cubicBezTo>
                  <a:cubicBezTo>
                    <a:pt x="2239" y="223"/>
                    <a:pt x="2242" y="212"/>
                    <a:pt x="2237" y="208"/>
                  </a:cubicBezTo>
                  <a:cubicBezTo>
                    <a:pt x="2234" y="166"/>
                    <a:pt x="2230" y="158"/>
                    <a:pt x="2235" y="158"/>
                  </a:cubicBezTo>
                  <a:cubicBezTo>
                    <a:pt x="2239" y="170"/>
                    <a:pt x="2243" y="172"/>
                    <a:pt x="2241" y="180"/>
                  </a:cubicBezTo>
                  <a:cubicBezTo>
                    <a:pt x="2249" y="202"/>
                    <a:pt x="2251" y="207"/>
                    <a:pt x="2252" y="213"/>
                  </a:cubicBezTo>
                  <a:cubicBezTo>
                    <a:pt x="2275" y="265"/>
                    <a:pt x="2275" y="274"/>
                    <a:pt x="2280" y="276"/>
                  </a:cubicBezTo>
                  <a:cubicBezTo>
                    <a:pt x="2308" y="328"/>
                    <a:pt x="2303" y="329"/>
                    <a:pt x="2309" y="335"/>
                  </a:cubicBezTo>
                  <a:cubicBezTo>
                    <a:pt x="2332" y="387"/>
                    <a:pt x="2333" y="394"/>
                    <a:pt x="2335" y="400"/>
                  </a:cubicBezTo>
                  <a:cubicBezTo>
                    <a:pt x="2347" y="416"/>
                    <a:pt x="2340" y="405"/>
                    <a:pt x="2337" y="389"/>
                  </a:cubicBezTo>
                  <a:cubicBezTo>
                    <a:pt x="2316" y="338"/>
                    <a:pt x="2316" y="332"/>
                    <a:pt x="2313" y="331"/>
                  </a:cubicBezTo>
                  <a:cubicBezTo>
                    <a:pt x="2290" y="282"/>
                    <a:pt x="2286" y="276"/>
                    <a:pt x="2285" y="267"/>
                  </a:cubicBezTo>
                  <a:cubicBezTo>
                    <a:pt x="2250" y="182"/>
                    <a:pt x="2253" y="175"/>
                    <a:pt x="2250" y="174"/>
                  </a:cubicBezTo>
                  <a:cubicBezTo>
                    <a:pt x="2239" y="89"/>
                    <a:pt x="2239" y="89"/>
                    <a:pt x="2239" y="89"/>
                  </a:cubicBezTo>
                  <a:cubicBezTo>
                    <a:pt x="2242" y="83"/>
                    <a:pt x="2245" y="92"/>
                    <a:pt x="2248" y="102"/>
                  </a:cubicBezTo>
                  <a:cubicBezTo>
                    <a:pt x="2260" y="158"/>
                    <a:pt x="2256" y="162"/>
                    <a:pt x="2259" y="169"/>
                  </a:cubicBezTo>
                  <a:cubicBezTo>
                    <a:pt x="2276" y="216"/>
                    <a:pt x="2279" y="222"/>
                    <a:pt x="2283" y="228"/>
                  </a:cubicBezTo>
                  <a:cubicBezTo>
                    <a:pt x="2307" y="276"/>
                    <a:pt x="2309" y="280"/>
                    <a:pt x="2311" y="283"/>
                  </a:cubicBezTo>
                  <a:cubicBezTo>
                    <a:pt x="2328" y="325"/>
                    <a:pt x="2338" y="319"/>
                    <a:pt x="2335" y="326"/>
                  </a:cubicBezTo>
                  <a:cubicBezTo>
                    <a:pt x="2367" y="382"/>
                    <a:pt x="2372" y="395"/>
                    <a:pt x="2379" y="407"/>
                  </a:cubicBezTo>
                  <a:cubicBezTo>
                    <a:pt x="2390" y="433"/>
                    <a:pt x="2389" y="444"/>
                    <a:pt x="2396" y="446"/>
                  </a:cubicBezTo>
                  <a:cubicBezTo>
                    <a:pt x="2383" y="398"/>
                    <a:pt x="2378" y="394"/>
                    <a:pt x="2376" y="387"/>
                  </a:cubicBezTo>
                  <a:cubicBezTo>
                    <a:pt x="2366" y="361"/>
                    <a:pt x="2362" y="356"/>
                    <a:pt x="2359" y="350"/>
                  </a:cubicBezTo>
                  <a:cubicBezTo>
                    <a:pt x="2339" y="309"/>
                    <a:pt x="2332" y="306"/>
                    <a:pt x="2331" y="298"/>
                  </a:cubicBezTo>
                  <a:cubicBezTo>
                    <a:pt x="2307" y="252"/>
                    <a:pt x="2301" y="254"/>
                    <a:pt x="2302" y="248"/>
                  </a:cubicBezTo>
                  <a:cubicBezTo>
                    <a:pt x="2283" y="204"/>
                    <a:pt x="2278" y="200"/>
                    <a:pt x="2278" y="191"/>
                  </a:cubicBezTo>
                  <a:cubicBezTo>
                    <a:pt x="2267" y="166"/>
                    <a:pt x="2267" y="157"/>
                    <a:pt x="2263" y="152"/>
                  </a:cubicBezTo>
                  <a:cubicBezTo>
                    <a:pt x="2251" y="76"/>
                    <a:pt x="2255" y="67"/>
                    <a:pt x="2250" y="67"/>
                  </a:cubicBezTo>
                  <a:cubicBezTo>
                    <a:pt x="2257" y="67"/>
                    <a:pt x="2254" y="69"/>
                    <a:pt x="2254" y="69"/>
                  </a:cubicBezTo>
                  <a:cubicBezTo>
                    <a:pt x="2268" y="115"/>
                    <a:pt x="2274" y="129"/>
                    <a:pt x="2276" y="147"/>
                  </a:cubicBezTo>
                  <a:cubicBezTo>
                    <a:pt x="2288" y="177"/>
                    <a:pt x="2296" y="180"/>
                    <a:pt x="2296" y="191"/>
                  </a:cubicBezTo>
                  <a:cubicBezTo>
                    <a:pt x="2319" y="237"/>
                    <a:pt x="2320" y="240"/>
                    <a:pt x="2320" y="246"/>
                  </a:cubicBezTo>
                  <a:cubicBezTo>
                    <a:pt x="2346" y="278"/>
                    <a:pt x="2348" y="286"/>
                    <a:pt x="2352" y="291"/>
                  </a:cubicBezTo>
                  <a:cubicBezTo>
                    <a:pt x="2366" y="302"/>
                    <a:pt x="2361" y="300"/>
                    <a:pt x="2359" y="294"/>
                  </a:cubicBezTo>
                  <a:cubicBezTo>
                    <a:pt x="2344" y="265"/>
                    <a:pt x="2334" y="258"/>
                    <a:pt x="2331" y="243"/>
                  </a:cubicBezTo>
                  <a:cubicBezTo>
                    <a:pt x="2314" y="218"/>
                    <a:pt x="2317" y="211"/>
                    <a:pt x="2313" y="211"/>
                  </a:cubicBezTo>
                  <a:cubicBezTo>
                    <a:pt x="2288" y="150"/>
                    <a:pt x="2278" y="125"/>
                    <a:pt x="2274" y="95"/>
                  </a:cubicBezTo>
                  <a:cubicBezTo>
                    <a:pt x="2262" y="50"/>
                    <a:pt x="2253" y="44"/>
                    <a:pt x="2259" y="38"/>
                  </a:cubicBezTo>
                  <a:cubicBezTo>
                    <a:pt x="2274" y="70"/>
                    <a:pt x="2276" y="86"/>
                    <a:pt x="2280" y="99"/>
                  </a:cubicBezTo>
                  <a:cubicBezTo>
                    <a:pt x="2305" y="148"/>
                    <a:pt x="2303" y="167"/>
                    <a:pt x="2313" y="176"/>
                  </a:cubicBezTo>
                  <a:cubicBezTo>
                    <a:pt x="2338" y="219"/>
                    <a:pt x="2340" y="227"/>
                    <a:pt x="2344" y="235"/>
                  </a:cubicBezTo>
                  <a:cubicBezTo>
                    <a:pt x="2359" y="266"/>
                    <a:pt x="2368" y="271"/>
                    <a:pt x="2370" y="283"/>
                  </a:cubicBezTo>
                  <a:cubicBezTo>
                    <a:pt x="2380" y="300"/>
                    <a:pt x="2380" y="307"/>
                    <a:pt x="2385" y="309"/>
                  </a:cubicBezTo>
                  <a:cubicBezTo>
                    <a:pt x="2400" y="342"/>
                    <a:pt x="2399" y="349"/>
                    <a:pt x="2405" y="350"/>
                  </a:cubicBezTo>
                  <a:cubicBezTo>
                    <a:pt x="2393" y="318"/>
                    <a:pt x="2393" y="308"/>
                    <a:pt x="2387" y="304"/>
                  </a:cubicBezTo>
                  <a:cubicBezTo>
                    <a:pt x="2374" y="271"/>
                    <a:pt x="2365" y="260"/>
                    <a:pt x="2361" y="246"/>
                  </a:cubicBezTo>
                  <a:cubicBezTo>
                    <a:pt x="2339" y="201"/>
                    <a:pt x="2331" y="200"/>
                    <a:pt x="2331" y="191"/>
                  </a:cubicBezTo>
                  <a:cubicBezTo>
                    <a:pt x="2314" y="161"/>
                    <a:pt x="2314" y="156"/>
                    <a:pt x="2311" y="154"/>
                  </a:cubicBezTo>
                  <a:cubicBezTo>
                    <a:pt x="2283" y="77"/>
                    <a:pt x="2279" y="62"/>
                    <a:pt x="2272" y="49"/>
                  </a:cubicBezTo>
                  <a:cubicBezTo>
                    <a:pt x="2263" y="8"/>
                    <a:pt x="2262" y="4"/>
                    <a:pt x="2261" y="0"/>
                  </a:cubicBezTo>
                  <a:cubicBezTo>
                    <a:pt x="2237" y="26"/>
                    <a:pt x="2228" y="31"/>
                    <a:pt x="2230" y="36"/>
                  </a:cubicBezTo>
                  <a:cubicBezTo>
                    <a:pt x="2215" y="56"/>
                    <a:pt x="2214" y="58"/>
                    <a:pt x="2213" y="60"/>
                  </a:cubicBezTo>
                  <a:cubicBezTo>
                    <a:pt x="2198" y="81"/>
                    <a:pt x="2200" y="87"/>
                    <a:pt x="2198" y="89"/>
                  </a:cubicBezTo>
                  <a:cubicBezTo>
                    <a:pt x="2171" y="128"/>
                    <a:pt x="2162" y="138"/>
                    <a:pt x="2154" y="150"/>
                  </a:cubicBezTo>
                  <a:cubicBezTo>
                    <a:pt x="2136" y="169"/>
                    <a:pt x="2134" y="170"/>
                    <a:pt x="2134" y="174"/>
                  </a:cubicBezTo>
                  <a:cubicBezTo>
                    <a:pt x="2115" y="188"/>
                    <a:pt x="2117" y="195"/>
                    <a:pt x="2110" y="193"/>
                  </a:cubicBezTo>
                  <a:cubicBezTo>
                    <a:pt x="2094" y="217"/>
                    <a:pt x="2084" y="217"/>
                    <a:pt x="2082" y="224"/>
                  </a:cubicBezTo>
                  <a:cubicBezTo>
                    <a:pt x="2041" y="255"/>
                    <a:pt x="2044" y="266"/>
                    <a:pt x="2036" y="265"/>
                  </a:cubicBezTo>
                  <a:cubicBezTo>
                    <a:pt x="2014" y="293"/>
                    <a:pt x="2007" y="294"/>
                    <a:pt x="2004" y="298"/>
                  </a:cubicBezTo>
                  <a:cubicBezTo>
                    <a:pt x="1966" y="340"/>
                    <a:pt x="1961" y="350"/>
                    <a:pt x="1953" y="357"/>
                  </a:cubicBezTo>
                  <a:cubicBezTo>
                    <a:pt x="1931" y="393"/>
                    <a:pt x="1929" y="394"/>
                    <a:pt x="1929" y="398"/>
                  </a:cubicBezTo>
                  <a:cubicBezTo>
                    <a:pt x="1915" y="411"/>
                    <a:pt x="1919" y="423"/>
                    <a:pt x="1914" y="427"/>
                  </a:cubicBezTo>
                  <a:cubicBezTo>
                    <a:pt x="1891" y="465"/>
                    <a:pt x="1885" y="467"/>
                    <a:pt x="1884" y="474"/>
                  </a:cubicBezTo>
                  <a:cubicBezTo>
                    <a:pt x="1863" y="515"/>
                    <a:pt x="1863" y="524"/>
                    <a:pt x="1862" y="531"/>
                  </a:cubicBezTo>
                  <a:close/>
                  <a:moveTo>
                    <a:pt x="2182" y="235"/>
                  </a:moveTo>
                  <a:cubicBezTo>
                    <a:pt x="2179" y="238"/>
                    <a:pt x="2176" y="243"/>
                    <a:pt x="2174" y="248"/>
                  </a:cubicBezTo>
                  <a:cubicBezTo>
                    <a:pt x="2167" y="244"/>
                    <a:pt x="2178" y="240"/>
                    <a:pt x="2178" y="235"/>
                  </a:cubicBezTo>
                  <a:cubicBezTo>
                    <a:pt x="2182" y="231"/>
                    <a:pt x="2183" y="225"/>
                    <a:pt x="2187" y="222"/>
                  </a:cubicBezTo>
                  <a:cubicBezTo>
                    <a:pt x="2193" y="225"/>
                    <a:pt x="2182" y="230"/>
                    <a:pt x="2182" y="235"/>
                  </a:cubicBezTo>
                  <a:close/>
                  <a:moveTo>
                    <a:pt x="2187" y="357"/>
                  </a:moveTo>
                  <a:cubicBezTo>
                    <a:pt x="2185" y="361"/>
                    <a:pt x="2184" y="355"/>
                    <a:pt x="2185" y="352"/>
                  </a:cubicBezTo>
                  <a:cubicBezTo>
                    <a:pt x="2186" y="348"/>
                    <a:pt x="2187" y="354"/>
                    <a:pt x="2187" y="357"/>
                  </a:cubicBezTo>
                  <a:close/>
                  <a:moveTo>
                    <a:pt x="2219" y="145"/>
                  </a:moveTo>
                  <a:cubicBezTo>
                    <a:pt x="2214" y="140"/>
                    <a:pt x="2220" y="127"/>
                    <a:pt x="2222" y="121"/>
                  </a:cubicBezTo>
                  <a:cubicBezTo>
                    <a:pt x="2226" y="126"/>
                    <a:pt x="2217" y="135"/>
                    <a:pt x="2219" y="145"/>
                  </a:cubicBezTo>
                  <a:close/>
                  <a:moveTo>
                    <a:pt x="2224" y="178"/>
                  </a:moveTo>
                  <a:cubicBezTo>
                    <a:pt x="2215" y="176"/>
                    <a:pt x="2223" y="170"/>
                    <a:pt x="2222" y="163"/>
                  </a:cubicBezTo>
                  <a:cubicBezTo>
                    <a:pt x="2226" y="164"/>
                    <a:pt x="2222" y="173"/>
                    <a:pt x="2224" y="178"/>
                  </a:cubicBezTo>
                  <a:close/>
                  <a:moveTo>
                    <a:pt x="2224" y="108"/>
                  </a:moveTo>
                  <a:cubicBezTo>
                    <a:pt x="2214" y="104"/>
                    <a:pt x="2228" y="98"/>
                    <a:pt x="2226" y="89"/>
                  </a:cubicBezTo>
                  <a:cubicBezTo>
                    <a:pt x="2234" y="95"/>
                    <a:pt x="2220" y="99"/>
                    <a:pt x="2224" y="108"/>
                  </a:cubicBezTo>
                  <a:close/>
                  <a:moveTo>
                    <a:pt x="1936" y="394"/>
                  </a:moveTo>
                  <a:cubicBezTo>
                    <a:pt x="1942" y="395"/>
                    <a:pt x="1938" y="386"/>
                    <a:pt x="1942" y="385"/>
                  </a:cubicBezTo>
                  <a:cubicBezTo>
                    <a:pt x="1960" y="361"/>
                    <a:pt x="1960" y="359"/>
                    <a:pt x="1962" y="359"/>
                  </a:cubicBezTo>
                  <a:cubicBezTo>
                    <a:pt x="1986" y="332"/>
                    <a:pt x="1983" y="324"/>
                    <a:pt x="1990" y="326"/>
                  </a:cubicBezTo>
                  <a:cubicBezTo>
                    <a:pt x="2018" y="297"/>
                    <a:pt x="2025" y="294"/>
                    <a:pt x="2028" y="287"/>
                  </a:cubicBezTo>
                  <a:cubicBezTo>
                    <a:pt x="2057" y="259"/>
                    <a:pt x="2065" y="253"/>
                    <a:pt x="2069" y="243"/>
                  </a:cubicBezTo>
                  <a:cubicBezTo>
                    <a:pt x="2089" y="229"/>
                    <a:pt x="2091" y="223"/>
                    <a:pt x="2095" y="219"/>
                  </a:cubicBezTo>
                  <a:cubicBezTo>
                    <a:pt x="2122" y="195"/>
                    <a:pt x="2125" y="194"/>
                    <a:pt x="2128" y="191"/>
                  </a:cubicBezTo>
                  <a:cubicBezTo>
                    <a:pt x="2158" y="150"/>
                    <a:pt x="2172" y="150"/>
                    <a:pt x="2171" y="137"/>
                  </a:cubicBezTo>
                  <a:cubicBezTo>
                    <a:pt x="2214" y="85"/>
                    <a:pt x="2219" y="63"/>
                    <a:pt x="2232" y="49"/>
                  </a:cubicBezTo>
                  <a:cubicBezTo>
                    <a:pt x="2223" y="76"/>
                    <a:pt x="2223" y="85"/>
                    <a:pt x="2217" y="86"/>
                  </a:cubicBezTo>
                  <a:cubicBezTo>
                    <a:pt x="2188" y="142"/>
                    <a:pt x="2188" y="148"/>
                    <a:pt x="2185" y="150"/>
                  </a:cubicBezTo>
                  <a:cubicBezTo>
                    <a:pt x="2156" y="180"/>
                    <a:pt x="2157" y="192"/>
                    <a:pt x="2150" y="195"/>
                  </a:cubicBezTo>
                  <a:cubicBezTo>
                    <a:pt x="2129" y="217"/>
                    <a:pt x="2128" y="226"/>
                    <a:pt x="2119" y="228"/>
                  </a:cubicBezTo>
                  <a:cubicBezTo>
                    <a:pt x="2083" y="268"/>
                    <a:pt x="2080" y="275"/>
                    <a:pt x="2073" y="278"/>
                  </a:cubicBezTo>
                  <a:cubicBezTo>
                    <a:pt x="2055" y="295"/>
                    <a:pt x="2054" y="297"/>
                    <a:pt x="2052" y="298"/>
                  </a:cubicBezTo>
                  <a:cubicBezTo>
                    <a:pt x="2027" y="319"/>
                    <a:pt x="2016" y="328"/>
                    <a:pt x="2004" y="337"/>
                  </a:cubicBezTo>
                  <a:cubicBezTo>
                    <a:pt x="1958" y="377"/>
                    <a:pt x="1956" y="381"/>
                    <a:pt x="1953" y="383"/>
                  </a:cubicBezTo>
                  <a:cubicBezTo>
                    <a:pt x="1937" y="401"/>
                    <a:pt x="1934" y="402"/>
                    <a:pt x="1934" y="405"/>
                  </a:cubicBezTo>
                  <a:close/>
                  <a:moveTo>
                    <a:pt x="26" y="1668"/>
                  </a:moveTo>
                  <a:cubicBezTo>
                    <a:pt x="28" y="1662"/>
                    <a:pt x="33" y="1659"/>
                    <a:pt x="33" y="1652"/>
                  </a:cubicBezTo>
                  <a:cubicBezTo>
                    <a:pt x="46" y="1613"/>
                    <a:pt x="53" y="1613"/>
                    <a:pt x="52" y="1605"/>
                  </a:cubicBezTo>
                  <a:cubicBezTo>
                    <a:pt x="74" y="1552"/>
                    <a:pt x="74" y="1545"/>
                    <a:pt x="76" y="1540"/>
                  </a:cubicBezTo>
                  <a:cubicBezTo>
                    <a:pt x="83" y="1465"/>
                    <a:pt x="85" y="1463"/>
                    <a:pt x="85" y="1447"/>
                  </a:cubicBezTo>
                  <a:cubicBezTo>
                    <a:pt x="81" y="1401"/>
                    <a:pt x="79" y="1389"/>
                    <a:pt x="78" y="1378"/>
                  </a:cubicBezTo>
                  <a:cubicBezTo>
                    <a:pt x="68" y="1370"/>
                    <a:pt x="74" y="1384"/>
                    <a:pt x="77" y="1402"/>
                  </a:cubicBezTo>
                  <a:cubicBezTo>
                    <a:pt x="81" y="1490"/>
                    <a:pt x="72" y="1495"/>
                    <a:pt x="76" y="1505"/>
                  </a:cubicBezTo>
                  <a:cubicBezTo>
                    <a:pt x="71" y="1530"/>
                    <a:pt x="71" y="1533"/>
                    <a:pt x="69" y="1536"/>
                  </a:cubicBezTo>
                  <a:cubicBezTo>
                    <a:pt x="53" y="1576"/>
                    <a:pt x="50" y="1591"/>
                    <a:pt x="45" y="1603"/>
                  </a:cubicBezTo>
                  <a:cubicBezTo>
                    <a:pt x="26" y="1644"/>
                    <a:pt x="25" y="1651"/>
                    <a:pt x="23" y="1657"/>
                  </a:cubicBezTo>
                  <a:cubicBezTo>
                    <a:pt x="6" y="1698"/>
                    <a:pt x="5" y="1701"/>
                    <a:pt x="2" y="1702"/>
                  </a:cubicBezTo>
                  <a:cubicBezTo>
                    <a:pt x="6" y="1719"/>
                    <a:pt x="13" y="1701"/>
                    <a:pt x="20" y="1684"/>
                  </a:cubicBezTo>
                  <a:close/>
                  <a:moveTo>
                    <a:pt x="23" y="1719"/>
                  </a:moveTo>
                  <a:cubicBezTo>
                    <a:pt x="24" y="1711"/>
                    <a:pt x="28" y="1707"/>
                    <a:pt x="28" y="1698"/>
                  </a:cubicBezTo>
                  <a:cubicBezTo>
                    <a:pt x="45" y="1672"/>
                    <a:pt x="49" y="1664"/>
                    <a:pt x="51" y="1655"/>
                  </a:cubicBezTo>
                  <a:cubicBezTo>
                    <a:pt x="75" y="1621"/>
                    <a:pt x="74" y="1616"/>
                    <a:pt x="74" y="1610"/>
                  </a:cubicBezTo>
                  <a:cubicBezTo>
                    <a:pt x="99" y="1561"/>
                    <a:pt x="96" y="1552"/>
                    <a:pt x="101" y="1551"/>
                  </a:cubicBezTo>
                  <a:cubicBezTo>
                    <a:pt x="113" y="1524"/>
                    <a:pt x="109" y="1515"/>
                    <a:pt x="113" y="1513"/>
                  </a:cubicBezTo>
                  <a:cubicBezTo>
                    <a:pt x="114" y="1449"/>
                    <a:pt x="109" y="1450"/>
                    <a:pt x="111" y="1443"/>
                  </a:cubicBezTo>
                  <a:cubicBezTo>
                    <a:pt x="103" y="1515"/>
                    <a:pt x="103" y="1522"/>
                    <a:pt x="99" y="1525"/>
                  </a:cubicBezTo>
                  <a:cubicBezTo>
                    <a:pt x="88" y="1563"/>
                    <a:pt x="85" y="1567"/>
                    <a:pt x="82" y="1572"/>
                  </a:cubicBezTo>
                  <a:cubicBezTo>
                    <a:pt x="73" y="1591"/>
                    <a:pt x="77" y="1601"/>
                    <a:pt x="69" y="1602"/>
                  </a:cubicBezTo>
                  <a:cubicBezTo>
                    <a:pt x="37" y="1672"/>
                    <a:pt x="28" y="1678"/>
                    <a:pt x="25" y="1690"/>
                  </a:cubicBezTo>
                  <a:cubicBezTo>
                    <a:pt x="1" y="1736"/>
                    <a:pt x="2" y="1742"/>
                    <a:pt x="0" y="1745"/>
                  </a:cubicBezTo>
                  <a:cubicBezTo>
                    <a:pt x="16" y="1729"/>
                    <a:pt x="21" y="1725"/>
                    <a:pt x="23" y="1719"/>
                  </a:cubicBezTo>
                  <a:close/>
                  <a:moveTo>
                    <a:pt x="19" y="1542"/>
                  </a:moveTo>
                  <a:cubicBezTo>
                    <a:pt x="17" y="1531"/>
                    <a:pt x="26" y="1530"/>
                    <a:pt x="24" y="1520"/>
                  </a:cubicBezTo>
                  <a:cubicBezTo>
                    <a:pt x="30" y="1515"/>
                    <a:pt x="27" y="1504"/>
                    <a:pt x="31" y="1499"/>
                  </a:cubicBezTo>
                  <a:cubicBezTo>
                    <a:pt x="34" y="1484"/>
                    <a:pt x="42" y="1473"/>
                    <a:pt x="44" y="1457"/>
                  </a:cubicBezTo>
                  <a:cubicBezTo>
                    <a:pt x="50" y="1453"/>
                    <a:pt x="46" y="1441"/>
                    <a:pt x="51" y="1437"/>
                  </a:cubicBezTo>
                  <a:cubicBezTo>
                    <a:pt x="50" y="1426"/>
                    <a:pt x="53" y="1419"/>
                    <a:pt x="54" y="1410"/>
                  </a:cubicBezTo>
                  <a:cubicBezTo>
                    <a:pt x="53" y="1396"/>
                    <a:pt x="52" y="1381"/>
                    <a:pt x="51" y="1367"/>
                  </a:cubicBezTo>
                  <a:cubicBezTo>
                    <a:pt x="47" y="1366"/>
                    <a:pt x="50" y="1357"/>
                    <a:pt x="45" y="1356"/>
                  </a:cubicBezTo>
                  <a:cubicBezTo>
                    <a:pt x="49" y="1377"/>
                    <a:pt x="45" y="1393"/>
                    <a:pt x="47" y="1413"/>
                  </a:cubicBezTo>
                  <a:cubicBezTo>
                    <a:pt x="46" y="1426"/>
                    <a:pt x="40" y="1435"/>
                    <a:pt x="41" y="1451"/>
                  </a:cubicBezTo>
                  <a:cubicBezTo>
                    <a:pt x="36" y="1454"/>
                    <a:pt x="38" y="1463"/>
                    <a:pt x="33" y="1466"/>
                  </a:cubicBezTo>
                  <a:cubicBezTo>
                    <a:pt x="36" y="1477"/>
                    <a:pt x="26" y="1477"/>
                    <a:pt x="28" y="1486"/>
                  </a:cubicBezTo>
                  <a:cubicBezTo>
                    <a:pt x="24" y="1490"/>
                    <a:pt x="26" y="1499"/>
                    <a:pt x="21" y="1502"/>
                  </a:cubicBezTo>
                  <a:cubicBezTo>
                    <a:pt x="21" y="1511"/>
                    <a:pt x="18" y="1516"/>
                    <a:pt x="16" y="1522"/>
                  </a:cubicBezTo>
                  <a:cubicBezTo>
                    <a:pt x="10" y="1533"/>
                    <a:pt x="9" y="1548"/>
                    <a:pt x="3" y="1558"/>
                  </a:cubicBezTo>
                  <a:cubicBezTo>
                    <a:pt x="2" y="1561"/>
                    <a:pt x="1" y="1564"/>
                    <a:pt x="0" y="1566"/>
                  </a:cubicBezTo>
                  <a:cubicBezTo>
                    <a:pt x="0" y="1587"/>
                    <a:pt x="0" y="1587"/>
                    <a:pt x="0" y="1587"/>
                  </a:cubicBezTo>
                  <a:cubicBezTo>
                    <a:pt x="1" y="1585"/>
                    <a:pt x="1" y="1582"/>
                    <a:pt x="2" y="1580"/>
                  </a:cubicBezTo>
                  <a:cubicBezTo>
                    <a:pt x="10" y="1569"/>
                    <a:pt x="11" y="1552"/>
                    <a:pt x="19" y="1542"/>
                  </a:cubicBezTo>
                  <a:close/>
                  <a:moveTo>
                    <a:pt x="14" y="1619"/>
                  </a:moveTo>
                  <a:cubicBezTo>
                    <a:pt x="16" y="1615"/>
                    <a:pt x="18" y="1610"/>
                    <a:pt x="19" y="1605"/>
                  </a:cubicBezTo>
                  <a:cubicBezTo>
                    <a:pt x="18" y="1597"/>
                    <a:pt x="25" y="1597"/>
                    <a:pt x="25" y="1589"/>
                  </a:cubicBezTo>
                  <a:cubicBezTo>
                    <a:pt x="30" y="1580"/>
                    <a:pt x="34" y="1571"/>
                    <a:pt x="40" y="1562"/>
                  </a:cubicBezTo>
                  <a:cubicBezTo>
                    <a:pt x="41" y="1544"/>
                    <a:pt x="46" y="1529"/>
                    <a:pt x="52" y="1515"/>
                  </a:cubicBezTo>
                  <a:cubicBezTo>
                    <a:pt x="55" y="1508"/>
                    <a:pt x="56" y="1499"/>
                    <a:pt x="59" y="1493"/>
                  </a:cubicBezTo>
                  <a:cubicBezTo>
                    <a:pt x="54" y="1493"/>
                    <a:pt x="61" y="1487"/>
                    <a:pt x="61" y="1484"/>
                  </a:cubicBezTo>
                  <a:cubicBezTo>
                    <a:pt x="62" y="1480"/>
                    <a:pt x="61" y="1475"/>
                    <a:pt x="65" y="1473"/>
                  </a:cubicBezTo>
                  <a:cubicBezTo>
                    <a:pt x="65" y="1470"/>
                    <a:pt x="61" y="1462"/>
                    <a:pt x="66" y="1462"/>
                  </a:cubicBezTo>
                  <a:cubicBezTo>
                    <a:pt x="67" y="1459"/>
                    <a:pt x="63" y="1451"/>
                    <a:pt x="67" y="1451"/>
                  </a:cubicBezTo>
                  <a:cubicBezTo>
                    <a:pt x="68" y="1448"/>
                    <a:pt x="64" y="1440"/>
                    <a:pt x="69" y="1440"/>
                  </a:cubicBezTo>
                  <a:cubicBezTo>
                    <a:pt x="70" y="1436"/>
                    <a:pt x="65" y="1427"/>
                    <a:pt x="70" y="1427"/>
                  </a:cubicBezTo>
                  <a:cubicBezTo>
                    <a:pt x="68" y="1417"/>
                    <a:pt x="73" y="1413"/>
                    <a:pt x="71" y="1403"/>
                  </a:cubicBezTo>
                  <a:cubicBezTo>
                    <a:pt x="71" y="1394"/>
                    <a:pt x="73" y="1386"/>
                    <a:pt x="67" y="1381"/>
                  </a:cubicBezTo>
                  <a:cubicBezTo>
                    <a:pt x="67" y="1416"/>
                    <a:pt x="63" y="1447"/>
                    <a:pt x="56" y="1476"/>
                  </a:cubicBezTo>
                  <a:cubicBezTo>
                    <a:pt x="53" y="1491"/>
                    <a:pt x="50" y="1506"/>
                    <a:pt x="44" y="1518"/>
                  </a:cubicBezTo>
                  <a:cubicBezTo>
                    <a:pt x="40" y="1532"/>
                    <a:pt x="32" y="1543"/>
                    <a:pt x="31" y="1561"/>
                  </a:cubicBezTo>
                  <a:cubicBezTo>
                    <a:pt x="27" y="1563"/>
                    <a:pt x="27" y="1569"/>
                    <a:pt x="23" y="1572"/>
                  </a:cubicBezTo>
                  <a:cubicBezTo>
                    <a:pt x="23" y="1575"/>
                    <a:pt x="24" y="1580"/>
                    <a:pt x="20" y="1579"/>
                  </a:cubicBezTo>
                  <a:cubicBezTo>
                    <a:pt x="20" y="1582"/>
                    <a:pt x="20" y="1586"/>
                    <a:pt x="16" y="1586"/>
                  </a:cubicBezTo>
                  <a:cubicBezTo>
                    <a:pt x="16" y="1596"/>
                    <a:pt x="10" y="1601"/>
                    <a:pt x="9" y="1610"/>
                  </a:cubicBezTo>
                  <a:cubicBezTo>
                    <a:pt x="4" y="1615"/>
                    <a:pt x="3" y="1623"/>
                    <a:pt x="0" y="1629"/>
                  </a:cubicBezTo>
                  <a:cubicBezTo>
                    <a:pt x="0" y="1650"/>
                    <a:pt x="0" y="1650"/>
                    <a:pt x="0" y="1650"/>
                  </a:cubicBezTo>
                  <a:cubicBezTo>
                    <a:pt x="0" y="1649"/>
                    <a:pt x="0" y="1649"/>
                    <a:pt x="0" y="1648"/>
                  </a:cubicBezTo>
                  <a:cubicBezTo>
                    <a:pt x="6" y="1639"/>
                    <a:pt x="9" y="1628"/>
                    <a:pt x="14" y="1619"/>
                  </a:cubicBezTo>
                  <a:close/>
                  <a:moveTo>
                    <a:pt x="17" y="1487"/>
                  </a:moveTo>
                  <a:cubicBezTo>
                    <a:pt x="19" y="1482"/>
                    <a:pt x="20" y="1476"/>
                    <a:pt x="21" y="1469"/>
                  </a:cubicBezTo>
                  <a:cubicBezTo>
                    <a:pt x="21" y="1465"/>
                    <a:pt x="28" y="1455"/>
                    <a:pt x="22" y="1452"/>
                  </a:cubicBezTo>
                  <a:cubicBezTo>
                    <a:pt x="15" y="1460"/>
                    <a:pt x="20" y="1478"/>
                    <a:pt x="11" y="1483"/>
                  </a:cubicBezTo>
                  <a:cubicBezTo>
                    <a:pt x="11" y="1498"/>
                    <a:pt x="2" y="1503"/>
                    <a:pt x="2" y="1517"/>
                  </a:cubicBezTo>
                  <a:cubicBezTo>
                    <a:pt x="1" y="1517"/>
                    <a:pt x="1" y="1518"/>
                    <a:pt x="0" y="1519"/>
                  </a:cubicBezTo>
                  <a:cubicBezTo>
                    <a:pt x="0" y="1534"/>
                    <a:pt x="0" y="1534"/>
                    <a:pt x="0" y="1534"/>
                  </a:cubicBezTo>
                  <a:cubicBezTo>
                    <a:pt x="2" y="1529"/>
                    <a:pt x="5" y="1524"/>
                    <a:pt x="7" y="1519"/>
                  </a:cubicBezTo>
                  <a:cubicBezTo>
                    <a:pt x="10" y="1508"/>
                    <a:pt x="14" y="1498"/>
                    <a:pt x="17" y="1487"/>
                  </a:cubicBezTo>
                  <a:close/>
                  <a:moveTo>
                    <a:pt x="2304" y="36"/>
                  </a:moveTo>
                  <a:cubicBezTo>
                    <a:pt x="2311" y="38"/>
                    <a:pt x="2309" y="48"/>
                    <a:pt x="2313" y="51"/>
                  </a:cubicBezTo>
                  <a:cubicBezTo>
                    <a:pt x="2337" y="115"/>
                    <a:pt x="2345" y="114"/>
                    <a:pt x="2344" y="123"/>
                  </a:cubicBezTo>
                  <a:cubicBezTo>
                    <a:pt x="2355" y="147"/>
                    <a:pt x="2359" y="152"/>
                    <a:pt x="2361" y="158"/>
                  </a:cubicBezTo>
                  <a:cubicBezTo>
                    <a:pt x="2371" y="182"/>
                    <a:pt x="2374" y="187"/>
                    <a:pt x="2376" y="193"/>
                  </a:cubicBezTo>
                  <a:cubicBezTo>
                    <a:pt x="2400" y="231"/>
                    <a:pt x="2405" y="235"/>
                    <a:pt x="2407" y="241"/>
                  </a:cubicBezTo>
                  <a:cubicBezTo>
                    <a:pt x="2451" y="290"/>
                    <a:pt x="2442" y="289"/>
                    <a:pt x="2442" y="280"/>
                  </a:cubicBezTo>
                  <a:cubicBezTo>
                    <a:pt x="2419" y="242"/>
                    <a:pt x="2413" y="243"/>
                    <a:pt x="2413" y="239"/>
                  </a:cubicBezTo>
                  <a:cubicBezTo>
                    <a:pt x="2398" y="221"/>
                    <a:pt x="2400" y="213"/>
                    <a:pt x="2396" y="213"/>
                  </a:cubicBezTo>
                  <a:cubicBezTo>
                    <a:pt x="2383" y="192"/>
                    <a:pt x="2383" y="183"/>
                    <a:pt x="2379" y="178"/>
                  </a:cubicBezTo>
                  <a:cubicBezTo>
                    <a:pt x="2367" y="146"/>
                    <a:pt x="2361" y="139"/>
                    <a:pt x="2357" y="130"/>
                  </a:cubicBezTo>
                  <a:cubicBezTo>
                    <a:pt x="2336" y="82"/>
                    <a:pt x="2326" y="64"/>
                    <a:pt x="2320" y="43"/>
                  </a:cubicBezTo>
                  <a:cubicBezTo>
                    <a:pt x="2308" y="8"/>
                    <a:pt x="2307" y="4"/>
                    <a:pt x="2305" y="0"/>
                  </a:cubicBezTo>
                  <a:cubicBezTo>
                    <a:pt x="2301" y="22"/>
                    <a:pt x="2306" y="26"/>
                    <a:pt x="2304" y="36"/>
                  </a:cubicBezTo>
                  <a:close/>
                  <a:moveTo>
                    <a:pt x="2324" y="4"/>
                  </a:moveTo>
                  <a:cubicBezTo>
                    <a:pt x="2324" y="9"/>
                    <a:pt x="2325" y="13"/>
                    <a:pt x="2328" y="14"/>
                  </a:cubicBezTo>
                  <a:cubicBezTo>
                    <a:pt x="2353" y="57"/>
                    <a:pt x="2352" y="67"/>
                    <a:pt x="2359" y="71"/>
                  </a:cubicBezTo>
                  <a:cubicBezTo>
                    <a:pt x="2382" y="114"/>
                    <a:pt x="2383" y="123"/>
                    <a:pt x="2387" y="128"/>
                  </a:cubicBezTo>
                  <a:cubicBezTo>
                    <a:pt x="2401" y="152"/>
                    <a:pt x="2404" y="159"/>
                    <a:pt x="2409" y="163"/>
                  </a:cubicBezTo>
                  <a:cubicBezTo>
                    <a:pt x="2431" y="203"/>
                    <a:pt x="2429" y="210"/>
                    <a:pt x="2433" y="211"/>
                  </a:cubicBezTo>
                  <a:cubicBezTo>
                    <a:pt x="2430" y="204"/>
                    <a:pt x="2431" y="199"/>
                    <a:pt x="2431" y="193"/>
                  </a:cubicBezTo>
                  <a:cubicBezTo>
                    <a:pt x="2398" y="141"/>
                    <a:pt x="2401" y="132"/>
                    <a:pt x="2396" y="130"/>
                  </a:cubicBezTo>
                  <a:cubicBezTo>
                    <a:pt x="2374" y="92"/>
                    <a:pt x="2375" y="90"/>
                    <a:pt x="2374" y="89"/>
                  </a:cubicBezTo>
                  <a:cubicBezTo>
                    <a:pt x="2366" y="61"/>
                    <a:pt x="2358" y="63"/>
                    <a:pt x="2359" y="56"/>
                  </a:cubicBezTo>
                  <a:cubicBezTo>
                    <a:pt x="2336" y="15"/>
                    <a:pt x="2343" y="13"/>
                    <a:pt x="2335" y="12"/>
                  </a:cubicBezTo>
                  <a:cubicBezTo>
                    <a:pt x="2320" y="2"/>
                    <a:pt x="2322" y="3"/>
                    <a:pt x="2324" y="4"/>
                  </a:cubicBezTo>
                  <a:close/>
                  <a:moveTo>
                    <a:pt x="2200" y="34"/>
                  </a:moveTo>
                  <a:cubicBezTo>
                    <a:pt x="2193" y="40"/>
                    <a:pt x="2190" y="50"/>
                    <a:pt x="2182" y="56"/>
                  </a:cubicBezTo>
                  <a:cubicBezTo>
                    <a:pt x="2156" y="99"/>
                    <a:pt x="2151" y="112"/>
                    <a:pt x="2141" y="119"/>
                  </a:cubicBezTo>
                  <a:cubicBezTo>
                    <a:pt x="2108" y="156"/>
                    <a:pt x="2111" y="163"/>
                    <a:pt x="2106" y="163"/>
                  </a:cubicBezTo>
                  <a:cubicBezTo>
                    <a:pt x="2092" y="179"/>
                    <a:pt x="2087" y="183"/>
                    <a:pt x="2084" y="189"/>
                  </a:cubicBezTo>
                  <a:cubicBezTo>
                    <a:pt x="2065" y="199"/>
                    <a:pt x="2069" y="208"/>
                    <a:pt x="2062" y="206"/>
                  </a:cubicBezTo>
                  <a:cubicBezTo>
                    <a:pt x="2039" y="224"/>
                    <a:pt x="2044" y="234"/>
                    <a:pt x="2036" y="232"/>
                  </a:cubicBezTo>
                  <a:cubicBezTo>
                    <a:pt x="2012" y="258"/>
                    <a:pt x="2011" y="260"/>
                    <a:pt x="2010" y="261"/>
                  </a:cubicBezTo>
                  <a:cubicBezTo>
                    <a:pt x="1993" y="277"/>
                    <a:pt x="1990" y="284"/>
                    <a:pt x="1986" y="289"/>
                  </a:cubicBezTo>
                  <a:cubicBezTo>
                    <a:pt x="1978" y="303"/>
                    <a:pt x="1981" y="303"/>
                    <a:pt x="1982" y="300"/>
                  </a:cubicBezTo>
                  <a:cubicBezTo>
                    <a:pt x="2017" y="265"/>
                    <a:pt x="2019" y="260"/>
                    <a:pt x="2023" y="256"/>
                  </a:cubicBezTo>
                  <a:cubicBezTo>
                    <a:pt x="2038" y="239"/>
                    <a:pt x="2043" y="237"/>
                    <a:pt x="2047" y="232"/>
                  </a:cubicBezTo>
                  <a:cubicBezTo>
                    <a:pt x="2068" y="214"/>
                    <a:pt x="2075" y="206"/>
                    <a:pt x="2084" y="200"/>
                  </a:cubicBezTo>
                  <a:cubicBezTo>
                    <a:pt x="2132" y="144"/>
                    <a:pt x="2138" y="136"/>
                    <a:pt x="2145" y="130"/>
                  </a:cubicBezTo>
                  <a:cubicBezTo>
                    <a:pt x="2188" y="76"/>
                    <a:pt x="2191" y="65"/>
                    <a:pt x="2195" y="56"/>
                  </a:cubicBezTo>
                  <a:cubicBezTo>
                    <a:pt x="2208" y="35"/>
                    <a:pt x="2209" y="32"/>
                    <a:pt x="2211" y="30"/>
                  </a:cubicBezTo>
                  <a:cubicBezTo>
                    <a:pt x="2226" y="2"/>
                    <a:pt x="2226" y="1"/>
                    <a:pt x="2227" y="0"/>
                  </a:cubicBezTo>
                  <a:cubicBezTo>
                    <a:pt x="2213" y="12"/>
                    <a:pt x="2207" y="13"/>
                    <a:pt x="2206" y="19"/>
                  </a:cubicBezTo>
                  <a:close/>
                  <a:moveTo>
                    <a:pt x="2278" y="25"/>
                  </a:moveTo>
                  <a:cubicBezTo>
                    <a:pt x="2279" y="28"/>
                    <a:pt x="2281" y="30"/>
                    <a:pt x="2280" y="34"/>
                  </a:cubicBezTo>
                  <a:cubicBezTo>
                    <a:pt x="2292" y="65"/>
                    <a:pt x="2296" y="73"/>
                    <a:pt x="2300" y="80"/>
                  </a:cubicBezTo>
                  <a:cubicBezTo>
                    <a:pt x="2322" y="129"/>
                    <a:pt x="2322" y="135"/>
                    <a:pt x="2324" y="141"/>
                  </a:cubicBezTo>
                  <a:cubicBezTo>
                    <a:pt x="2347" y="174"/>
                    <a:pt x="2346" y="177"/>
                    <a:pt x="2348" y="178"/>
                  </a:cubicBezTo>
                  <a:cubicBezTo>
                    <a:pt x="2371" y="216"/>
                    <a:pt x="2373" y="226"/>
                    <a:pt x="2381" y="230"/>
                  </a:cubicBezTo>
                  <a:cubicBezTo>
                    <a:pt x="2404" y="266"/>
                    <a:pt x="2403" y="273"/>
                    <a:pt x="2407" y="276"/>
                  </a:cubicBezTo>
                  <a:cubicBezTo>
                    <a:pt x="2434" y="313"/>
                    <a:pt x="2428" y="310"/>
                    <a:pt x="2427" y="302"/>
                  </a:cubicBezTo>
                  <a:cubicBezTo>
                    <a:pt x="2404" y="258"/>
                    <a:pt x="2402" y="250"/>
                    <a:pt x="2396" y="246"/>
                  </a:cubicBezTo>
                  <a:cubicBezTo>
                    <a:pt x="2372" y="203"/>
                    <a:pt x="2367" y="199"/>
                    <a:pt x="2365" y="191"/>
                  </a:cubicBezTo>
                  <a:cubicBezTo>
                    <a:pt x="2358" y="178"/>
                    <a:pt x="2353" y="178"/>
                    <a:pt x="2352" y="174"/>
                  </a:cubicBezTo>
                  <a:cubicBezTo>
                    <a:pt x="2324" y="125"/>
                    <a:pt x="2323" y="107"/>
                    <a:pt x="2315" y="95"/>
                  </a:cubicBezTo>
                  <a:cubicBezTo>
                    <a:pt x="2292" y="40"/>
                    <a:pt x="2291" y="22"/>
                    <a:pt x="2283" y="10"/>
                  </a:cubicBezTo>
                  <a:cubicBezTo>
                    <a:pt x="2272" y="3"/>
                    <a:pt x="2272" y="6"/>
                    <a:pt x="2274" y="8"/>
                  </a:cubicBezTo>
                  <a:close/>
                  <a:moveTo>
                    <a:pt x="2446" y="10"/>
                  </a:moveTo>
                  <a:cubicBezTo>
                    <a:pt x="2446" y="20"/>
                    <a:pt x="2450" y="25"/>
                    <a:pt x="2453" y="32"/>
                  </a:cubicBezTo>
                  <a:cubicBezTo>
                    <a:pt x="2451" y="39"/>
                    <a:pt x="2456" y="38"/>
                    <a:pt x="2455" y="45"/>
                  </a:cubicBezTo>
                  <a:cubicBezTo>
                    <a:pt x="2455" y="51"/>
                    <a:pt x="2456" y="55"/>
                    <a:pt x="2459" y="58"/>
                  </a:cubicBezTo>
                  <a:cubicBezTo>
                    <a:pt x="2460" y="42"/>
                    <a:pt x="2454" y="34"/>
                    <a:pt x="2453" y="21"/>
                  </a:cubicBezTo>
                  <a:cubicBezTo>
                    <a:pt x="2452" y="15"/>
                    <a:pt x="2449" y="10"/>
                    <a:pt x="2448" y="4"/>
                  </a:cubicBezTo>
                  <a:cubicBezTo>
                    <a:pt x="2449" y="2"/>
                    <a:pt x="2448" y="1"/>
                    <a:pt x="2448" y="0"/>
                  </a:cubicBezTo>
                  <a:cubicBezTo>
                    <a:pt x="2443" y="0"/>
                    <a:pt x="2443" y="0"/>
                    <a:pt x="2443" y="0"/>
                  </a:cubicBezTo>
                  <a:cubicBezTo>
                    <a:pt x="2445" y="2"/>
                    <a:pt x="2442" y="10"/>
                    <a:pt x="2446" y="10"/>
                  </a:cubicBezTo>
                  <a:close/>
                  <a:moveTo>
                    <a:pt x="2387" y="45"/>
                  </a:moveTo>
                  <a:cubicBezTo>
                    <a:pt x="2387" y="52"/>
                    <a:pt x="2389" y="56"/>
                    <a:pt x="2394" y="58"/>
                  </a:cubicBezTo>
                  <a:cubicBezTo>
                    <a:pt x="2392" y="67"/>
                    <a:pt x="2398" y="68"/>
                    <a:pt x="2398" y="75"/>
                  </a:cubicBezTo>
                  <a:cubicBezTo>
                    <a:pt x="2403" y="77"/>
                    <a:pt x="2400" y="87"/>
                    <a:pt x="2405" y="89"/>
                  </a:cubicBezTo>
                  <a:cubicBezTo>
                    <a:pt x="2406" y="94"/>
                    <a:pt x="2407" y="100"/>
                    <a:pt x="2409" y="104"/>
                  </a:cubicBezTo>
                  <a:cubicBezTo>
                    <a:pt x="2412" y="114"/>
                    <a:pt x="2416" y="123"/>
                    <a:pt x="2418" y="134"/>
                  </a:cubicBezTo>
                  <a:cubicBezTo>
                    <a:pt x="2421" y="138"/>
                    <a:pt x="2421" y="144"/>
                    <a:pt x="2422" y="150"/>
                  </a:cubicBezTo>
                  <a:cubicBezTo>
                    <a:pt x="2424" y="154"/>
                    <a:pt x="2427" y="158"/>
                    <a:pt x="2427" y="165"/>
                  </a:cubicBezTo>
                  <a:cubicBezTo>
                    <a:pt x="2429" y="169"/>
                    <a:pt x="2429" y="175"/>
                    <a:pt x="2431" y="180"/>
                  </a:cubicBezTo>
                  <a:cubicBezTo>
                    <a:pt x="2435" y="184"/>
                    <a:pt x="2430" y="196"/>
                    <a:pt x="2437" y="195"/>
                  </a:cubicBezTo>
                  <a:cubicBezTo>
                    <a:pt x="2436" y="175"/>
                    <a:pt x="2429" y="160"/>
                    <a:pt x="2427" y="141"/>
                  </a:cubicBezTo>
                  <a:cubicBezTo>
                    <a:pt x="2421" y="124"/>
                    <a:pt x="2416" y="107"/>
                    <a:pt x="2411" y="89"/>
                  </a:cubicBezTo>
                  <a:cubicBezTo>
                    <a:pt x="2412" y="83"/>
                    <a:pt x="2415" y="80"/>
                    <a:pt x="2413" y="73"/>
                  </a:cubicBezTo>
                  <a:cubicBezTo>
                    <a:pt x="2409" y="58"/>
                    <a:pt x="2405" y="42"/>
                    <a:pt x="2400" y="28"/>
                  </a:cubicBezTo>
                  <a:cubicBezTo>
                    <a:pt x="2398" y="25"/>
                    <a:pt x="2398" y="19"/>
                    <a:pt x="2396" y="17"/>
                  </a:cubicBezTo>
                  <a:cubicBezTo>
                    <a:pt x="2395" y="13"/>
                    <a:pt x="2395" y="8"/>
                    <a:pt x="2392" y="6"/>
                  </a:cubicBezTo>
                  <a:cubicBezTo>
                    <a:pt x="2391" y="4"/>
                    <a:pt x="2391" y="2"/>
                    <a:pt x="2391" y="0"/>
                  </a:cubicBezTo>
                  <a:cubicBezTo>
                    <a:pt x="2384" y="0"/>
                    <a:pt x="2384" y="0"/>
                    <a:pt x="2384" y="0"/>
                  </a:cubicBezTo>
                  <a:cubicBezTo>
                    <a:pt x="2385" y="3"/>
                    <a:pt x="2386" y="7"/>
                    <a:pt x="2387" y="10"/>
                  </a:cubicBezTo>
                  <a:cubicBezTo>
                    <a:pt x="2391" y="14"/>
                    <a:pt x="2392" y="21"/>
                    <a:pt x="2394" y="28"/>
                  </a:cubicBezTo>
                  <a:cubicBezTo>
                    <a:pt x="2397" y="31"/>
                    <a:pt x="2396" y="40"/>
                    <a:pt x="2400" y="43"/>
                  </a:cubicBezTo>
                  <a:cubicBezTo>
                    <a:pt x="2402" y="56"/>
                    <a:pt x="2408" y="64"/>
                    <a:pt x="2409" y="78"/>
                  </a:cubicBezTo>
                  <a:cubicBezTo>
                    <a:pt x="2400" y="69"/>
                    <a:pt x="2402" y="50"/>
                    <a:pt x="2392" y="43"/>
                  </a:cubicBezTo>
                  <a:cubicBezTo>
                    <a:pt x="2393" y="33"/>
                    <a:pt x="2386" y="31"/>
                    <a:pt x="2383" y="25"/>
                  </a:cubicBezTo>
                  <a:cubicBezTo>
                    <a:pt x="2381" y="19"/>
                    <a:pt x="2376" y="16"/>
                    <a:pt x="2374" y="10"/>
                  </a:cubicBezTo>
                  <a:cubicBezTo>
                    <a:pt x="2372" y="7"/>
                    <a:pt x="2370" y="4"/>
                    <a:pt x="2369" y="0"/>
                  </a:cubicBezTo>
                  <a:cubicBezTo>
                    <a:pt x="2359" y="0"/>
                    <a:pt x="2359" y="0"/>
                    <a:pt x="2359" y="0"/>
                  </a:cubicBezTo>
                  <a:cubicBezTo>
                    <a:pt x="2364" y="7"/>
                    <a:pt x="2367" y="15"/>
                    <a:pt x="2372" y="21"/>
                  </a:cubicBezTo>
                  <a:cubicBezTo>
                    <a:pt x="2377" y="29"/>
                    <a:pt x="2380" y="40"/>
                    <a:pt x="2387" y="45"/>
                  </a:cubicBezTo>
                  <a:close/>
                  <a:moveTo>
                    <a:pt x="2163" y="58"/>
                  </a:moveTo>
                  <a:cubicBezTo>
                    <a:pt x="2160" y="58"/>
                    <a:pt x="2160" y="61"/>
                    <a:pt x="2161" y="65"/>
                  </a:cubicBezTo>
                  <a:cubicBezTo>
                    <a:pt x="2143" y="86"/>
                    <a:pt x="2141" y="91"/>
                    <a:pt x="2137" y="93"/>
                  </a:cubicBezTo>
                  <a:cubicBezTo>
                    <a:pt x="2107" y="133"/>
                    <a:pt x="2102" y="135"/>
                    <a:pt x="2102" y="141"/>
                  </a:cubicBezTo>
                  <a:cubicBezTo>
                    <a:pt x="2067" y="176"/>
                    <a:pt x="2063" y="180"/>
                    <a:pt x="2060" y="184"/>
                  </a:cubicBezTo>
                  <a:cubicBezTo>
                    <a:pt x="2035" y="207"/>
                    <a:pt x="2037" y="212"/>
                    <a:pt x="2032" y="211"/>
                  </a:cubicBezTo>
                  <a:cubicBezTo>
                    <a:pt x="2001" y="240"/>
                    <a:pt x="1999" y="242"/>
                    <a:pt x="1999" y="246"/>
                  </a:cubicBezTo>
                  <a:cubicBezTo>
                    <a:pt x="1973" y="268"/>
                    <a:pt x="1972" y="281"/>
                    <a:pt x="1960" y="285"/>
                  </a:cubicBezTo>
                  <a:cubicBezTo>
                    <a:pt x="1938" y="324"/>
                    <a:pt x="1939" y="328"/>
                    <a:pt x="1936" y="328"/>
                  </a:cubicBezTo>
                  <a:cubicBezTo>
                    <a:pt x="1955" y="304"/>
                    <a:pt x="1963" y="300"/>
                    <a:pt x="1964" y="289"/>
                  </a:cubicBezTo>
                  <a:cubicBezTo>
                    <a:pt x="1986" y="267"/>
                    <a:pt x="1987" y="264"/>
                    <a:pt x="1990" y="265"/>
                  </a:cubicBezTo>
                  <a:cubicBezTo>
                    <a:pt x="2007" y="243"/>
                    <a:pt x="2012" y="241"/>
                    <a:pt x="2017" y="239"/>
                  </a:cubicBezTo>
                  <a:cubicBezTo>
                    <a:pt x="2040" y="213"/>
                    <a:pt x="2046" y="212"/>
                    <a:pt x="2049" y="208"/>
                  </a:cubicBezTo>
                  <a:cubicBezTo>
                    <a:pt x="2069" y="187"/>
                    <a:pt x="2071" y="184"/>
                    <a:pt x="2073" y="182"/>
                  </a:cubicBezTo>
                  <a:cubicBezTo>
                    <a:pt x="2086" y="165"/>
                    <a:pt x="2092" y="166"/>
                    <a:pt x="2091" y="161"/>
                  </a:cubicBezTo>
                  <a:cubicBezTo>
                    <a:pt x="2111" y="135"/>
                    <a:pt x="2122" y="137"/>
                    <a:pt x="2121" y="128"/>
                  </a:cubicBezTo>
                  <a:cubicBezTo>
                    <a:pt x="2157" y="79"/>
                    <a:pt x="2162" y="74"/>
                    <a:pt x="2167" y="71"/>
                  </a:cubicBezTo>
                  <a:cubicBezTo>
                    <a:pt x="2179" y="52"/>
                    <a:pt x="2180" y="49"/>
                    <a:pt x="2180" y="45"/>
                  </a:cubicBezTo>
                  <a:cubicBezTo>
                    <a:pt x="2209" y="6"/>
                    <a:pt x="2210" y="3"/>
                    <a:pt x="2211" y="0"/>
                  </a:cubicBezTo>
                  <a:cubicBezTo>
                    <a:pt x="2194" y="13"/>
                    <a:pt x="2189" y="15"/>
                    <a:pt x="2189" y="21"/>
                  </a:cubicBezTo>
                  <a:cubicBezTo>
                    <a:pt x="2173" y="40"/>
                    <a:pt x="2170" y="51"/>
                    <a:pt x="2163" y="58"/>
                  </a:cubicBezTo>
                  <a:close/>
                  <a:moveTo>
                    <a:pt x="2032" y="71"/>
                  </a:moveTo>
                  <a:cubicBezTo>
                    <a:pt x="2029" y="76"/>
                    <a:pt x="2026" y="79"/>
                    <a:pt x="2021" y="82"/>
                  </a:cubicBezTo>
                  <a:cubicBezTo>
                    <a:pt x="2019" y="88"/>
                    <a:pt x="2014" y="91"/>
                    <a:pt x="2010" y="95"/>
                  </a:cubicBezTo>
                  <a:cubicBezTo>
                    <a:pt x="2007" y="99"/>
                    <a:pt x="2001" y="101"/>
                    <a:pt x="1999" y="106"/>
                  </a:cubicBezTo>
                  <a:cubicBezTo>
                    <a:pt x="1997" y="112"/>
                    <a:pt x="1991" y="113"/>
                    <a:pt x="1988" y="119"/>
                  </a:cubicBezTo>
                  <a:cubicBezTo>
                    <a:pt x="1982" y="128"/>
                    <a:pt x="1975" y="136"/>
                    <a:pt x="1971" y="147"/>
                  </a:cubicBezTo>
                  <a:cubicBezTo>
                    <a:pt x="1966" y="150"/>
                    <a:pt x="1965" y="157"/>
                    <a:pt x="1962" y="163"/>
                  </a:cubicBezTo>
                  <a:cubicBezTo>
                    <a:pt x="1959" y="163"/>
                    <a:pt x="1961" y="169"/>
                    <a:pt x="1958" y="169"/>
                  </a:cubicBezTo>
                  <a:cubicBezTo>
                    <a:pt x="1956" y="172"/>
                    <a:pt x="1955" y="175"/>
                    <a:pt x="1956" y="180"/>
                  </a:cubicBezTo>
                  <a:cubicBezTo>
                    <a:pt x="1959" y="180"/>
                    <a:pt x="1961" y="178"/>
                    <a:pt x="1960" y="174"/>
                  </a:cubicBezTo>
                  <a:cubicBezTo>
                    <a:pt x="1963" y="173"/>
                    <a:pt x="1964" y="171"/>
                    <a:pt x="1964" y="167"/>
                  </a:cubicBezTo>
                  <a:cubicBezTo>
                    <a:pt x="1971" y="166"/>
                    <a:pt x="1969" y="155"/>
                    <a:pt x="1975" y="154"/>
                  </a:cubicBezTo>
                  <a:cubicBezTo>
                    <a:pt x="1978" y="141"/>
                    <a:pt x="1989" y="136"/>
                    <a:pt x="1993" y="123"/>
                  </a:cubicBezTo>
                  <a:cubicBezTo>
                    <a:pt x="2002" y="117"/>
                    <a:pt x="2007" y="108"/>
                    <a:pt x="2017" y="102"/>
                  </a:cubicBezTo>
                  <a:cubicBezTo>
                    <a:pt x="2018" y="96"/>
                    <a:pt x="2023" y="94"/>
                    <a:pt x="2028" y="91"/>
                  </a:cubicBezTo>
                  <a:cubicBezTo>
                    <a:pt x="2028" y="83"/>
                    <a:pt x="2037" y="84"/>
                    <a:pt x="2038" y="78"/>
                  </a:cubicBezTo>
                  <a:cubicBezTo>
                    <a:pt x="2043" y="75"/>
                    <a:pt x="2047" y="71"/>
                    <a:pt x="2049" y="67"/>
                  </a:cubicBezTo>
                  <a:cubicBezTo>
                    <a:pt x="2050" y="64"/>
                    <a:pt x="2054" y="64"/>
                    <a:pt x="2056" y="62"/>
                  </a:cubicBezTo>
                  <a:cubicBezTo>
                    <a:pt x="2053" y="55"/>
                    <a:pt x="2063" y="61"/>
                    <a:pt x="2060" y="54"/>
                  </a:cubicBezTo>
                  <a:cubicBezTo>
                    <a:pt x="2066" y="52"/>
                    <a:pt x="2069" y="47"/>
                    <a:pt x="2073" y="45"/>
                  </a:cubicBezTo>
                  <a:cubicBezTo>
                    <a:pt x="2072" y="36"/>
                    <a:pt x="2083" y="38"/>
                    <a:pt x="2084" y="32"/>
                  </a:cubicBezTo>
                  <a:cubicBezTo>
                    <a:pt x="2093" y="19"/>
                    <a:pt x="2106" y="10"/>
                    <a:pt x="2117" y="0"/>
                  </a:cubicBezTo>
                  <a:cubicBezTo>
                    <a:pt x="2103" y="0"/>
                    <a:pt x="2103" y="0"/>
                    <a:pt x="2103" y="0"/>
                  </a:cubicBezTo>
                  <a:cubicBezTo>
                    <a:pt x="2102" y="0"/>
                    <a:pt x="2101" y="1"/>
                    <a:pt x="2099" y="1"/>
                  </a:cubicBezTo>
                  <a:cubicBezTo>
                    <a:pt x="2100" y="5"/>
                    <a:pt x="2098" y="7"/>
                    <a:pt x="2095" y="8"/>
                  </a:cubicBezTo>
                  <a:cubicBezTo>
                    <a:pt x="2092" y="8"/>
                    <a:pt x="2093" y="13"/>
                    <a:pt x="2089" y="12"/>
                  </a:cubicBezTo>
                  <a:cubicBezTo>
                    <a:pt x="2088" y="15"/>
                    <a:pt x="2085" y="16"/>
                    <a:pt x="2084" y="19"/>
                  </a:cubicBezTo>
                  <a:cubicBezTo>
                    <a:pt x="2084" y="23"/>
                    <a:pt x="2077" y="20"/>
                    <a:pt x="2078" y="25"/>
                  </a:cubicBezTo>
                  <a:cubicBezTo>
                    <a:pt x="2062" y="40"/>
                    <a:pt x="2048" y="56"/>
                    <a:pt x="2032" y="71"/>
                  </a:cubicBezTo>
                  <a:close/>
                  <a:moveTo>
                    <a:pt x="1980" y="45"/>
                  </a:moveTo>
                  <a:cubicBezTo>
                    <a:pt x="1973" y="42"/>
                    <a:pt x="1974" y="48"/>
                    <a:pt x="1971" y="49"/>
                  </a:cubicBezTo>
                  <a:cubicBezTo>
                    <a:pt x="1971" y="52"/>
                    <a:pt x="1964" y="57"/>
                    <a:pt x="1969" y="58"/>
                  </a:cubicBezTo>
                  <a:cubicBezTo>
                    <a:pt x="1977" y="52"/>
                    <a:pt x="1983" y="43"/>
                    <a:pt x="1993" y="38"/>
                  </a:cubicBezTo>
                  <a:cubicBezTo>
                    <a:pt x="1992" y="31"/>
                    <a:pt x="2004" y="35"/>
                    <a:pt x="2004" y="28"/>
                  </a:cubicBezTo>
                  <a:cubicBezTo>
                    <a:pt x="2007" y="27"/>
                    <a:pt x="2007" y="24"/>
                    <a:pt x="2010" y="23"/>
                  </a:cubicBezTo>
                  <a:cubicBezTo>
                    <a:pt x="2014" y="23"/>
                    <a:pt x="2012" y="16"/>
                    <a:pt x="2017" y="17"/>
                  </a:cubicBezTo>
                  <a:cubicBezTo>
                    <a:pt x="2023" y="15"/>
                    <a:pt x="2022" y="8"/>
                    <a:pt x="2030" y="8"/>
                  </a:cubicBezTo>
                  <a:cubicBezTo>
                    <a:pt x="2030" y="4"/>
                    <a:pt x="2032" y="2"/>
                    <a:pt x="2034" y="0"/>
                  </a:cubicBezTo>
                  <a:cubicBezTo>
                    <a:pt x="2026" y="0"/>
                    <a:pt x="2026" y="0"/>
                    <a:pt x="2026" y="0"/>
                  </a:cubicBezTo>
                  <a:cubicBezTo>
                    <a:pt x="2024" y="2"/>
                    <a:pt x="2021" y="3"/>
                    <a:pt x="2021" y="6"/>
                  </a:cubicBezTo>
                  <a:cubicBezTo>
                    <a:pt x="2016" y="9"/>
                    <a:pt x="2011" y="14"/>
                    <a:pt x="2008" y="19"/>
                  </a:cubicBezTo>
                  <a:cubicBezTo>
                    <a:pt x="2000" y="20"/>
                    <a:pt x="2000" y="29"/>
                    <a:pt x="1993" y="32"/>
                  </a:cubicBezTo>
                  <a:cubicBezTo>
                    <a:pt x="1987" y="30"/>
                    <a:pt x="1988" y="36"/>
                    <a:pt x="1986" y="38"/>
                  </a:cubicBezTo>
                  <a:cubicBezTo>
                    <a:pt x="1981" y="38"/>
                    <a:pt x="1979" y="40"/>
                    <a:pt x="1980" y="45"/>
                  </a:cubicBezTo>
                  <a:close/>
                  <a:moveTo>
                    <a:pt x="1945" y="28"/>
                  </a:moveTo>
                  <a:cubicBezTo>
                    <a:pt x="1945" y="32"/>
                    <a:pt x="1942" y="32"/>
                    <a:pt x="1940" y="34"/>
                  </a:cubicBezTo>
                  <a:cubicBezTo>
                    <a:pt x="1937" y="38"/>
                    <a:pt x="1934" y="41"/>
                    <a:pt x="1932" y="45"/>
                  </a:cubicBezTo>
                  <a:cubicBezTo>
                    <a:pt x="1927" y="44"/>
                    <a:pt x="1925" y="57"/>
                    <a:pt x="1929" y="58"/>
                  </a:cubicBezTo>
                  <a:cubicBezTo>
                    <a:pt x="1934" y="43"/>
                    <a:pt x="1946" y="36"/>
                    <a:pt x="1956" y="25"/>
                  </a:cubicBezTo>
                  <a:cubicBezTo>
                    <a:pt x="1960" y="19"/>
                    <a:pt x="1965" y="14"/>
                    <a:pt x="1971" y="10"/>
                  </a:cubicBezTo>
                  <a:cubicBezTo>
                    <a:pt x="1973" y="7"/>
                    <a:pt x="1977" y="6"/>
                    <a:pt x="1977" y="1"/>
                  </a:cubicBezTo>
                  <a:cubicBezTo>
                    <a:pt x="1979" y="1"/>
                    <a:pt x="1981" y="1"/>
                    <a:pt x="1982" y="0"/>
                  </a:cubicBezTo>
                  <a:cubicBezTo>
                    <a:pt x="1974" y="0"/>
                    <a:pt x="1974" y="0"/>
                    <a:pt x="1974" y="0"/>
                  </a:cubicBezTo>
                  <a:cubicBezTo>
                    <a:pt x="1972" y="2"/>
                    <a:pt x="1969" y="2"/>
                    <a:pt x="1969" y="6"/>
                  </a:cubicBezTo>
                  <a:cubicBezTo>
                    <a:pt x="1963" y="7"/>
                    <a:pt x="1961" y="11"/>
                    <a:pt x="1958" y="14"/>
                  </a:cubicBezTo>
                  <a:cubicBezTo>
                    <a:pt x="1957" y="20"/>
                    <a:pt x="1950" y="18"/>
                    <a:pt x="1951" y="25"/>
                  </a:cubicBezTo>
                  <a:cubicBezTo>
                    <a:pt x="1948" y="25"/>
                    <a:pt x="1946" y="26"/>
                    <a:pt x="1945" y="28"/>
                  </a:cubicBezTo>
                  <a:close/>
                  <a:moveTo>
                    <a:pt x="2145" y="25"/>
                  </a:moveTo>
                  <a:cubicBezTo>
                    <a:pt x="2127" y="53"/>
                    <a:pt x="2104" y="76"/>
                    <a:pt x="2080" y="97"/>
                  </a:cubicBezTo>
                  <a:cubicBezTo>
                    <a:pt x="2055" y="130"/>
                    <a:pt x="2051" y="131"/>
                    <a:pt x="2052" y="137"/>
                  </a:cubicBezTo>
                  <a:cubicBezTo>
                    <a:pt x="2025" y="163"/>
                    <a:pt x="2025" y="169"/>
                    <a:pt x="2021" y="169"/>
                  </a:cubicBezTo>
                  <a:cubicBezTo>
                    <a:pt x="2012" y="182"/>
                    <a:pt x="2010" y="186"/>
                    <a:pt x="2008" y="189"/>
                  </a:cubicBezTo>
                  <a:cubicBezTo>
                    <a:pt x="2017" y="184"/>
                    <a:pt x="2019" y="179"/>
                    <a:pt x="2023" y="176"/>
                  </a:cubicBezTo>
                  <a:cubicBezTo>
                    <a:pt x="2068" y="129"/>
                    <a:pt x="2070" y="123"/>
                    <a:pt x="2073" y="119"/>
                  </a:cubicBezTo>
                  <a:cubicBezTo>
                    <a:pt x="2092" y="104"/>
                    <a:pt x="2090" y="98"/>
                    <a:pt x="2095" y="99"/>
                  </a:cubicBezTo>
                  <a:cubicBezTo>
                    <a:pt x="2129" y="64"/>
                    <a:pt x="2128" y="60"/>
                    <a:pt x="2130" y="58"/>
                  </a:cubicBezTo>
                  <a:cubicBezTo>
                    <a:pt x="2149" y="30"/>
                    <a:pt x="2160" y="27"/>
                    <a:pt x="2163" y="14"/>
                  </a:cubicBezTo>
                  <a:cubicBezTo>
                    <a:pt x="2177" y="5"/>
                    <a:pt x="2176" y="2"/>
                    <a:pt x="2177" y="0"/>
                  </a:cubicBezTo>
                  <a:cubicBezTo>
                    <a:pt x="2157" y="8"/>
                    <a:pt x="2157" y="13"/>
                    <a:pt x="2154" y="17"/>
                  </a:cubicBezTo>
                  <a:close/>
                  <a:moveTo>
                    <a:pt x="2102" y="34"/>
                  </a:moveTo>
                  <a:cubicBezTo>
                    <a:pt x="2100" y="39"/>
                    <a:pt x="2094" y="40"/>
                    <a:pt x="2093" y="45"/>
                  </a:cubicBezTo>
                  <a:cubicBezTo>
                    <a:pt x="2077" y="61"/>
                    <a:pt x="2072" y="60"/>
                    <a:pt x="2073" y="65"/>
                  </a:cubicBezTo>
                  <a:cubicBezTo>
                    <a:pt x="2057" y="80"/>
                    <a:pt x="2053" y="80"/>
                    <a:pt x="2052" y="82"/>
                  </a:cubicBezTo>
                  <a:cubicBezTo>
                    <a:pt x="2038" y="102"/>
                    <a:pt x="2028" y="106"/>
                    <a:pt x="2021" y="113"/>
                  </a:cubicBezTo>
                  <a:cubicBezTo>
                    <a:pt x="2008" y="131"/>
                    <a:pt x="2002" y="130"/>
                    <a:pt x="2004" y="134"/>
                  </a:cubicBezTo>
                  <a:cubicBezTo>
                    <a:pt x="1977" y="160"/>
                    <a:pt x="1976" y="172"/>
                    <a:pt x="1969" y="178"/>
                  </a:cubicBezTo>
                  <a:cubicBezTo>
                    <a:pt x="1949" y="218"/>
                    <a:pt x="1949" y="223"/>
                    <a:pt x="1945" y="224"/>
                  </a:cubicBezTo>
                  <a:cubicBezTo>
                    <a:pt x="1938" y="253"/>
                    <a:pt x="1929" y="258"/>
                    <a:pt x="1936" y="261"/>
                  </a:cubicBezTo>
                  <a:cubicBezTo>
                    <a:pt x="1960" y="199"/>
                    <a:pt x="1966" y="200"/>
                    <a:pt x="1966" y="195"/>
                  </a:cubicBezTo>
                  <a:cubicBezTo>
                    <a:pt x="1988" y="169"/>
                    <a:pt x="1984" y="160"/>
                    <a:pt x="1990" y="161"/>
                  </a:cubicBezTo>
                  <a:cubicBezTo>
                    <a:pt x="2014" y="140"/>
                    <a:pt x="2012" y="134"/>
                    <a:pt x="2014" y="132"/>
                  </a:cubicBezTo>
                  <a:cubicBezTo>
                    <a:pt x="2050" y="95"/>
                    <a:pt x="2057" y="93"/>
                    <a:pt x="2060" y="86"/>
                  </a:cubicBezTo>
                  <a:cubicBezTo>
                    <a:pt x="2089" y="64"/>
                    <a:pt x="2088" y="59"/>
                    <a:pt x="2093" y="58"/>
                  </a:cubicBezTo>
                  <a:cubicBezTo>
                    <a:pt x="2112" y="37"/>
                    <a:pt x="2117" y="32"/>
                    <a:pt x="2123" y="28"/>
                  </a:cubicBezTo>
                  <a:cubicBezTo>
                    <a:pt x="2139" y="8"/>
                    <a:pt x="2143" y="6"/>
                    <a:pt x="2145" y="4"/>
                  </a:cubicBezTo>
                  <a:cubicBezTo>
                    <a:pt x="2135" y="1"/>
                    <a:pt x="2134" y="3"/>
                    <a:pt x="2132" y="4"/>
                  </a:cubicBezTo>
                  <a:close/>
                  <a:moveTo>
                    <a:pt x="1929" y="19"/>
                  </a:moveTo>
                  <a:cubicBezTo>
                    <a:pt x="1940" y="20"/>
                    <a:pt x="1937" y="8"/>
                    <a:pt x="1945" y="6"/>
                  </a:cubicBezTo>
                  <a:cubicBezTo>
                    <a:pt x="1946" y="4"/>
                    <a:pt x="1948" y="2"/>
                    <a:pt x="1949" y="0"/>
                  </a:cubicBezTo>
                  <a:cubicBezTo>
                    <a:pt x="1943" y="0"/>
                    <a:pt x="1943" y="0"/>
                    <a:pt x="1943" y="0"/>
                  </a:cubicBezTo>
                  <a:cubicBezTo>
                    <a:pt x="1942" y="1"/>
                    <a:pt x="1941" y="2"/>
                    <a:pt x="1940" y="4"/>
                  </a:cubicBezTo>
                  <a:cubicBezTo>
                    <a:pt x="1938" y="4"/>
                    <a:pt x="1936" y="6"/>
                    <a:pt x="1936" y="10"/>
                  </a:cubicBezTo>
                  <a:cubicBezTo>
                    <a:pt x="1934" y="12"/>
                    <a:pt x="1932" y="14"/>
                    <a:pt x="1929" y="17"/>
                  </a:cubicBezTo>
                  <a:cubicBezTo>
                    <a:pt x="1926" y="17"/>
                    <a:pt x="1928" y="23"/>
                    <a:pt x="1925" y="23"/>
                  </a:cubicBezTo>
                  <a:cubicBezTo>
                    <a:pt x="1927" y="29"/>
                    <a:pt x="1921" y="28"/>
                    <a:pt x="1921" y="32"/>
                  </a:cubicBezTo>
                  <a:cubicBezTo>
                    <a:pt x="1928" y="32"/>
                    <a:pt x="1929" y="26"/>
                    <a:pt x="1929" y="19"/>
                  </a:cubicBezTo>
                  <a:close/>
                  <a:moveTo>
                    <a:pt x="2627" y="2113"/>
                  </a:moveTo>
                  <a:cubicBezTo>
                    <a:pt x="2628" y="2107"/>
                    <a:pt x="2620" y="2100"/>
                    <a:pt x="2621" y="2093"/>
                  </a:cubicBezTo>
                  <a:cubicBezTo>
                    <a:pt x="2609" y="2078"/>
                    <a:pt x="2604" y="2063"/>
                    <a:pt x="2593" y="2048"/>
                  </a:cubicBezTo>
                  <a:cubicBezTo>
                    <a:pt x="2587" y="2041"/>
                    <a:pt x="2581" y="2035"/>
                    <a:pt x="2575" y="2028"/>
                  </a:cubicBezTo>
                  <a:cubicBezTo>
                    <a:pt x="2570" y="2019"/>
                    <a:pt x="2568" y="2020"/>
                    <a:pt x="2560" y="2010"/>
                  </a:cubicBezTo>
                  <a:cubicBezTo>
                    <a:pt x="2553" y="2006"/>
                    <a:pt x="2557" y="2002"/>
                    <a:pt x="2551" y="1997"/>
                  </a:cubicBezTo>
                  <a:cubicBezTo>
                    <a:pt x="2545" y="1997"/>
                    <a:pt x="2547" y="1992"/>
                    <a:pt x="2545" y="1991"/>
                  </a:cubicBezTo>
                  <a:cubicBezTo>
                    <a:pt x="2545" y="1990"/>
                    <a:pt x="2544" y="1992"/>
                    <a:pt x="2542" y="1990"/>
                  </a:cubicBezTo>
                  <a:cubicBezTo>
                    <a:pt x="2539" y="1987"/>
                    <a:pt x="2536" y="1983"/>
                    <a:pt x="2531" y="1977"/>
                  </a:cubicBezTo>
                  <a:cubicBezTo>
                    <a:pt x="2527" y="1980"/>
                    <a:pt x="2523" y="1969"/>
                    <a:pt x="2519" y="1970"/>
                  </a:cubicBezTo>
                  <a:cubicBezTo>
                    <a:pt x="2515" y="1969"/>
                    <a:pt x="2511" y="1961"/>
                    <a:pt x="2507" y="1966"/>
                  </a:cubicBezTo>
                  <a:cubicBezTo>
                    <a:pt x="2516" y="1978"/>
                    <a:pt x="2525" y="1982"/>
                    <a:pt x="2535" y="1988"/>
                  </a:cubicBezTo>
                  <a:cubicBezTo>
                    <a:pt x="2539" y="1996"/>
                    <a:pt x="2540" y="1998"/>
                    <a:pt x="2549" y="2005"/>
                  </a:cubicBezTo>
                  <a:cubicBezTo>
                    <a:pt x="2553" y="2009"/>
                    <a:pt x="2551" y="2012"/>
                    <a:pt x="2556" y="2016"/>
                  </a:cubicBezTo>
                  <a:cubicBezTo>
                    <a:pt x="2569" y="2031"/>
                    <a:pt x="2583" y="2046"/>
                    <a:pt x="2589" y="2057"/>
                  </a:cubicBezTo>
                  <a:cubicBezTo>
                    <a:pt x="2596" y="2065"/>
                    <a:pt x="2600" y="2072"/>
                    <a:pt x="2603" y="2079"/>
                  </a:cubicBezTo>
                  <a:cubicBezTo>
                    <a:pt x="2607" y="2083"/>
                    <a:pt x="2610" y="2087"/>
                    <a:pt x="2607" y="2091"/>
                  </a:cubicBezTo>
                  <a:cubicBezTo>
                    <a:pt x="2611" y="2094"/>
                    <a:pt x="2614" y="2098"/>
                    <a:pt x="2614" y="2102"/>
                  </a:cubicBezTo>
                  <a:cubicBezTo>
                    <a:pt x="2620" y="2117"/>
                    <a:pt x="2627" y="2132"/>
                    <a:pt x="2632" y="2146"/>
                  </a:cubicBezTo>
                  <a:cubicBezTo>
                    <a:pt x="2634" y="2151"/>
                    <a:pt x="2635" y="2155"/>
                    <a:pt x="2636" y="2160"/>
                  </a:cubicBezTo>
                  <a:cubicBezTo>
                    <a:pt x="2646" y="2160"/>
                    <a:pt x="2646" y="2160"/>
                    <a:pt x="2646" y="2160"/>
                  </a:cubicBezTo>
                  <a:cubicBezTo>
                    <a:pt x="2643" y="2151"/>
                    <a:pt x="2639" y="2143"/>
                    <a:pt x="2639" y="2134"/>
                  </a:cubicBezTo>
                  <a:cubicBezTo>
                    <a:pt x="2633" y="2127"/>
                    <a:pt x="2634" y="2121"/>
                    <a:pt x="2627" y="2113"/>
                  </a:cubicBezTo>
                  <a:close/>
                  <a:moveTo>
                    <a:pt x="2185" y="2098"/>
                  </a:moveTo>
                  <a:cubicBezTo>
                    <a:pt x="2168" y="2081"/>
                    <a:pt x="2163" y="2066"/>
                    <a:pt x="2151" y="2049"/>
                  </a:cubicBezTo>
                  <a:cubicBezTo>
                    <a:pt x="2136" y="2025"/>
                    <a:pt x="2138" y="2021"/>
                    <a:pt x="2134" y="2017"/>
                  </a:cubicBezTo>
                  <a:cubicBezTo>
                    <a:pt x="2112" y="1973"/>
                    <a:pt x="2105" y="1964"/>
                    <a:pt x="2104" y="1957"/>
                  </a:cubicBezTo>
                  <a:cubicBezTo>
                    <a:pt x="2089" y="1930"/>
                    <a:pt x="2083" y="1936"/>
                    <a:pt x="2091" y="1942"/>
                  </a:cubicBezTo>
                  <a:cubicBezTo>
                    <a:pt x="2104" y="1978"/>
                    <a:pt x="2108" y="1981"/>
                    <a:pt x="2110" y="1983"/>
                  </a:cubicBezTo>
                  <a:cubicBezTo>
                    <a:pt x="2119" y="2011"/>
                    <a:pt x="2123" y="2014"/>
                    <a:pt x="2125" y="2017"/>
                  </a:cubicBezTo>
                  <a:cubicBezTo>
                    <a:pt x="2137" y="2038"/>
                    <a:pt x="2133" y="2040"/>
                    <a:pt x="2137" y="2044"/>
                  </a:cubicBezTo>
                  <a:cubicBezTo>
                    <a:pt x="2170" y="2100"/>
                    <a:pt x="2174" y="2102"/>
                    <a:pt x="2176" y="2105"/>
                  </a:cubicBezTo>
                  <a:cubicBezTo>
                    <a:pt x="2193" y="2132"/>
                    <a:pt x="2197" y="2135"/>
                    <a:pt x="2199" y="2138"/>
                  </a:cubicBezTo>
                  <a:cubicBezTo>
                    <a:pt x="2217" y="2154"/>
                    <a:pt x="2215" y="2156"/>
                    <a:pt x="2216" y="2157"/>
                  </a:cubicBezTo>
                  <a:cubicBezTo>
                    <a:pt x="2216" y="2144"/>
                    <a:pt x="2203" y="2129"/>
                    <a:pt x="2191" y="2112"/>
                  </a:cubicBezTo>
                  <a:close/>
                  <a:moveTo>
                    <a:pt x="2187" y="2067"/>
                  </a:moveTo>
                  <a:cubicBezTo>
                    <a:pt x="2184" y="2059"/>
                    <a:pt x="2179" y="2051"/>
                    <a:pt x="2171" y="2043"/>
                  </a:cubicBezTo>
                  <a:cubicBezTo>
                    <a:pt x="2168" y="2033"/>
                    <a:pt x="2163" y="2024"/>
                    <a:pt x="2155" y="2014"/>
                  </a:cubicBezTo>
                  <a:cubicBezTo>
                    <a:pt x="2150" y="2009"/>
                    <a:pt x="2156" y="2003"/>
                    <a:pt x="2148" y="2003"/>
                  </a:cubicBezTo>
                  <a:cubicBezTo>
                    <a:pt x="2152" y="1998"/>
                    <a:pt x="2136" y="1993"/>
                    <a:pt x="2141" y="1988"/>
                  </a:cubicBezTo>
                  <a:cubicBezTo>
                    <a:pt x="2133" y="1984"/>
                    <a:pt x="2129" y="1971"/>
                    <a:pt x="2121" y="1962"/>
                  </a:cubicBezTo>
                  <a:cubicBezTo>
                    <a:pt x="2115" y="1953"/>
                    <a:pt x="2107" y="1943"/>
                    <a:pt x="2101" y="1933"/>
                  </a:cubicBezTo>
                  <a:cubicBezTo>
                    <a:pt x="2095" y="1937"/>
                    <a:pt x="2099" y="1941"/>
                    <a:pt x="2103" y="1946"/>
                  </a:cubicBezTo>
                  <a:cubicBezTo>
                    <a:pt x="2103" y="1950"/>
                    <a:pt x="2108" y="1954"/>
                    <a:pt x="2112" y="1959"/>
                  </a:cubicBezTo>
                  <a:cubicBezTo>
                    <a:pt x="2116" y="1968"/>
                    <a:pt x="2122" y="1977"/>
                    <a:pt x="2130" y="1986"/>
                  </a:cubicBezTo>
                  <a:cubicBezTo>
                    <a:pt x="2128" y="1994"/>
                    <a:pt x="2141" y="2002"/>
                    <a:pt x="2142" y="2010"/>
                  </a:cubicBezTo>
                  <a:cubicBezTo>
                    <a:pt x="2146" y="2014"/>
                    <a:pt x="2144" y="2017"/>
                    <a:pt x="2149" y="2021"/>
                  </a:cubicBezTo>
                  <a:cubicBezTo>
                    <a:pt x="2147" y="2025"/>
                    <a:pt x="2158" y="2030"/>
                    <a:pt x="2155" y="2034"/>
                  </a:cubicBezTo>
                  <a:cubicBezTo>
                    <a:pt x="2168" y="2053"/>
                    <a:pt x="2174" y="2062"/>
                    <a:pt x="2184" y="2081"/>
                  </a:cubicBezTo>
                  <a:cubicBezTo>
                    <a:pt x="2211" y="2114"/>
                    <a:pt x="2222" y="2123"/>
                    <a:pt x="2245" y="2158"/>
                  </a:cubicBezTo>
                  <a:cubicBezTo>
                    <a:pt x="2246" y="2158"/>
                    <a:pt x="2247" y="2159"/>
                    <a:pt x="2249" y="2160"/>
                  </a:cubicBezTo>
                  <a:cubicBezTo>
                    <a:pt x="2262" y="2160"/>
                    <a:pt x="2262" y="2160"/>
                    <a:pt x="2262" y="2160"/>
                  </a:cubicBezTo>
                  <a:cubicBezTo>
                    <a:pt x="2243" y="2137"/>
                    <a:pt x="2229" y="2117"/>
                    <a:pt x="2208" y="2095"/>
                  </a:cubicBezTo>
                  <a:cubicBezTo>
                    <a:pt x="2204" y="2088"/>
                    <a:pt x="2197" y="2078"/>
                    <a:pt x="2187" y="2067"/>
                  </a:cubicBezTo>
                  <a:close/>
                  <a:moveTo>
                    <a:pt x="2188" y="2141"/>
                  </a:moveTo>
                  <a:cubicBezTo>
                    <a:pt x="2182" y="2137"/>
                    <a:pt x="2190" y="2134"/>
                    <a:pt x="2184" y="2130"/>
                  </a:cubicBezTo>
                  <a:cubicBezTo>
                    <a:pt x="2180" y="2134"/>
                    <a:pt x="2179" y="2125"/>
                    <a:pt x="2178" y="2124"/>
                  </a:cubicBezTo>
                  <a:cubicBezTo>
                    <a:pt x="2175" y="2119"/>
                    <a:pt x="2172" y="2123"/>
                    <a:pt x="2169" y="2117"/>
                  </a:cubicBezTo>
                  <a:cubicBezTo>
                    <a:pt x="2175" y="2114"/>
                    <a:pt x="2161" y="2110"/>
                    <a:pt x="2167" y="2108"/>
                  </a:cubicBezTo>
                  <a:cubicBezTo>
                    <a:pt x="2166" y="2104"/>
                    <a:pt x="2158" y="2101"/>
                    <a:pt x="2161" y="2098"/>
                  </a:cubicBezTo>
                  <a:cubicBezTo>
                    <a:pt x="2158" y="2092"/>
                    <a:pt x="2152" y="2085"/>
                    <a:pt x="2150" y="2079"/>
                  </a:cubicBezTo>
                  <a:cubicBezTo>
                    <a:pt x="2139" y="2065"/>
                    <a:pt x="2137" y="2052"/>
                    <a:pt x="2124" y="2038"/>
                  </a:cubicBezTo>
                  <a:cubicBezTo>
                    <a:pt x="2114" y="2017"/>
                    <a:pt x="2102" y="1996"/>
                    <a:pt x="2088" y="1974"/>
                  </a:cubicBezTo>
                  <a:cubicBezTo>
                    <a:pt x="2080" y="1969"/>
                    <a:pt x="2081" y="1967"/>
                    <a:pt x="2075" y="1959"/>
                  </a:cubicBezTo>
                  <a:cubicBezTo>
                    <a:pt x="2068" y="1954"/>
                    <a:pt x="2070" y="1956"/>
                    <a:pt x="2063" y="1949"/>
                  </a:cubicBezTo>
                  <a:cubicBezTo>
                    <a:pt x="2058" y="1943"/>
                    <a:pt x="2053" y="1937"/>
                    <a:pt x="2047" y="1931"/>
                  </a:cubicBezTo>
                  <a:cubicBezTo>
                    <a:pt x="2044" y="1930"/>
                    <a:pt x="2042" y="1921"/>
                    <a:pt x="2038" y="1924"/>
                  </a:cubicBezTo>
                  <a:cubicBezTo>
                    <a:pt x="2035" y="1923"/>
                    <a:pt x="2033" y="1914"/>
                    <a:pt x="2030" y="1918"/>
                  </a:cubicBezTo>
                  <a:cubicBezTo>
                    <a:pt x="2032" y="1927"/>
                    <a:pt x="2040" y="1930"/>
                    <a:pt x="2047" y="1937"/>
                  </a:cubicBezTo>
                  <a:cubicBezTo>
                    <a:pt x="2063" y="1955"/>
                    <a:pt x="2080" y="1976"/>
                    <a:pt x="2093" y="1993"/>
                  </a:cubicBezTo>
                  <a:cubicBezTo>
                    <a:pt x="2095" y="2003"/>
                    <a:pt x="2101" y="2010"/>
                    <a:pt x="2105" y="2017"/>
                  </a:cubicBezTo>
                  <a:cubicBezTo>
                    <a:pt x="2109" y="2026"/>
                    <a:pt x="2116" y="2036"/>
                    <a:pt x="2118" y="2046"/>
                  </a:cubicBezTo>
                  <a:cubicBezTo>
                    <a:pt x="2126" y="2052"/>
                    <a:pt x="2124" y="2057"/>
                    <a:pt x="2131" y="2063"/>
                  </a:cubicBezTo>
                  <a:cubicBezTo>
                    <a:pt x="2130" y="2070"/>
                    <a:pt x="2141" y="2076"/>
                    <a:pt x="2139" y="2083"/>
                  </a:cubicBezTo>
                  <a:cubicBezTo>
                    <a:pt x="2148" y="2095"/>
                    <a:pt x="2154" y="2107"/>
                    <a:pt x="2160" y="2119"/>
                  </a:cubicBezTo>
                  <a:cubicBezTo>
                    <a:pt x="2164" y="2124"/>
                    <a:pt x="2169" y="2129"/>
                    <a:pt x="2173" y="2134"/>
                  </a:cubicBezTo>
                  <a:cubicBezTo>
                    <a:pt x="2177" y="2143"/>
                    <a:pt x="2184" y="2151"/>
                    <a:pt x="2189" y="2160"/>
                  </a:cubicBezTo>
                  <a:cubicBezTo>
                    <a:pt x="2201" y="2160"/>
                    <a:pt x="2201" y="2160"/>
                    <a:pt x="2201" y="2160"/>
                  </a:cubicBezTo>
                  <a:cubicBezTo>
                    <a:pt x="2199" y="2157"/>
                    <a:pt x="2197" y="2155"/>
                    <a:pt x="2195" y="2153"/>
                  </a:cubicBezTo>
                  <a:cubicBezTo>
                    <a:pt x="2195" y="2149"/>
                    <a:pt x="2192" y="2145"/>
                    <a:pt x="2188" y="2141"/>
                  </a:cubicBezTo>
                  <a:close/>
                  <a:moveTo>
                    <a:pt x="2120" y="2070"/>
                  </a:moveTo>
                  <a:cubicBezTo>
                    <a:pt x="2120" y="2070"/>
                    <a:pt x="2118" y="2072"/>
                    <a:pt x="2118" y="2072"/>
                  </a:cubicBezTo>
                  <a:cubicBezTo>
                    <a:pt x="2118" y="2072"/>
                    <a:pt x="2113" y="2059"/>
                    <a:pt x="2113" y="2059"/>
                  </a:cubicBezTo>
                  <a:cubicBezTo>
                    <a:pt x="2112" y="2058"/>
                    <a:pt x="2111" y="2057"/>
                    <a:pt x="2110" y="2056"/>
                  </a:cubicBezTo>
                  <a:cubicBezTo>
                    <a:pt x="2100" y="2038"/>
                    <a:pt x="2090" y="2020"/>
                    <a:pt x="2075" y="1999"/>
                  </a:cubicBezTo>
                  <a:cubicBezTo>
                    <a:pt x="2054" y="1976"/>
                    <a:pt x="2047" y="1962"/>
                    <a:pt x="2024" y="1937"/>
                  </a:cubicBezTo>
                  <a:cubicBezTo>
                    <a:pt x="2016" y="1934"/>
                    <a:pt x="2009" y="1921"/>
                    <a:pt x="2002" y="1922"/>
                  </a:cubicBezTo>
                  <a:cubicBezTo>
                    <a:pt x="2003" y="1924"/>
                    <a:pt x="2005" y="1926"/>
                    <a:pt x="2007" y="1929"/>
                  </a:cubicBezTo>
                  <a:cubicBezTo>
                    <a:pt x="2009" y="1930"/>
                    <a:pt x="2012" y="1929"/>
                    <a:pt x="2010" y="1932"/>
                  </a:cubicBezTo>
                  <a:cubicBezTo>
                    <a:pt x="2015" y="1939"/>
                    <a:pt x="2014" y="1938"/>
                    <a:pt x="2020" y="1943"/>
                  </a:cubicBezTo>
                  <a:cubicBezTo>
                    <a:pt x="2029" y="1953"/>
                    <a:pt x="2037" y="1963"/>
                    <a:pt x="2046" y="1973"/>
                  </a:cubicBezTo>
                  <a:cubicBezTo>
                    <a:pt x="2045" y="1974"/>
                    <a:pt x="2045" y="1974"/>
                    <a:pt x="2046" y="1976"/>
                  </a:cubicBezTo>
                  <a:cubicBezTo>
                    <a:pt x="2048" y="1979"/>
                    <a:pt x="2053" y="1977"/>
                    <a:pt x="2052" y="1982"/>
                  </a:cubicBezTo>
                  <a:cubicBezTo>
                    <a:pt x="2056" y="1987"/>
                    <a:pt x="2060" y="1992"/>
                    <a:pt x="2065" y="1997"/>
                  </a:cubicBezTo>
                  <a:cubicBezTo>
                    <a:pt x="2062" y="2002"/>
                    <a:pt x="2072" y="2007"/>
                    <a:pt x="2074" y="2012"/>
                  </a:cubicBezTo>
                  <a:cubicBezTo>
                    <a:pt x="2072" y="2016"/>
                    <a:pt x="2082" y="2022"/>
                    <a:pt x="2084" y="2026"/>
                  </a:cubicBezTo>
                  <a:cubicBezTo>
                    <a:pt x="2089" y="2039"/>
                    <a:pt x="2100" y="2053"/>
                    <a:pt x="2105" y="2066"/>
                  </a:cubicBezTo>
                  <a:cubicBezTo>
                    <a:pt x="2110" y="2080"/>
                    <a:pt x="2125" y="2093"/>
                    <a:pt x="2128" y="2107"/>
                  </a:cubicBezTo>
                  <a:cubicBezTo>
                    <a:pt x="2134" y="2103"/>
                    <a:pt x="2130" y="2111"/>
                    <a:pt x="2134" y="2113"/>
                  </a:cubicBezTo>
                  <a:cubicBezTo>
                    <a:pt x="2138" y="2117"/>
                    <a:pt x="2134" y="2119"/>
                    <a:pt x="2140" y="2120"/>
                  </a:cubicBezTo>
                  <a:cubicBezTo>
                    <a:pt x="2136" y="2123"/>
                    <a:pt x="2144" y="2126"/>
                    <a:pt x="2145" y="2129"/>
                  </a:cubicBezTo>
                  <a:cubicBezTo>
                    <a:pt x="2151" y="2133"/>
                    <a:pt x="2149" y="2137"/>
                    <a:pt x="2152" y="2141"/>
                  </a:cubicBezTo>
                  <a:cubicBezTo>
                    <a:pt x="2157" y="2147"/>
                    <a:pt x="2162" y="2153"/>
                    <a:pt x="2167" y="2160"/>
                  </a:cubicBezTo>
                  <a:cubicBezTo>
                    <a:pt x="2180" y="2160"/>
                    <a:pt x="2180" y="2160"/>
                    <a:pt x="2180" y="2160"/>
                  </a:cubicBezTo>
                  <a:cubicBezTo>
                    <a:pt x="2164" y="2139"/>
                    <a:pt x="2147" y="2117"/>
                    <a:pt x="2135" y="2095"/>
                  </a:cubicBezTo>
                  <a:cubicBezTo>
                    <a:pt x="2127" y="2088"/>
                    <a:pt x="2125" y="2079"/>
                    <a:pt x="2120" y="2070"/>
                  </a:cubicBezTo>
                  <a:close/>
                  <a:moveTo>
                    <a:pt x="2323" y="2031"/>
                  </a:moveTo>
                  <a:cubicBezTo>
                    <a:pt x="2307" y="2019"/>
                    <a:pt x="2291" y="2001"/>
                    <a:pt x="2275" y="1987"/>
                  </a:cubicBezTo>
                  <a:cubicBezTo>
                    <a:pt x="2270" y="1986"/>
                    <a:pt x="2264" y="1980"/>
                    <a:pt x="2259" y="1978"/>
                  </a:cubicBezTo>
                  <a:cubicBezTo>
                    <a:pt x="2254" y="1970"/>
                    <a:pt x="2249" y="1972"/>
                    <a:pt x="2244" y="1964"/>
                  </a:cubicBezTo>
                  <a:cubicBezTo>
                    <a:pt x="2242" y="1961"/>
                    <a:pt x="2239" y="1962"/>
                    <a:pt x="2237" y="1959"/>
                  </a:cubicBezTo>
                  <a:cubicBezTo>
                    <a:pt x="2235" y="1961"/>
                    <a:pt x="2227" y="1955"/>
                    <a:pt x="2231" y="1962"/>
                  </a:cubicBezTo>
                  <a:cubicBezTo>
                    <a:pt x="2239" y="1962"/>
                    <a:pt x="2247" y="1974"/>
                    <a:pt x="2256" y="1978"/>
                  </a:cubicBezTo>
                  <a:cubicBezTo>
                    <a:pt x="2266" y="1991"/>
                    <a:pt x="2277" y="1991"/>
                    <a:pt x="2286" y="2006"/>
                  </a:cubicBezTo>
                  <a:cubicBezTo>
                    <a:pt x="2290" y="2004"/>
                    <a:pt x="2288" y="2009"/>
                    <a:pt x="2291" y="2008"/>
                  </a:cubicBezTo>
                  <a:cubicBezTo>
                    <a:pt x="2293" y="2010"/>
                    <a:pt x="2296" y="2013"/>
                    <a:pt x="2298" y="2016"/>
                  </a:cubicBezTo>
                  <a:cubicBezTo>
                    <a:pt x="2303" y="2024"/>
                    <a:pt x="2309" y="2026"/>
                    <a:pt x="2314" y="2031"/>
                  </a:cubicBezTo>
                  <a:cubicBezTo>
                    <a:pt x="2337" y="2057"/>
                    <a:pt x="2360" y="2083"/>
                    <a:pt x="2383" y="2110"/>
                  </a:cubicBezTo>
                  <a:cubicBezTo>
                    <a:pt x="2388" y="2118"/>
                    <a:pt x="2399" y="2136"/>
                    <a:pt x="2405" y="2145"/>
                  </a:cubicBezTo>
                  <a:cubicBezTo>
                    <a:pt x="2409" y="2150"/>
                    <a:pt x="2413" y="2155"/>
                    <a:pt x="2416" y="2160"/>
                  </a:cubicBezTo>
                  <a:cubicBezTo>
                    <a:pt x="2426" y="2160"/>
                    <a:pt x="2426" y="2160"/>
                    <a:pt x="2426" y="2160"/>
                  </a:cubicBezTo>
                  <a:cubicBezTo>
                    <a:pt x="2413" y="2140"/>
                    <a:pt x="2401" y="2120"/>
                    <a:pt x="2387" y="2101"/>
                  </a:cubicBezTo>
                  <a:cubicBezTo>
                    <a:pt x="2363" y="2071"/>
                    <a:pt x="2346" y="2059"/>
                    <a:pt x="2323" y="2031"/>
                  </a:cubicBezTo>
                  <a:close/>
                  <a:moveTo>
                    <a:pt x="2348" y="2103"/>
                  </a:moveTo>
                  <a:cubicBezTo>
                    <a:pt x="2336" y="2089"/>
                    <a:pt x="2324" y="2079"/>
                    <a:pt x="2318" y="2068"/>
                  </a:cubicBezTo>
                  <a:cubicBezTo>
                    <a:pt x="2266" y="2020"/>
                    <a:pt x="2251" y="2006"/>
                    <a:pt x="2236" y="1992"/>
                  </a:cubicBezTo>
                  <a:cubicBezTo>
                    <a:pt x="2205" y="1967"/>
                    <a:pt x="2197" y="1970"/>
                    <a:pt x="2189" y="1958"/>
                  </a:cubicBezTo>
                  <a:cubicBezTo>
                    <a:pt x="2146" y="1946"/>
                    <a:pt x="2163" y="1954"/>
                    <a:pt x="2173" y="1969"/>
                  </a:cubicBezTo>
                  <a:cubicBezTo>
                    <a:pt x="2197" y="1992"/>
                    <a:pt x="2201" y="1992"/>
                    <a:pt x="2199" y="1995"/>
                  </a:cubicBezTo>
                  <a:cubicBezTo>
                    <a:pt x="2215" y="2012"/>
                    <a:pt x="2224" y="2010"/>
                    <a:pt x="2224" y="2017"/>
                  </a:cubicBezTo>
                  <a:cubicBezTo>
                    <a:pt x="2299" y="2088"/>
                    <a:pt x="2305" y="2096"/>
                    <a:pt x="2324" y="2115"/>
                  </a:cubicBezTo>
                  <a:cubicBezTo>
                    <a:pt x="2368" y="2160"/>
                    <a:pt x="2368" y="2160"/>
                    <a:pt x="2368" y="2160"/>
                  </a:cubicBezTo>
                  <a:cubicBezTo>
                    <a:pt x="2281" y="2056"/>
                    <a:pt x="2269" y="2048"/>
                    <a:pt x="2258" y="2033"/>
                  </a:cubicBezTo>
                  <a:cubicBezTo>
                    <a:pt x="2233" y="2015"/>
                    <a:pt x="2234" y="2011"/>
                    <a:pt x="2228" y="2008"/>
                  </a:cubicBezTo>
                  <a:cubicBezTo>
                    <a:pt x="2184" y="1960"/>
                    <a:pt x="2186" y="1965"/>
                    <a:pt x="2189" y="1967"/>
                  </a:cubicBezTo>
                  <a:cubicBezTo>
                    <a:pt x="2237" y="2000"/>
                    <a:pt x="2254" y="2018"/>
                    <a:pt x="2271" y="2031"/>
                  </a:cubicBezTo>
                  <a:cubicBezTo>
                    <a:pt x="2316" y="2080"/>
                    <a:pt x="2322" y="2090"/>
                    <a:pt x="2334" y="2103"/>
                  </a:cubicBezTo>
                  <a:cubicBezTo>
                    <a:pt x="2337" y="2106"/>
                    <a:pt x="2340" y="2105"/>
                    <a:pt x="2340" y="2107"/>
                  </a:cubicBezTo>
                  <a:cubicBezTo>
                    <a:pt x="2370" y="2143"/>
                    <a:pt x="2376" y="2151"/>
                    <a:pt x="2382" y="2160"/>
                  </a:cubicBezTo>
                  <a:cubicBezTo>
                    <a:pt x="2360" y="2118"/>
                    <a:pt x="2355" y="2111"/>
                    <a:pt x="2348" y="2103"/>
                  </a:cubicBezTo>
                  <a:close/>
                  <a:moveTo>
                    <a:pt x="2287" y="2109"/>
                  </a:moveTo>
                  <a:cubicBezTo>
                    <a:pt x="2290" y="2104"/>
                    <a:pt x="2275" y="2097"/>
                    <a:pt x="2278" y="2092"/>
                  </a:cubicBezTo>
                  <a:cubicBezTo>
                    <a:pt x="2255" y="2071"/>
                    <a:pt x="2249" y="2065"/>
                    <a:pt x="2238" y="2057"/>
                  </a:cubicBezTo>
                  <a:cubicBezTo>
                    <a:pt x="2171" y="1981"/>
                    <a:pt x="2164" y="1971"/>
                    <a:pt x="2154" y="1960"/>
                  </a:cubicBezTo>
                  <a:cubicBezTo>
                    <a:pt x="2142" y="1931"/>
                    <a:pt x="2129" y="1927"/>
                    <a:pt x="2134" y="1925"/>
                  </a:cubicBezTo>
                  <a:cubicBezTo>
                    <a:pt x="2114" y="1892"/>
                    <a:pt x="2120" y="1880"/>
                    <a:pt x="2111" y="1884"/>
                  </a:cubicBezTo>
                  <a:cubicBezTo>
                    <a:pt x="2130" y="1947"/>
                    <a:pt x="2130" y="1956"/>
                    <a:pt x="2138" y="1965"/>
                  </a:cubicBezTo>
                  <a:cubicBezTo>
                    <a:pt x="2156" y="2001"/>
                    <a:pt x="2161" y="2009"/>
                    <a:pt x="2165" y="2016"/>
                  </a:cubicBezTo>
                  <a:cubicBezTo>
                    <a:pt x="2241" y="2106"/>
                    <a:pt x="2249" y="2115"/>
                    <a:pt x="2257" y="2124"/>
                  </a:cubicBezTo>
                  <a:cubicBezTo>
                    <a:pt x="2297" y="2157"/>
                    <a:pt x="2290" y="2154"/>
                    <a:pt x="2289" y="2151"/>
                  </a:cubicBezTo>
                  <a:cubicBezTo>
                    <a:pt x="2266" y="2122"/>
                    <a:pt x="2263" y="2119"/>
                    <a:pt x="2261" y="2115"/>
                  </a:cubicBezTo>
                  <a:cubicBezTo>
                    <a:pt x="2230" y="2077"/>
                    <a:pt x="2226" y="2072"/>
                    <a:pt x="2222" y="2068"/>
                  </a:cubicBezTo>
                  <a:cubicBezTo>
                    <a:pt x="2145" y="1970"/>
                    <a:pt x="2135" y="1952"/>
                    <a:pt x="2129" y="1932"/>
                  </a:cubicBezTo>
                  <a:cubicBezTo>
                    <a:pt x="2130" y="1930"/>
                    <a:pt x="2131" y="1933"/>
                    <a:pt x="2132" y="1935"/>
                  </a:cubicBezTo>
                  <a:cubicBezTo>
                    <a:pt x="2149" y="1960"/>
                    <a:pt x="2153" y="1970"/>
                    <a:pt x="2160" y="1980"/>
                  </a:cubicBezTo>
                  <a:cubicBezTo>
                    <a:pt x="2278" y="2109"/>
                    <a:pt x="2294" y="2127"/>
                    <a:pt x="2306" y="2137"/>
                  </a:cubicBezTo>
                  <a:cubicBezTo>
                    <a:pt x="2332" y="2156"/>
                    <a:pt x="2329" y="2152"/>
                    <a:pt x="2326" y="2148"/>
                  </a:cubicBezTo>
                  <a:close/>
                  <a:moveTo>
                    <a:pt x="2053" y="2152"/>
                  </a:moveTo>
                  <a:cubicBezTo>
                    <a:pt x="2050" y="2149"/>
                    <a:pt x="2047" y="2146"/>
                    <a:pt x="2044" y="2143"/>
                  </a:cubicBezTo>
                  <a:cubicBezTo>
                    <a:pt x="1998" y="2065"/>
                    <a:pt x="1997" y="2058"/>
                    <a:pt x="1990" y="2051"/>
                  </a:cubicBezTo>
                  <a:cubicBezTo>
                    <a:pt x="1985" y="2027"/>
                    <a:pt x="1976" y="2020"/>
                    <a:pt x="1977" y="2013"/>
                  </a:cubicBezTo>
                  <a:cubicBezTo>
                    <a:pt x="1954" y="1965"/>
                    <a:pt x="1949" y="1958"/>
                    <a:pt x="1946" y="1951"/>
                  </a:cubicBezTo>
                  <a:cubicBezTo>
                    <a:pt x="1914" y="1909"/>
                    <a:pt x="1916" y="1898"/>
                    <a:pt x="1909" y="1902"/>
                  </a:cubicBezTo>
                  <a:cubicBezTo>
                    <a:pt x="1964" y="2006"/>
                    <a:pt x="1964" y="2013"/>
                    <a:pt x="1969" y="2020"/>
                  </a:cubicBezTo>
                  <a:cubicBezTo>
                    <a:pt x="1975" y="2054"/>
                    <a:pt x="1980" y="2048"/>
                    <a:pt x="1973" y="2042"/>
                  </a:cubicBezTo>
                  <a:cubicBezTo>
                    <a:pt x="1958" y="1998"/>
                    <a:pt x="1946" y="1991"/>
                    <a:pt x="1946" y="1985"/>
                  </a:cubicBezTo>
                  <a:cubicBezTo>
                    <a:pt x="1938" y="1961"/>
                    <a:pt x="1933" y="1954"/>
                    <a:pt x="1932" y="1948"/>
                  </a:cubicBezTo>
                  <a:cubicBezTo>
                    <a:pt x="1894" y="1894"/>
                    <a:pt x="1887" y="1878"/>
                    <a:pt x="1871" y="1862"/>
                  </a:cubicBezTo>
                  <a:cubicBezTo>
                    <a:pt x="1891" y="1889"/>
                    <a:pt x="1892" y="1894"/>
                    <a:pt x="1892" y="1896"/>
                  </a:cubicBezTo>
                  <a:cubicBezTo>
                    <a:pt x="1909" y="1927"/>
                    <a:pt x="1919" y="1934"/>
                    <a:pt x="1920" y="1941"/>
                  </a:cubicBezTo>
                  <a:cubicBezTo>
                    <a:pt x="1933" y="1985"/>
                    <a:pt x="1947" y="1989"/>
                    <a:pt x="1941" y="1992"/>
                  </a:cubicBezTo>
                  <a:cubicBezTo>
                    <a:pt x="1959" y="2027"/>
                    <a:pt x="1955" y="2030"/>
                    <a:pt x="1960" y="2034"/>
                  </a:cubicBezTo>
                  <a:cubicBezTo>
                    <a:pt x="1971" y="2058"/>
                    <a:pt x="1975" y="2062"/>
                    <a:pt x="1973" y="2065"/>
                  </a:cubicBezTo>
                  <a:cubicBezTo>
                    <a:pt x="1988" y="2092"/>
                    <a:pt x="1993" y="2101"/>
                    <a:pt x="1997" y="2106"/>
                  </a:cubicBezTo>
                  <a:cubicBezTo>
                    <a:pt x="2007" y="2117"/>
                    <a:pt x="2003" y="2121"/>
                    <a:pt x="2008" y="2125"/>
                  </a:cubicBezTo>
                  <a:cubicBezTo>
                    <a:pt x="2032" y="2158"/>
                    <a:pt x="2033" y="2159"/>
                    <a:pt x="2033" y="2160"/>
                  </a:cubicBezTo>
                  <a:cubicBezTo>
                    <a:pt x="2054" y="2159"/>
                    <a:pt x="2055" y="2155"/>
                    <a:pt x="2053" y="2152"/>
                  </a:cubicBezTo>
                  <a:close/>
                  <a:moveTo>
                    <a:pt x="1986" y="2063"/>
                  </a:moveTo>
                  <a:cubicBezTo>
                    <a:pt x="1990" y="2061"/>
                    <a:pt x="1992" y="2073"/>
                    <a:pt x="1994" y="2076"/>
                  </a:cubicBezTo>
                  <a:cubicBezTo>
                    <a:pt x="1990" y="2078"/>
                    <a:pt x="1988" y="2066"/>
                    <a:pt x="1986" y="2063"/>
                  </a:cubicBezTo>
                  <a:close/>
                  <a:moveTo>
                    <a:pt x="1994" y="2082"/>
                  </a:moveTo>
                  <a:cubicBezTo>
                    <a:pt x="1998" y="2079"/>
                    <a:pt x="2001" y="2089"/>
                    <a:pt x="2001" y="2090"/>
                  </a:cubicBezTo>
                  <a:cubicBezTo>
                    <a:pt x="1997" y="2093"/>
                    <a:pt x="1994" y="2084"/>
                    <a:pt x="1994" y="2082"/>
                  </a:cubicBezTo>
                  <a:close/>
                  <a:moveTo>
                    <a:pt x="2131" y="2130"/>
                  </a:moveTo>
                  <a:cubicBezTo>
                    <a:pt x="2118" y="2116"/>
                    <a:pt x="2116" y="2103"/>
                    <a:pt x="2108" y="2093"/>
                  </a:cubicBezTo>
                  <a:cubicBezTo>
                    <a:pt x="2098" y="2069"/>
                    <a:pt x="2091" y="2065"/>
                    <a:pt x="2093" y="2062"/>
                  </a:cubicBezTo>
                  <a:cubicBezTo>
                    <a:pt x="2091" y="2052"/>
                    <a:pt x="2077" y="2048"/>
                    <a:pt x="2083" y="2045"/>
                  </a:cubicBezTo>
                  <a:cubicBezTo>
                    <a:pt x="2070" y="2022"/>
                    <a:pt x="2061" y="2018"/>
                    <a:pt x="2065" y="2014"/>
                  </a:cubicBezTo>
                  <a:cubicBezTo>
                    <a:pt x="2029" y="1967"/>
                    <a:pt x="2018" y="1954"/>
                    <a:pt x="2008" y="1942"/>
                  </a:cubicBezTo>
                  <a:cubicBezTo>
                    <a:pt x="1967" y="1911"/>
                    <a:pt x="1963" y="1895"/>
                    <a:pt x="1958" y="1899"/>
                  </a:cubicBezTo>
                  <a:cubicBezTo>
                    <a:pt x="1975" y="1915"/>
                    <a:pt x="1972" y="1915"/>
                    <a:pt x="1974" y="1917"/>
                  </a:cubicBezTo>
                  <a:cubicBezTo>
                    <a:pt x="1982" y="1923"/>
                    <a:pt x="1981" y="1926"/>
                    <a:pt x="1983" y="1927"/>
                  </a:cubicBezTo>
                  <a:cubicBezTo>
                    <a:pt x="1994" y="1939"/>
                    <a:pt x="2002" y="1942"/>
                    <a:pt x="2003" y="1947"/>
                  </a:cubicBezTo>
                  <a:cubicBezTo>
                    <a:pt x="2037" y="1994"/>
                    <a:pt x="2046" y="1999"/>
                    <a:pt x="2043" y="2002"/>
                  </a:cubicBezTo>
                  <a:cubicBezTo>
                    <a:pt x="2081" y="2062"/>
                    <a:pt x="2085" y="2066"/>
                    <a:pt x="2081" y="2069"/>
                  </a:cubicBezTo>
                  <a:cubicBezTo>
                    <a:pt x="2099" y="2104"/>
                    <a:pt x="2108" y="2108"/>
                    <a:pt x="2106" y="2111"/>
                  </a:cubicBezTo>
                  <a:cubicBezTo>
                    <a:pt x="2133" y="2152"/>
                    <a:pt x="2137" y="2156"/>
                    <a:pt x="2140" y="2160"/>
                  </a:cubicBezTo>
                  <a:cubicBezTo>
                    <a:pt x="2134" y="2139"/>
                    <a:pt x="2135" y="2135"/>
                    <a:pt x="2131" y="2130"/>
                  </a:cubicBezTo>
                  <a:close/>
                  <a:moveTo>
                    <a:pt x="1953" y="2098"/>
                  </a:moveTo>
                  <a:cubicBezTo>
                    <a:pt x="1948" y="2092"/>
                    <a:pt x="1950" y="2087"/>
                    <a:pt x="1945" y="2082"/>
                  </a:cubicBezTo>
                  <a:cubicBezTo>
                    <a:pt x="1929" y="2043"/>
                    <a:pt x="1925" y="2038"/>
                    <a:pt x="1922" y="2033"/>
                  </a:cubicBezTo>
                  <a:cubicBezTo>
                    <a:pt x="1895" y="1982"/>
                    <a:pt x="1887" y="1965"/>
                    <a:pt x="1879" y="1948"/>
                  </a:cubicBezTo>
                  <a:cubicBezTo>
                    <a:pt x="1818" y="1881"/>
                    <a:pt x="1815" y="1878"/>
                    <a:pt x="1812" y="1874"/>
                  </a:cubicBezTo>
                  <a:cubicBezTo>
                    <a:pt x="1782" y="1840"/>
                    <a:pt x="1776" y="1833"/>
                    <a:pt x="1770" y="1826"/>
                  </a:cubicBezTo>
                  <a:cubicBezTo>
                    <a:pt x="1762" y="1799"/>
                    <a:pt x="1761" y="1796"/>
                    <a:pt x="1758" y="1793"/>
                  </a:cubicBezTo>
                  <a:cubicBezTo>
                    <a:pt x="1765" y="1828"/>
                    <a:pt x="1769" y="1831"/>
                    <a:pt x="1771" y="1834"/>
                  </a:cubicBezTo>
                  <a:cubicBezTo>
                    <a:pt x="1787" y="1872"/>
                    <a:pt x="1798" y="1884"/>
                    <a:pt x="1805" y="1897"/>
                  </a:cubicBezTo>
                  <a:cubicBezTo>
                    <a:pt x="1855" y="1977"/>
                    <a:pt x="1865" y="1982"/>
                    <a:pt x="1858" y="1987"/>
                  </a:cubicBezTo>
                  <a:cubicBezTo>
                    <a:pt x="1871" y="2021"/>
                    <a:pt x="1882" y="2026"/>
                    <a:pt x="1878" y="2030"/>
                  </a:cubicBezTo>
                  <a:cubicBezTo>
                    <a:pt x="1897" y="2067"/>
                    <a:pt x="1895" y="2071"/>
                    <a:pt x="1895" y="2076"/>
                  </a:cubicBezTo>
                  <a:cubicBezTo>
                    <a:pt x="1916" y="2110"/>
                    <a:pt x="1914" y="2113"/>
                    <a:pt x="1917" y="2117"/>
                  </a:cubicBezTo>
                  <a:cubicBezTo>
                    <a:pt x="1930" y="2144"/>
                    <a:pt x="1944" y="2148"/>
                    <a:pt x="1938" y="2151"/>
                  </a:cubicBezTo>
                  <a:cubicBezTo>
                    <a:pt x="1908" y="2125"/>
                    <a:pt x="1906" y="2119"/>
                    <a:pt x="1902" y="2119"/>
                  </a:cubicBezTo>
                  <a:cubicBezTo>
                    <a:pt x="1880" y="2084"/>
                    <a:pt x="1881" y="2073"/>
                    <a:pt x="1872" y="2062"/>
                  </a:cubicBezTo>
                  <a:cubicBezTo>
                    <a:pt x="1844" y="1984"/>
                    <a:pt x="1839" y="1972"/>
                    <a:pt x="1835" y="1960"/>
                  </a:cubicBezTo>
                  <a:cubicBezTo>
                    <a:pt x="1801" y="1900"/>
                    <a:pt x="1797" y="1896"/>
                    <a:pt x="1793" y="1893"/>
                  </a:cubicBezTo>
                  <a:cubicBezTo>
                    <a:pt x="1774" y="1859"/>
                    <a:pt x="1767" y="1846"/>
                    <a:pt x="1762" y="1833"/>
                  </a:cubicBezTo>
                  <a:cubicBezTo>
                    <a:pt x="1750" y="1801"/>
                    <a:pt x="1755" y="1799"/>
                    <a:pt x="1749" y="1798"/>
                  </a:cubicBezTo>
                  <a:cubicBezTo>
                    <a:pt x="1756" y="1854"/>
                    <a:pt x="1767" y="1859"/>
                    <a:pt x="1764" y="1863"/>
                  </a:cubicBezTo>
                  <a:cubicBezTo>
                    <a:pt x="1814" y="1937"/>
                    <a:pt x="1812" y="1939"/>
                    <a:pt x="1813" y="1942"/>
                  </a:cubicBezTo>
                  <a:cubicBezTo>
                    <a:pt x="1829" y="1975"/>
                    <a:pt x="1835" y="1983"/>
                    <a:pt x="1836" y="1991"/>
                  </a:cubicBezTo>
                  <a:cubicBezTo>
                    <a:pt x="1844" y="2024"/>
                    <a:pt x="1855" y="2034"/>
                    <a:pt x="1853" y="2043"/>
                  </a:cubicBezTo>
                  <a:cubicBezTo>
                    <a:pt x="1864" y="2071"/>
                    <a:pt x="1874" y="2079"/>
                    <a:pt x="1873" y="2086"/>
                  </a:cubicBezTo>
                  <a:cubicBezTo>
                    <a:pt x="1891" y="2122"/>
                    <a:pt x="1900" y="2126"/>
                    <a:pt x="1897" y="2130"/>
                  </a:cubicBezTo>
                  <a:cubicBezTo>
                    <a:pt x="1882" y="2116"/>
                    <a:pt x="1872" y="2115"/>
                    <a:pt x="1867" y="2106"/>
                  </a:cubicBezTo>
                  <a:cubicBezTo>
                    <a:pt x="1838" y="2045"/>
                    <a:pt x="1844" y="2043"/>
                    <a:pt x="1841" y="2039"/>
                  </a:cubicBezTo>
                  <a:cubicBezTo>
                    <a:pt x="1833" y="2016"/>
                    <a:pt x="1826" y="2012"/>
                    <a:pt x="1829" y="2009"/>
                  </a:cubicBezTo>
                  <a:cubicBezTo>
                    <a:pt x="1816" y="1976"/>
                    <a:pt x="1808" y="1972"/>
                    <a:pt x="1811" y="1970"/>
                  </a:cubicBezTo>
                  <a:cubicBezTo>
                    <a:pt x="1790" y="1923"/>
                    <a:pt x="1781" y="1915"/>
                    <a:pt x="1781" y="1909"/>
                  </a:cubicBezTo>
                  <a:cubicBezTo>
                    <a:pt x="1766" y="1879"/>
                    <a:pt x="1766" y="1877"/>
                    <a:pt x="1763" y="1878"/>
                  </a:cubicBezTo>
                  <a:cubicBezTo>
                    <a:pt x="1742" y="1849"/>
                    <a:pt x="1740" y="1846"/>
                    <a:pt x="1733" y="1841"/>
                  </a:cubicBezTo>
                  <a:cubicBezTo>
                    <a:pt x="1715" y="1818"/>
                    <a:pt x="1714" y="1815"/>
                    <a:pt x="1714" y="1812"/>
                  </a:cubicBezTo>
                  <a:cubicBezTo>
                    <a:pt x="1727" y="1844"/>
                    <a:pt x="1742" y="1853"/>
                    <a:pt x="1743" y="1861"/>
                  </a:cubicBezTo>
                  <a:cubicBezTo>
                    <a:pt x="1757" y="1878"/>
                    <a:pt x="1754" y="1878"/>
                    <a:pt x="1760" y="1881"/>
                  </a:cubicBezTo>
                  <a:cubicBezTo>
                    <a:pt x="1776" y="1914"/>
                    <a:pt x="1774" y="1917"/>
                    <a:pt x="1778" y="1921"/>
                  </a:cubicBezTo>
                  <a:cubicBezTo>
                    <a:pt x="1797" y="1967"/>
                    <a:pt x="1804" y="1974"/>
                    <a:pt x="1803" y="1980"/>
                  </a:cubicBezTo>
                  <a:cubicBezTo>
                    <a:pt x="1816" y="2004"/>
                    <a:pt x="1818" y="2007"/>
                    <a:pt x="1818" y="2010"/>
                  </a:cubicBezTo>
                  <a:cubicBezTo>
                    <a:pt x="1839" y="2053"/>
                    <a:pt x="1837" y="2064"/>
                    <a:pt x="1844" y="2077"/>
                  </a:cubicBezTo>
                  <a:cubicBezTo>
                    <a:pt x="1851" y="2111"/>
                    <a:pt x="1845" y="2108"/>
                    <a:pt x="1840" y="2104"/>
                  </a:cubicBezTo>
                  <a:cubicBezTo>
                    <a:pt x="1828" y="2075"/>
                    <a:pt x="1822" y="2070"/>
                    <a:pt x="1824" y="2066"/>
                  </a:cubicBezTo>
                  <a:cubicBezTo>
                    <a:pt x="1808" y="2022"/>
                    <a:pt x="1804" y="2018"/>
                    <a:pt x="1804" y="2014"/>
                  </a:cubicBezTo>
                  <a:cubicBezTo>
                    <a:pt x="1785" y="1965"/>
                    <a:pt x="1784" y="1956"/>
                    <a:pt x="1777" y="1947"/>
                  </a:cubicBezTo>
                  <a:cubicBezTo>
                    <a:pt x="1709" y="1843"/>
                    <a:pt x="1702" y="1835"/>
                    <a:pt x="1696" y="1827"/>
                  </a:cubicBezTo>
                  <a:cubicBezTo>
                    <a:pt x="1678" y="1809"/>
                    <a:pt x="1683" y="1819"/>
                    <a:pt x="1694" y="1829"/>
                  </a:cubicBezTo>
                  <a:cubicBezTo>
                    <a:pt x="1774" y="1968"/>
                    <a:pt x="1780" y="1973"/>
                    <a:pt x="1778" y="1978"/>
                  </a:cubicBezTo>
                  <a:cubicBezTo>
                    <a:pt x="1798" y="2025"/>
                    <a:pt x="1796" y="2029"/>
                    <a:pt x="1801" y="2034"/>
                  </a:cubicBezTo>
                  <a:cubicBezTo>
                    <a:pt x="1816" y="2074"/>
                    <a:pt x="1818" y="2079"/>
                    <a:pt x="1818" y="2083"/>
                  </a:cubicBezTo>
                  <a:cubicBezTo>
                    <a:pt x="1807" y="2079"/>
                    <a:pt x="1798" y="2072"/>
                    <a:pt x="1800" y="2066"/>
                  </a:cubicBezTo>
                  <a:cubicBezTo>
                    <a:pt x="1777" y="2022"/>
                    <a:pt x="1771" y="2013"/>
                    <a:pt x="1772" y="2004"/>
                  </a:cubicBezTo>
                  <a:cubicBezTo>
                    <a:pt x="1744" y="1951"/>
                    <a:pt x="1749" y="1948"/>
                    <a:pt x="1747" y="1945"/>
                  </a:cubicBezTo>
                  <a:cubicBezTo>
                    <a:pt x="1686" y="1847"/>
                    <a:pt x="1680" y="1838"/>
                    <a:pt x="1674" y="1829"/>
                  </a:cubicBezTo>
                  <a:cubicBezTo>
                    <a:pt x="1622" y="1769"/>
                    <a:pt x="1618" y="1765"/>
                    <a:pt x="1615" y="1765"/>
                  </a:cubicBezTo>
                  <a:cubicBezTo>
                    <a:pt x="1609" y="1758"/>
                    <a:pt x="1612" y="1765"/>
                    <a:pt x="1613" y="1766"/>
                  </a:cubicBezTo>
                  <a:cubicBezTo>
                    <a:pt x="1624" y="1783"/>
                    <a:pt x="1626" y="1781"/>
                    <a:pt x="1628" y="1783"/>
                  </a:cubicBezTo>
                  <a:cubicBezTo>
                    <a:pt x="1674" y="1842"/>
                    <a:pt x="1678" y="1848"/>
                    <a:pt x="1682" y="1854"/>
                  </a:cubicBezTo>
                  <a:cubicBezTo>
                    <a:pt x="1701" y="1881"/>
                    <a:pt x="1707" y="1894"/>
                    <a:pt x="1715" y="1906"/>
                  </a:cubicBezTo>
                  <a:cubicBezTo>
                    <a:pt x="1727" y="1930"/>
                    <a:pt x="1729" y="1936"/>
                    <a:pt x="1736" y="1943"/>
                  </a:cubicBezTo>
                  <a:cubicBezTo>
                    <a:pt x="1744" y="1966"/>
                    <a:pt x="1743" y="1968"/>
                    <a:pt x="1747" y="1968"/>
                  </a:cubicBezTo>
                  <a:cubicBezTo>
                    <a:pt x="1770" y="2038"/>
                    <a:pt x="1776" y="2044"/>
                    <a:pt x="1778" y="2051"/>
                  </a:cubicBezTo>
                  <a:cubicBezTo>
                    <a:pt x="1771" y="2070"/>
                    <a:pt x="1774" y="2059"/>
                    <a:pt x="1769" y="2056"/>
                  </a:cubicBezTo>
                  <a:cubicBezTo>
                    <a:pt x="1747" y="2020"/>
                    <a:pt x="1752" y="2016"/>
                    <a:pt x="1745" y="2010"/>
                  </a:cubicBezTo>
                  <a:cubicBezTo>
                    <a:pt x="1715" y="1936"/>
                    <a:pt x="1713" y="1925"/>
                    <a:pt x="1702" y="1914"/>
                  </a:cubicBezTo>
                  <a:cubicBezTo>
                    <a:pt x="1630" y="1803"/>
                    <a:pt x="1634" y="1800"/>
                    <a:pt x="1628" y="1797"/>
                  </a:cubicBezTo>
                  <a:cubicBezTo>
                    <a:pt x="1600" y="1765"/>
                    <a:pt x="1599" y="1763"/>
                    <a:pt x="1597" y="1761"/>
                  </a:cubicBezTo>
                  <a:cubicBezTo>
                    <a:pt x="1566" y="1730"/>
                    <a:pt x="1561" y="1720"/>
                    <a:pt x="1556" y="1724"/>
                  </a:cubicBezTo>
                  <a:cubicBezTo>
                    <a:pt x="1586" y="1755"/>
                    <a:pt x="1586" y="1757"/>
                    <a:pt x="1586" y="1758"/>
                  </a:cubicBezTo>
                  <a:cubicBezTo>
                    <a:pt x="1615" y="1791"/>
                    <a:pt x="1614" y="1796"/>
                    <a:pt x="1620" y="1801"/>
                  </a:cubicBezTo>
                  <a:cubicBezTo>
                    <a:pt x="1654" y="1845"/>
                    <a:pt x="1656" y="1849"/>
                    <a:pt x="1658" y="1854"/>
                  </a:cubicBezTo>
                  <a:cubicBezTo>
                    <a:pt x="1689" y="1898"/>
                    <a:pt x="1690" y="1916"/>
                    <a:pt x="1706" y="1935"/>
                  </a:cubicBezTo>
                  <a:cubicBezTo>
                    <a:pt x="1722" y="1975"/>
                    <a:pt x="1720" y="1980"/>
                    <a:pt x="1727" y="1986"/>
                  </a:cubicBezTo>
                  <a:cubicBezTo>
                    <a:pt x="1749" y="2039"/>
                    <a:pt x="1747" y="2042"/>
                    <a:pt x="1751" y="2046"/>
                  </a:cubicBezTo>
                  <a:cubicBezTo>
                    <a:pt x="1731" y="2045"/>
                    <a:pt x="1736" y="2043"/>
                    <a:pt x="1736" y="2042"/>
                  </a:cubicBezTo>
                  <a:cubicBezTo>
                    <a:pt x="1729" y="2030"/>
                    <a:pt x="1722" y="2030"/>
                    <a:pt x="1721" y="2025"/>
                  </a:cubicBezTo>
                  <a:cubicBezTo>
                    <a:pt x="1705" y="1989"/>
                    <a:pt x="1703" y="1986"/>
                    <a:pt x="1701" y="1982"/>
                  </a:cubicBezTo>
                  <a:cubicBezTo>
                    <a:pt x="1678" y="1917"/>
                    <a:pt x="1672" y="1914"/>
                    <a:pt x="1673" y="1911"/>
                  </a:cubicBezTo>
                  <a:cubicBezTo>
                    <a:pt x="1649" y="1865"/>
                    <a:pt x="1643" y="1851"/>
                    <a:pt x="1635" y="1837"/>
                  </a:cubicBezTo>
                  <a:cubicBezTo>
                    <a:pt x="1559" y="1756"/>
                    <a:pt x="1556" y="1741"/>
                    <a:pt x="1551" y="1745"/>
                  </a:cubicBezTo>
                  <a:cubicBezTo>
                    <a:pt x="1597" y="1790"/>
                    <a:pt x="1595" y="1802"/>
                    <a:pt x="1601" y="1806"/>
                  </a:cubicBezTo>
                  <a:cubicBezTo>
                    <a:pt x="1633" y="1854"/>
                    <a:pt x="1637" y="1856"/>
                    <a:pt x="1640" y="1859"/>
                  </a:cubicBezTo>
                  <a:cubicBezTo>
                    <a:pt x="1659" y="1900"/>
                    <a:pt x="1663" y="1912"/>
                    <a:pt x="1668" y="1924"/>
                  </a:cubicBezTo>
                  <a:cubicBezTo>
                    <a:pt x="1678" y="1954"/>
                    <a:pt x="1685" y="1958"/>
                    <a:pt x="1682" y="1961"/>
                  </a:cubicBezTo>
                  <a:cubicBezTo>
                    <a:pt x="1703" y="2007"/>
                    <a:pt x="1705" y="2010"/>
                    <a:pt x="1705" y="2013"/>
                  </a:cubicBezTo>
                  <a:cubicBezTo>
                    <a:pt x="1678" y="2001"/>
                    <a:pt x="1677" y="1990"/>
                    <a:pt x="1672" y="1979"/>
                  </a:cubicBezTo>
                  <a:cubicBezTo>
                    <a:pt x="1652" y="1934"/>
                    <a:pt x="1653" y="1923"/>
                    <a:pt x="1645" y="1912"/>
                  </a:cubicBezTo>
                  <a:cubicBezTo>
                    <a:pt x="1599" y="1833"/>
                    <a:pt x="1593" y="1822"/>
                    <a:pt x="1586" y="1811"/>
                  </a:cubicBezTo>
                  <a:cubicBezTo>
                    <a:pt x="1536" y="1756"/>
                    <a:pt x="1532" y="1745"/>
                    <a:pt x="1528" y="1751"/>
                  </a:cubicBezTo>
                  <a:cubicBezTo>
                    <a:pt x="1611" y="1868"/>
                    <a:pt x="1622" y="1877"/>
                    <a:pt x="1621" y="1884"/>
                  </a:cubicBezTo>
                  <a:cubicBezTo>
                    <a:pt x="1657" y="1966"/>
                    <a:pt x="1659" y="1973"/>
                    <a:pt x="1661" y="1980"/>
                  </a:cubicBezTo>
                  <a:cubicBezTo>
                    <a:pt x="1659" y="1992"/>
                    <a:pt x="1650" y="1988"/>
                    <a:pt x="1654" y="1985"/>
                  </a:cubicBezTo>
                  <a:cubicBezTo>
                    <a:pt x="1639" y="1948"/>
                    <a:pt x="1637" y="1945"/>
                    <a:pt x="1637" y="1942"/>
                  </a:cubicBezTo>
                  <a:cubicBezTo>
                    <a:pt x="1617" y="1901"/>
                    <a:pt x="1611" y="1897"/>
                    <a:pt x="1611" y="1893"/>
                  </a:cubicBezTo>
                  <a:cubicBezTo>
                    <a:pt x="1598" y="1864"/>
                    <a:pt x="1591" y="1859"/>
                    <a:pt x="1592" y="1854"/>
                  </a:cubicBezTo>
                  <a:cubicBezTo>
                    <a:pt x="1557" y="1807"/>
                    <a:pt x="1547" y="1795"/>
                    <a:pt x="1534" y="1775"/>
                  </a:cubicBezTo>
                  <a:cubicBezTo>
                    <a:pt x="1499" y="1716"/>
                    <a:pt x="1487" y="1716"/>
                    <a:pt x="1490" y="1709"/>
                  </a:cubicBezTo>
                  <a:cubicBezTo>
                    <a:pt x="1471" y="1695"/>
                    <a:pt x="1481" y="1700"/>
                    <a:pt x="1478" y="1705"/>
                  </a:cubicBezTo>
                  <a:cubicBezTo>
                    <a:pt x="1495" y="1729"/>
                    <a:pt x="1497" y="1739"/>
                    <a:pt x="1509" y="1750"/>
                  </a:cubicBezTo>
                  <a:cubicBezTo>
                    <a:pt x="1567" y="1831"/>
                    <a:pt x="1575" y="1850"/>
                    <a:pt x="1591" y="1870"/>
                  </a:cubicBezTo>
                  <a:cubicBezTo>
                    <a:pt x="1604" y="1903"/>
                    <a:pt x="1608" y="1908"/>
                    <a:pt x="1611" y="1913"/>
                  </a:cubicBezTo>
                  <a:cubicBezTo>
                    <a:pt x="1624" y="1938"/>
                    <a:pt x="1630" y="1948"/>
                    <a:pt x="1633" y="1958"/>
                  </a:cubicBezTo>
                  <a:cubicBezTo>
                    <a:pt x="1642" y="1982"/>
                    <a:pt x="1642" y="1986"/>
                    <a:pt x="1639" y="1984"/>
                  </a:cubicBezTo>
                  <a:cubicBezTo>
                    <a:pt x="1625" y="1963"/>
                    <a:pt x="1617" y="1957"/>
                    <a:pt x="1613" y="1952"/>
                  </a:cubicBezTo>
                  <a:cubicBezTo>
                    <a:pt x="1560" y="1857"/>
                    <a:pt x="1565" y="1850"/>
                    <a:pt x="1558" y="1849"/>
                  </a:cubicBezTo>
                  <a:cubicBezTo>
                    <a:pt x="1547" y="1828"/>
                    <a:pt x="1545" y="1823"/>
                    <a:pt x="1542" y="1817"/>
                  </a:cubicBezTo>
                  <a:cubicBezTo>
                    <a:pt x="1489" y="1732"/>
                    <a:pt x="1485" y="1727"/>
                    <a:pt x="1482" y="1722"/>
                  </a:cubicBezTo>
                  <a:cubicBezTo>
                    <a:pt x="1513" y="1785"/>
                    <a:pt x="1517" y="1796"/>
                    <a:pt x="1524" y="1807"/>
                  </a:cubicBezTo>
                  <a:cubicBezTo>
                    <a:pt x="1541" y="1834"/>
                    <a:pt x="1545" y="1836"/>
                    <a:pt x="1544" y="1839"/>
                  </a:cubicBezTo>
                  <a:cubicBezTo>
                    <a:pt x="1569" y="1882"/>
                    <a:pt x="1568" y="1884"/>
                    <a:pt x="1571" y="1887"/>
                  </a:cubicBezTo>
                  <a:cubicBezTo>
                    <a:pt x="1586" y="1924"/>
                    <a:pt x="1598" y="1930"/>
                    <a:pt x="1593" y="1935"/>
                  </a:cubicBezTo>
                  <a:cubicBezTo>
                    <a:pt x="1607" y="1957"/>
                    <a:pt x="1611" y="1963"/>
                    <a:pt x="1611" y="1969"/>
                  </a:cubicBezTo>
                  <a:cubicBezTo>
                    <a:pt x="1597" y="1946"/>
                    <a:pt x="1587" y="1941"/>
                    <a:pt x="1585" y="1936"/>
                  </a:cubicBezTo>
                  <a:cubicBezTo>
                    <a:pt x="1566" y="1896"/>
                    <a:pt x="1559" y="1888"/>
                    <a:pt x="1558" y="1882"/>
                  </a:cubicBezTo>
                  <a:cubicBezTo>
                    <a:pt x="1519" y="1808"/>
                    <a:pt x="1519" y="1803"/>
                    <a:pt x="1509" y="1796"/>
                  </a:cubicBezTo>
                  <a:cubicBezTo>
                    <a:pt x="1461" y="1735"/>
                    <a:pt x="1463" y="1723"/>
                    <a:pt x="1453" y="1729"/>
                  </a:cubicBezTo>
                  <a:cubicBezTo>
                    <a:pt x="1493" y="1780"/>
                    <a:pt x="1495" y="1789"/>
                    <a:pt x="1510" y="1807"/>
                  </a:cubicBezTo>
                  <a:cubicBezTo>
                    <a:pt x="1534" y="1842"/>
                    <a:pt x="1531" y="1846"/>
                    <a:pt x="1537" y="1851"/>
                  </a:cubicBezTo>
                  <a:cubicBezTo>
                    <a:pt x="1567" y="1924"/>
                    <a:pt x="1569" y="1925"/>
                    <a:pt x="1571" y="1930"/>
                  </a:cubicBezTo>
                  <a:cubicBezTo>
                    <a:pt x="1564" y="1936"/>
                    <a:pt x="1565" y="1932"/>
                    <a:pt x="1559" y="1926"/>
                  </a:cubicBezTo>
                  <a:cubicBezTo>
                    <a:pt x="1546" y="1892"/>
                    <a:pt x="1538" y="1883"/>
                    <a:pt x="1535" y="1875"/>
                  </a:cubicBezTo>
                  <a:cubicBezTo>
                    <a:pt x="1519" y="1836"/>
                    <a:pt x="1508" y="1831"/>
                    <a:pt x="1510" y="1827"/>
                  </a:cubicBezTo>
                  <a:cubicBezTo>
                    <a:pt x="1469" y="1771"/>
                    <a:pt x="1465" y="1766"/>
                    <a:pt x="1461" y="1761"/>
                  </a:cubicBezTo>
                  <a:cubicBezTo>
                    <a:pt x="1444" y="1739"/>
                    <a:pt x="1431" y="1733"/>
                    <a:pt x="1428" y="1723"/>
                  </a:cubicBezTo>
                  <a:cubicBezTo>
                    <a:pt x="1425" y="1727"/>
                    <a:pt x="1434" y="1739"/>
                    <a:pt x="1453" y="1759"/>
                  </a:cubicBezTo>
                  <a:cubicBezTo>
                    <a:pt x="1523" y="1869"/>
                    <a:pt x="1526" y="1882"/>
                    <a:pt x="1534" y="1894"/>
                  </a:cubicBezTo>
                  <a:cubicBezTo>
                    <a:pt x="1549" y="1926"/>
                    <a:pt x="1556" y="1929"/>
                    <a:pt x="1550" y="1932"/>
                  </a:cubicBezTo>
                  <a:cubicBezTo>
                    <a:pt x="1542" y="1913"/>
                    <a:pt x="1534" y="1909"/>
                    <a:pt x="1533" y="1906"/>
                  </a:cubicBezTo>
                  <a:cubicBezTo>
                    <a:pt x="1495" y="1833"/>
                    <a:pt x="1476" y="1810"/>
                    <a:pt x="1459" y="1785"/>
                  </a:cubicBezTo>
                  <a:cubicBezTo>
                    <a:pt x="1417" y="1742"/>
                    <a:pt x="1414" y="1733"/>
                    <a:pt x="1410" y="1736"/>
                  </a:cubicBezTo>
                  <a:cubicBezTo>
                    <a:pt x="1394" y="1726"/>
                    <a:pt x="1394" y="1727"/>
                    <a:pt x="1402" y="1734"/>
                  </a:cubicBezTo>
                  <a:cubicBezTo>
                    <a:pt x="1439" y="1772"/>
                    <a:pt x="1445" y="1779"/>
                    <a:pt x="1451" y="1786"/>
                  </a:cubicBezTo>
                  <a:cubicBezTo>
                    <a:pt x="1508" y="1883"/>
                    <a:pt x="1516" y="1888"/>
                    <a:pt x="1515" y="1893"/>
                  </a:cubicBezTo>
                  <a:cubicBezTo>
                    <a:pt x="1504" y="1899"/>
                    <a:pt x="1504" y="1879"/>
                    <a:pt x="1491" y="1865"/>
                  </a:cubicBezTo>
                  <a:cubicBezTo>
                    <a:pt x="1444" y="1801"/>
                    <a:pt x="1434" y="1788"/>
                    <a:pt x="1426" y="1777"/>
                  </a:cubicBezTo>
                  <a:cubicBezTo>
                    <a:pt x="1377" y="1728"/>
                    <a:pt x="1370" y="1719"/>
                    <a:pt x="1362" y="1714"/>
                  </a:cubicBezTo>
                  <a:cubicBezTo>
                    <a:pt x="1346" y="1711"/>
                    <a:pt x="1356" y="1715"/>
                    <a:pt x="1366" y="1722"/>
                  </a:cubicBezTo>
                  <a:cubicBezTo>
                    <a:pt x="1407" y="1762"/>
                    <a:pt x="1407" y="1764"/>
                    <a:pt x="1408" y="1766"/>
                  </a:cubicBezTo>
                  <a:cubicBezTo>
                    <a:pt x="1428" y="1793"/>
                    <a:pt x="1434" y="1799"/>
                    <a:pt x="1437" y="1807"/>
                  </a:cubicBezTo>
                  <a:cubicBezTo>
                    <a:pt x="1487" y="1871"/>
                    <a:pt x="1483" y="1873"/>
                    <a:pt x="1487" y="1877"/>
                  </a:cubicBezTo>
                  <a:cubicBezTo>
                    <a:pt x="1476" y="1863"/>
                    <a:pt x="1472" y="1862"/>
                    <a:pt x="1468" y="1856"/>
                  </a:cubicBezTo>
                  <a:cubicBezTo>
                    <a:pt x="1427" y="1802"/>
                    <a:pt x="1420" y="1793"/>
                    <a:pt x="1413" y="1785"/>
                  </a:cubicBezTo>
                  <a:cubicBezTo>
                    <a:pt x="1367" y="1738"/>
                    <a:pt x="1363" y="1737"/>
                    <a:pt x="1359" y="1734"/>
                  </a:cubicBezTo>
                  <a:cubicBezTo>
                    <a:pt x="1354" y="1737"/>
                    <a:pt x="1364" y="1736"/>
                    <a:pt x="1360" y="1742"/>
                  </a:cubicBezTo>
                  <a:cubicBezTo>
                    <a:pt x="1397" y="1776"/>
                    <a:pt x="1401" y="1785"/>
                    <a:pt x="1407" y="1785"/>
                  </a:cubicBezTo>
                  <a:cubicBezTo>
                    <a:pt x="1423" y="1806"/>
                    <a:pt x="1419" y="1809"/>
                    <a:pt x="1425" y="1812"/>
                  </a:cubicBezTo>
                  <a:cubicBezTo>
                    <a:pt x="1406" y="1793"/>
                    <a:pt x="1402" y="1796"/>
                    <a:pt x="1399" y="1789"/>
                  </a:cubicBezTo>
                  <a:cubicBezTo>
                    <a:pt x="1348" y="1746"/>
                    <a:pt x="1344" y="1739"/>
                    <a:pt x="1339" y="1737"/>
                  </a:cubicBezTo>
                  <a:cubicBezTo>
                    <a:pt x="1363" y="1764"/>
                    <a:pt x="1373" y="1773"/>
                    <a:pt x="1384" y="1782"/>
                  </a:cubicBezTo>
                  <a:cubicBezTo>
                    <a:pt x="1426" y="1841"/>
                    <a:pt x="1439" y="1847"/>
                    <a:pt x="1436" y="1852"/>
                  </a:cubicBezTo>
                  <a:cubicBezTo>
                    <a:pt x="1387" y="1806"/>
                    <a:pt x="1370" y="1785"/>
                    <a:pt x="1346" y="1769"/>
                  </a:cubicBezTo>
                  <a:cubicBezTo>
                    <a:pt x="1360" y="1787"/>
                    <a:pt x="1371" y="1797"/>
                    <a:pt x="1382" y="1810"/>
                  </a:cubicBezTo>
                  <a:cubicBezTo>
                    <a:pt x="1406" y="1837"/>
                    <a:pt x="1399" y="1838"/>
                    <a:pt x="1397" y="1837"/>
                  </a:cubicBezTo>
                  <a:cubicBezTo>
                    <a:pt x="1375" y="1825"/>
                    <a:pt x="1370" y="1821"/>
                    <a:pt x="1364" y="1819"/>
                  </a:cubicBezTo>
                  <a:cubicBezTo>
                    <a:pt x="1320" y="1789"/>
                    <a:pt x="1322" y="1785"/>
                    <a:pt x="1315" y="1787"/>
                  </a:cubicBezTo>
                  <a:cubicBezTo>
                    <a:pt x="1340" y="1807"/>
                    <a:pt x="1342" y="1812"/>
                    <a:pt x="1345" y="1810"/>
                  </a:cubicBezTo>
                  <a:cubicBezTo>
                    <a:pt x="1368" y="1829"/>
                    <a:pt x="1363" y="1830"/>
                    <a:pt x="1362" y="1830"/>
                  </a:cubicBezTo>
                  <a:cubicBezTo>
                    <a:pt x="1356" y="1828"/>
                    <a:pt x="1352" y="1825"/>
                    <a:pt x="1351" y="1825"/>
                  </a:cubicBezTo>
                  <a:cubicBezTo>
                    <a:pt x="1327" y="1814"/>
                    <a:pt x="1316" y="1808"/>
                    <a:pt x="1305" y="1801"/>
                  </a:cubicBezTo>
                  <a:cubicBezTo>
                    <a:pt x="1262" y="1781"/>
                    <a:pt x="1259" y="1767"/>
                    <a:pt x="1256" y="1772"/>
                  </a:cubicBezTo>
                  <a:cubicBezTo>
                    <a:pt x="1310" y="1809"/>
                    <a:pt x="1312" y="1813"/>
                    <a:pt x="1315" y="1816"/>
                  </a:cubicBezTo>
                  <a:cubicBezTo>
                    <a:pt x="1348" y="1831"/>
                    <a:pt x="1354" y="1834"/>
                    <a:pt x="1360" y="1837"/>
                  </a:cubicBezTo>
                  <a:cubicBezTo>
                    <a:pt x="1335" y="1835"/>
                    <a:pt x="1324" y="1831"/>
                    <a:pt x="1313" y="1827"/>
                  </a:cubicBezTo>
                  <a:cubicBezTo>
                    <a:pt x="1261" y="1800"/>
                    <a:pt x="1258" y="1801"/>
                    <a:pt x="1256" y="1798"/>
                  </a:cubicBezTo>
                  <a:cubicBezTo>
                    <a:pt x="1273" y="1814"/>
                    <a:pt x="1277" y="1818"/>
                    <a:pt x="1281" y="1817"/>
                  </a:cubicBezTo>
                  <a:cubicBezTo>
                    <a:pt x="1357" y="1850"/>
                    <a:pt x="1373" y="1856"/>
                    <a:pt x="1389" y="1858"/>
                  </a:cubicBezTo>
                  <a:cubicBezTo>
                    <a:pt x="1405" y="1865"/>
                    <a:pt x="1410" y="1855"/>
                    <a:pt x="1414" y="1863"/>
                  </a:cubicBezTo>
                  <a:cubicBezTo>
                    <a:pt x="1444" y="1870"/>
                    <a:pt x="1451" y="1864"/>
                    <a:pt x="1456" y="1875"/>
                  </a:cubicBezTo>
                  <a:cubicBezTo>
                    <a:pt x="1436" y="1875"/>
                    <a:pt x="1434" y="1872"/>
                    <a:pt x="1432" y="1873"/>
                  </a:cubicBezTo>
                  <a:cubicBezTo>
                    <a:pt x="1374" y="1864"/>
                    <a:pt x="1366" y="1865"/>
                    <a:pt x="1358" y="1865"/>
                  </a:cubicBezTo>
                  <a:cubicBezTo>
                    <a:pt x="1291" y="1849"/>
                    <a:pt x="1274" y="1844"/>
                    <a:pt x="1258" y="1837"/>
                  </a:cubicBezTo>
                  <a:cubicBezTo>
                    <a:pt x="1235" y="1830"/>
                    <a:pt x="1245" y="1833"/>
                    <a:pt x="1254" y="1843"/>
                  </a:cubicBezTo>
                  <a:cubicBezTo>
                    <a:pt x="1297" y="1857"/>
                    <a:pt x="1302" y="1862"/>
                    <a:pt x="1309" y="1862"/>
                  </a:cubicBezTo>
                  <a:cubicBezTo>
                    <a:pt x="1370" y="1874"/>
                    <a:pt x="1373" y="1874"/>
                    <a:pt x="1376" y="1876"/>
                  </a:cubicBezTo>
                  <a:cubicBezTo>
                    <a:pt x="1408" y="1881"/>
                    <a:pt x="1411" y="1881"/>
                    <a:pt x="1414" y="1880"/>
                  </a:cubicBezTo>
                  <a:cubicBezTo>
                    <a:pt x="1453" y="1886"/>
                    <a:pt x="1460" y="1888"/>
                    <a:pt x="1468" y="1888"/>
                  </a:cubicBezTo>
                  <a:cubicBezTo>
                    <a:pt x="1485" y="1901"/>
                    <a:pt x="1482" y="1899"/>
                    <a:pt x="1480" y="1895"/>
                  </a:cubicBezTo>
                  <a:cubicBezTo>
                    <a:pt x="1446" y="1893"/>
                    <a:pt x="1439" y="1894"/>
                    <a:pt x="1433" y="1892"/>
                  </a:cubicBezTo>
                  <a:cubicBezTo>
                    <a:pt x="1389" y="1885"/>
                    <a:pt x="1383" y="1890"/>
                    <a:pt x="1377" y="1886"/>
                  </a:cubicBezTo>
                  <a:cubicBezTo>
                    <a:pt x="1312" y="1879"/>
                    <a:pt x="1305" y="1878"/>
                    <a:pt x="1298" y="1877"/>
                  </a:cubicBezTo>
                  <a:cubicBezTo>
                    <a:pt x="1251" y="1868"/>
                    <a:pt x="1244" y="1862"/>
                    <a:pt x="1238" y="1860"/>
                  </a:cubicBezTo>
                  <a:cubicBezTo>
                    <a:pt x="1194" y="1840"/>
                    <a:pt x="1191" y="1831"/>
                    <a:pt x="1187" y="1832"/>
                  </a:cubicBezTo>
                  <a:cubicBezTo>
                    <a:pt x="1191" y="1840"/>
                    <a:pt x="1193" y="1842"/>
                    <a:pt x="1196" y="1842"/>
                  </a:cubicBezTo>
                  <a:cubicBezTo>
                    <a:pt x="1235" y="1868"/>
                    <a:pt x="1231" y="1872"/>
                    <a:pt x="1237" y="1876"/>
                  </a:cubicBezTo>
                  <a:cubicBezTo>
                    <a:pt x="1277" y="1893"/>
                    <a:pt x="1287" y="1900"/>
                    <a:pt x="1297" y="1901"/>
                  </a:cubicBezTo>
                  <a:cubicBezTo>
                    <a:pt x="1344" y="1919"/>
                    <a:pt x="1345" y="1915"/>
                    <a:pt x="1347" y="1915"/>
                  </a:cubicBezTo>
                  <a:cubicBezTo>
                    <a:pt x="1368" y="1921"/>
                    <a:pt x="1378" y="1923"/>
                    <a:pt x="1388" y="1923"/>
                  </a:cubicBezTo>
                  <a:cubicBezTo>
                    <a:pt x="1424" y="1924"/>
                    <a:pt x="1429" y="1924"/>
                    <a:pt x="1434" y="1926"/>
                  </a:cubicBezTo>
                  <a:cubicBezTo>
                    <a:pt x="1471" y="1929"/>
                    <a:pt x="1476" y="1925"/>
                    <a:pt x="1482" y="1924"/>
                  </a:cubicBezTo>
                  <a:cubicBezTo>
                    <a:pt x="1534" y="1939"/>
                    <a:pt x="1537" y="1934"/>
                    <a:pt x="1540" y="1941"/>
                  </a:cubicBezTo>
                  <a:cubicBezTo>
                    <a:pt x="1500" y="1945"/>
                    <a:pt x="1498" y="1942"/>
                    <a:pt x="1495" y="1942"/>
                  </a:cubicBezTo>
                  <a:cubicBezTo>
                    <a:pt x="1459" y="1941"/>
                    <a:pt x="1454" y="1941"/>
                    <a:pt x="1449" y="1939"/>
                  </a:cubicBezTo>
                  <a:cubicBezTo>
                    <a:pt x="1431" y="1941"/>
                    <a:pt x="1428" y="1939"/>
                    <a:pt x="1426" y="1939"/>
                  </a:cubicBezTo>
                  <a:cubicBezTo>
                    <a:pt x="1378" y="1935"/>
                    <a:pt x="1368" y="1933"/>
                    <a:pt x="1358" y="1932"/>
                  </a:cubicBezTo>
                  <a:cubicBezTo>
                    <a:pt x="1308" y="1915"/>
                    <a:pt x="1302" y="1919"/>
                    <a:pt x="1298" y="1912"/>
                  </a:cubicBezTo>
                  <a:cubicBezTo>
                    <a:pt x="1255" y="1901"/>
                    <a:pt x="1252" y="1892"/>
                    <a:pt x="1248" y="1898"/>
                  </a:cubicBezTo>
                  <a:cubicBezTo>
                    <a:pt x="1315" y="1926"/>
                    <a:pt x="1322" y="1930"/>
                    <a:pt x="1329" y="1934"/>
                  </a:cubicBezTo>
                  <a:cubicBezTo>
                    <a:pt x="1363" y="1942"/>
                    <a:pt x="1366" y="1946"/>
                    <a:pt x="1370" y="1942"/>
                  </a:cubicBezTo>
                  <a:cubicBezTo>
                    <a:pt x="1405" y="1951"/>
                    <a:pt x="1409" y="1944"/>
                    <a:pt x="1412" y="1951"/>
                  </a:cubicBezTo>
                  <a:cubicBezTo>
                    <a:pt x="1436" y="1950"/>
                    <a:pt x="1440" y="1952"/>
                    <a:pt x="1443" y="1950"/>
                  </a:cubicBezTo>
                  <a:cubicBezTo>
                    <a:pt x="1503" y="1951"/>
                    <a:pt x="1509" y="1953"/>
                    <a:pt x="1516" y="1953"/>
                  </a:cubicBezTo>
                  <a:cubicBezTo>
                    <a:pt x="1533" y="1951"/>
                    <a:pt x="1535" y="1956"/>
                    <a:pt x="1538" y="1951"/>
                  </a:cubicBezTo>
                  <a:cubicBezTo>
                    <a:pt x="1563" y="1955"/>
                    <a:pt x="1566" y="1957"/>
                    <a:pt x="1570" y="1958"/>
                  </a:cubicBezTo>
                  <a:cubicBezTo>
                    <a:pt x="1559" y="1961"/>
                    <a:pt x="1554" y="1959"/>
                    <a:pt x="1548" y="1957"/>
                  </a:cubicBezTo>
                  <a:cubicBezTo>
                    <a:pt x="1508" y="1964"/>
                    <a:pt x="1503" y="1955"/>
                    <a:pt x="1497" y="1961"/>
                  </a:cubicBezTo>
                  <a:cubicBezTo>
                    <a:pt x="1474" y="1964"/>
                    <a:pt x="1469" y="1958"/>
                    <a:pt x="1463" y="1959"/>
                  </a:cubicBezTo>
                  <a:cubicBezTo>
                    <a:pt x="1409" y="1959"/>
                    <a:pt x="1407" y="1959"/>
                    <a:pt x="1404" y="1958"/>
                  </a:cubicBezTo>
                  <a:cubicBezTo>
                    <a:pt x="1376" y="1951"/>
                    <a:pt x="1373" y="1953"/>
                    <a:pt x="1371" y="1953"/>
                  </a:cubicBezTo>
                  <a:cubicBezTo>
                    <a:pt x="1342" y="1946"/>
                    <a:pt x="1340" y="1946"/>
                    <a:pt x="1337" y="1947"/>
                  </a:cubicBezTo>
                  <a:cubicBezTo>
                    <a:pt x="1306" y="1936"/>
                    <a:pt x="1300" y="1933"/>
                    <a:pt x="1295" y="1929"/>
                  </a:cubicBezTo>
                  <a:cubicBezTo>
                    <a:pt x="1311" y="1945"/>
                    <a:pt x="1321" y="1945"/>
                    <a:pt x="1330" y="1953"/>
                  </a:cubicBezTo>
                  <a:cubicBezTo>
                    <a:pt x="1406" y="1967"/>
                    <a:pt x="1412" y="1971"/>
                    <a:pt x="1417" y="1970"/>
                  </a:cubicBezTo>
                  <a:cubicBezTo>
                    <a:pt x="1439" y="1969"/>
                    <a:pt x="1441" y="1974"/>
                    <a:pt x="1444" y="1970"/>
                  </a:cubicBezTo>
                  <a:cubicBezTo>
                    <a:pt x="1465" y="1968"/>
                    <a:pt x="1468" y="1968"/>
                    <a:pt x="1471" y="1972"/>
                  </a:cubicBezTo>
                  <a:cubicBezTo>
                    <a:pt x="1495" y="1970"/>
                    <a:pt x="1501" y="1970"/>
                    <a:pt x="1507" y="1969"/>
                  </a:cubicBezTo>
                  <a:cubicBezTo>
                    <a:pt x="1590" y="1975"/>
                    <a:pt x="1601" y="1977"/>
                    <a:pt x="1613" y="1981"/>
                  </a:cubicBezTo>
                  <a:cubicBezTo>
                    <a:pt x="1550" y="1985"/>
                    <a:pt x="1546" y="1982"/>
                    <a:pt x="1542" y="1982"/>
                  </a:cubicBezTo>
                  <a:cubicBezTo>
                    <a:pt x="1459" y="1988"/>
                    <a:pt x="1455" y="1990"/>
                    <a:pt x="1452" y="1989"/>
                  </a:cubicBezTo>
                  <a:cubicBezTo>
                    <a:pt x="1436" y="1987"/>
                    <a:pt x="1432" y="1989"/>
                    <a:pt x="1428" y="1989"/>
                  </a:cubicBezTo>
                  <a:cubicBezTo>
                    <a:pt x="1385" y="1980"/>
                    <a:pt x="1377" y="1978"/>
                    <a:pt x="1369" y="1974"/>
                  </a:cubicBezTo>
                  <a:cubicBezTo>
                    <a:pt x="1327" y="1967"/>
                    <a:pt x="1332" y="1968"/>
                    <a:pt x="1337" y="1970"/>
                  </a:cubicBezTo>
                  <a:cubicBezTo>
                    <a:pt x="1394" y="1989"/>
                    <a:pt x="1400" y="1992"/>
                    <a:pt x="1407" y="1994"/>
                  </a:cubicBezTo>
                  <a:cubicBezTo>
                    <a:pt x="1442" y="2001"/>
                    <a:pt x="1447" y="1993"/>
                    <a:pt x="1451" y="1998"/>
                  </a:cubicBezTo>
                  <a:cubicBezTo>
                    <a:pt x="1487" y="1996"/>
                    <a:pt x="1495" y="1997"/>
                    <a:pt x="1504" y="1995"/>
                  </a:cubicBezTo>
                  <a:cubicBezTo>
                    <a:pt x="1559" y="1991"/>
                    <a:pt x="1563" y="1992"/>
                    <a:pt x="1568" y="1989"/>
                  </a:cubicBezTo>
                  <a:cubicBezTo>
                    <a:pt x="1606" y="1992"/>
                    <a:pt x="1610" y="1991"/>
                    <a:pt x="1613" y="1995"/>
                  </a:cubicBezTo>
                  <a:cubicBezTo>
                    <a:pt x="1597" y="1999"/>
                    <a:pt x="1593" y="1994"/>
                    <a:pt x="1589" y="1996"/>
                  </a:cubicBezTo>
                  <a:cubicBezTo>
                    <a:pt x="1540" y="1996"/>
                    <a:pt x="1530" y="2006"/>
                    <a:pt x="1522" y="2000"/>
                  </a:cubicBezTo>
                  <a:cubicBezTo>
                    <a:pt x="1435" y="2015"/>
                    <a:pt x="1427" y="2013"/>
                    <a:pt x="1419" y="2014"/>
                  </a:cubicBezTo>
                  <a:cubicBezTo>
                    <a:pt x="1387" y="2010"/>
                    <a:pt x="1380" y="2015"/>
                    <a:pt x="1373" y="2011"/>
                  </a:cubicBezTo>
                  <a:cubicBezTo>
                    <a:pt x="1321" y="2001"/>
                    <a:pt x="1314" y="1994"/>
                    <a:pt x="1306" y="1998"/>
                  </a:cubicBezTo>
                  <a:cubicBezTo>
                    <a:pt x="1360" y="2016"/>
                    <a:pt x="1363" y="2017"/>
                    <a:pt x="1366" y="2020"/>
                  </a:cubicBezTo>
                  <a:cubicBezTo>
                    <a:pt x="1460" y="2023"/>
                    <a:pt x="1472" y="2021"/>
                    <a:pt x="1484" y="2019"/>
                  </a:cubicBezTo>
                  <a:cubicBezTo>
                    <a:pt x="1525" y="2010"/>
                    <a:pt x="1531" y="2015"/>
                    <a:pt x="1537" y="2010"/>
                  </a:cubicBezTo>
                  <a:cubicBezTo>
                    <a:pt x="1568" y="2009"/>
                    <a:pt x="1580" y="2009"/>
                    <a:pt x="1593" y="2004"/>
                  </a:cubicBezTo>
                  <a:cubicBezTo>
                    <a:pt x="1659" y="2015"/>
                    <a:pt x="1655" y="2015"/>
                    <a:pt x="1652" y="2013"/>
                  </a:cubicBezTo>
                  <a:cubicBezTo>
                    <a:pt x="1627" y="2014"/>
                    <a:pt x="1624" y="2010"/>
                    <a:pt x="1620" y="2012"/>
                  </a:cubicBezTo>
                  <a:cubicBezTo>
                    <a:pt x="1560" y="2015"/>
                    <a:pt x="1558" y="2013"/>
                    <a:pt x="1555" y="2014"/>
                  </a:cubicBezTo>
                  <a:cubicBezTo>
                    <a:pt x="1496" y="2023"/>
                    <a:pt x="1475" y="2031"/>
                    <a:pt x="1455" y="2032"/>
                  </a:cubicBezTo>
                  <a:cubicBezTo>
                    <a:pt x="1436" y="2034"/>
                    <a:pt x="1431" y="2034"/>
                    <a:pt x="1425" y="2035"/>
                  </a:cubicBezTo>
                  <a:cubicBezTo>
                    <a:pt x="1408" y="2032"/>
                    <a:pt x="1405" y="2034"/>
                    <a:pt x="1402" y="2032"/>
                  </a:cubicBezTo>
                  <a:cubicBezTo>
                    <a:pt x="1354" y="2025"/>
                    <a:pt x="1344" y="2022"/>
                    <a:pt x="1334" y="2023"/>
                  </a:cubicBezTo>
                  <a:cubicBezTo>
                    <a:pt x="1379" y="2036"/>
                    <a:pt x="1386" y="2039"/>
                    <a:pt x="1393" y="2037"/>
                  </a:cubicBezTo>
                  <a:cubicBezTo>
                    <a:pt x="1421" y="2042"/>
                    <a:pt x="1429" y="2044"/>
                    <a:pt x="1437" y="2042"/>
                  </a:cubicBezTo>
                  <a:cubicBezTo>
                    <a:pt x="1470" y="2041"/>
                    <a:pt x="1479" y="2038"/>
                    <a:pt x="1487" y="2036"/>
                  </a:cubicBezTo>
                  <a:cubicBezTo>
                    <a:pt x="1527" y="2027"/>
                    <a:pt x="1530" y="2029"/>
                    <a:pt x="1534" y="2030"/>
                  </a:cubicBezTo>
                  <a:cubicBezTo>
                    <a:pt x="1579" y="2019"/>
                    <a:pt x="1581" y="2021"/>
                    <a:pt x="1584" y="2021"/>
                  </a:cubicBezTo>
                  <a:cubicBezTo>
                    <a:pt x="1624" y="2020"/>
                    <a:pt x="1628" y="2027"/>
                    <a:pt x="1633" y="2021"/>
                  </a:cubicBezTo>
                  <a:cubicBezTo>
                    <a:pt x="1660" y="2020"/>
                    <a:pt x="1662" y="2027"/>
                    <a:pt x="1666" y="2025"/>
                  </a:cubicBezTo>
                  <a:cubicBezTo>
                    <a:pt x="1674" y="2034"/>
                    <a:pt x="1666" y="2034"/>
                    <a:pt x="1659" y="2030"/>
                  </a:cubicBezTo>
                  <a:cubicBezTo>
                    <a:pt x="1620" y="2036"/>
                    <a:pt x="1616" y="2031"/>
                    <a:pt x="1612" y="2034"/>
                  </a:cubicBezTo>
                  <a:cubicBezTo>
                    <a:pt x="1572" y="2039"/>
                    <a:pt x="1567" y="2040"/>
                    <a:pt x="1563" y="2039"/>
                  </a:cubicBezTo>
                  <a:cubicBezTo>
                    <a:pt x="1523" y="2047"/>
                    <a:pt x="1514" y="2051"/>
                    <a:pt x="1505" y="2053"/>
                  </a:cubicBezTo>
                  <a:cubicBezTo>
                    <a:pt x="1459" y="2061"/>
                    <a:pt x="1457" y="2057"/>
                    <a:pt x="1455" y="2059"/>
                  </a:cubicBezTo>
                  <a:cubicBezTo>
                    <a:pt x="1413" y="2061"/>
                    <a:pt x="1408" y="2058"/>
                    <a:pt x="1404" y="2060"/>
                  </a:cubicBezTo>
                  <a:cubicBezTo>
                    <a:pt x="1384" y="2058"/>
                    <a:pt x="1379" y="2058"/>
                    <a:pt x="1375" y="2056"/>
                  </a:cubicBezTo>
                  <a:cubicBezTo>
                    <a:pt x="1369" y="2062"/>
                    <a:pt x="1374" y="2062"/>
                    <a:pt x="1379" y="2064"/>
                  </a:cubicBezTo>
                  <a:cubicBezTo>
                    <a:pt x="1401" y="2067"/>
                    <a:pt x="1404" y="2067"/>
                    <a:pt x="1406" y="2066"/>
                  </a:cubicBezTo>
                  <a:cubicBezTo>
                    <a:pt x="1450" y="2069"/>
                    <a:pt x="1452" y="2068"/>
                    <a:pt x="1454" y="2068"/>
                  </a:cubicBezTo>
                  <a:cubicBezTo>
                    <a:pt x="1479" y="2066"/>
                    <a:pt x="1481" y="2068"/>
                    <a:pt x="1484" y="2065"/>
                  </a:cubicBezTo>
                  <a:cubicBezTo>
                    <a:pt x="1510" y="2057"/>
                    <a:pt x="1515" y="2064"/>
                    <a:pt x="1520" y="2060"/>
                  </a:cubicBezTo>
                  <a:cubicBezTo>
                    <a:pt x="1573" y="2046"/>
                    <a:pt x="1583" y="2047"/>
                    <a:pt x="1593" y="2042"/>
                  </a:cubicBezTo>
                  <a:cubicBezTo>
                    <a:pt x="1612" y="2043"/>
                    <a:pt x="1614" y="2045"/>
                    <a:pt x="1617" y="2042"/>
                  </a:cubicBezTo>
                  <a:cubicBezTo>
                    <a:pt x="1655" y="2040"/>
                    <a:pt x="1659" y="2040"/>
                    <a:pt x="1663" y="2042"/>
                  </a:cubicBezTo>
                  <a:cubicBezTo>
                    <a:pt x="1683" y="2045"/>
                    <a:pt x="1686" y="2043"/>
                    <a:pt x="1684" y="2046"/>
                  </a:cubicBezTo>
                  <a:cubicBezTo>
                    <a:pt x="1632" y="2050"/>
                    <a:pt x="1619" y="2059"/>
                    <a:pt x="1606" y="2056"/>
                  </a:cubicBezTo>
                  <a:cubicBezTo>
                    <a:pt x="1581" y="2061"/>
                    <a:pt x="1574" y="2065"/>
                    <a:pt x="1567" y="2065"/>
                  </a:cubicBezTo>
                  <a:cubicBezTo>
                    <a:pt x="1520" y="2079"/>
                    <a:pt x="1514" y="2076"/>
                    <a:pt x="1507" y="2079"/>
                  </a:cubicBezTo>
                  <a:cubicBezTo>
                    <a:pt x="1442" y="2084"/>
                    <a:pt x="1436" y="2084"/>
                    <a:pt x="1430" y="2083"/>
                  </a:cubicBezTo>
                  <a:cubicBezTo>
                    <a:pt x="1403" y="2082"/>
                    <a:pt x="1396" y="2084"/>
                    <a:pt x="1390" y="2081"/>
                  </a:cubicBezTo>
                  <a:cubicBezTo>
                    <a:pt x="1375" y="2083"/>
                    <a:pt x="1378" y="2083"/>
                    <a:pt x="1380" y="2086"/>
                  </a:cubicBezTo>
                  <a:cubicBezTo>
                    <a:pt x="1410" y="2091"/>
                    <a:pt x="1416" y="2088"/>
                    <a:pt x="1422" y="2090"/>
                  </a:cubicBezTo>
                  <a:cubicBezTo>
                    <a:pt x="1444" y="2093"/>
                    <a:pt x="1449" y="2090"/>
                    <a:pt x="1454" y="2091"/>
                  </a:cubicBezTo>
                  <a:cubicBezTo>
                    <a:pt x="1474" y="2092"/>
                    <a:pt x="1476" y="2090"/>
                    <a:pt x="1479" y="2090"/>
                  </a:cubicBezTo>
                  <a:cubicBezTo>
                    <a:pt x="1499" y="2092"/>
                    <a:pt x="1502" y="2086"/>
                    <a:pt x="1505" y="2090"/>
                  </a:cubicBezTo>
                  <a:cubicBezTo>
                    <a:pt x="1530" y="2088"/>
                    <a:pt x="1523" y="2089"/>
                    <a:pt x="1519" y="2089"/>
                  </a:cubicBezTo>
                  <a:cubicBezTo>
                    <a:pt x="1499" y="2094"/>
                    <a:pt x="1496" y="2093"/>
                    <a:pt x="1494" y="2094"/>
                  </a:cubicBezTo>
                  <a:cubicBezTo>
                    <a:pt x="1424" y="2102"/>
                    <a:pt x="1408" y="2102"/>
                    <a:pt x="1392" y="2099"/>
                  </a:cubicBezTo>
                  <a:cubicBezTo>
                    <a:pt x="1350" y="2100"/>
                    <a:pt x="1347" y="2091"/>
                    <a:pt x="1342" y="2099"/>
                  </a:cubicBezTo>
                  <a:cubicBezTo>
                    <a:pt x="1393" y="2108"/>
                    <a:pt x="1398" y="2108"/>
                    <a:pt x="1403" y="2109"/>
                  </a:cubicBezTo>
                  <a:cubicBezTo>
                    <a:pt x="1445" y="2109"/>
                    <a:pt x="1447" y="2109"/>
                    <a:pt x="1450" y="2109"/>
                  </a:cubicBezTo>
                  <a:cubicBezTo>
                    <a:pt x="1483" y="2107"/>
                    <a:pt x="1486" y="2108"/>
                    <a:pt x="1489" y="2104"/>
                  </a:cubicBezTo>
                  <a:cubicBezTo>
                    <a:pt x="1507" y="2105"/>
                    <a:pt x="1510" y="2099"/>
                    <a:pt x="1512" y="2101"/>
                  </a:cubicBezTo>
                  <a:cubicBezTo>
                    <a:pt x="1571" y="2083"/>
                    <a:pt x="1581" y="2084"/>
                    <a:pt x="1593" y="2077"/>
                  </a:cubicBezTo>
                  <a:cubicBezTo>
                    <a:pt x="1647" y="2067"/>
                    <a:pt x="1652" y="2068"/>
                    <a:pt x="1658" y="2069"/>
                  </a:cubicBezTo>
                  <a:cubicBezTo>
                    <a:pt x="1693" y="2064"/>
                    <a:pt x="1696" y="2064"/>
                    <a:pt x="1698" y="2066"/>
                  </a:cubicBezTo>
                  <a:cubicBezTo>
                    <a:pt x="1717" y="2068"/>
                    <a:pt x="1725" y="2064"/>
                    <a:pt x="1721" y="2069"/>
                  </a:cubicBezTo>
                  <a:cubicBezTo>
                    <a:pt x="1669" y="2080"/>
                    <a:pt x="1665" y="2078"/>
                    <a:pt x="1660" y="2078"/>
                  </a:cubicBezTo>
                  <a:cubicBezTo>
                    <a:pt x="1614" y="2094"/>
                    <a:pt x="1604" y="2100"/>
                    <a:pt x="1596" y="2097"/>
                  </a:cubicBezTo>
                  <a:cubicBezTo>
                    <a:pt x="1557" y="2116"/>
                    <a:pt x="1553" y="2109"/>
                    <a:pt x="1548" y="2116"/>
                  </a:cubicBezTo>
                  <a:cubicBezTo>
                    <a:pt x="1445" y="2138"/>
                    <a:pt x="1438" y="2131"/>
                    <a:pt x="1429" y="2136"/>
                  </a:cubicBezTo>
                  <a:cubicBezTo>
                    <a:pt x="1420" y="2142"/>
                    <a:pt x="1430" y="2141"/>
                    <a:pt x="1440" y="2141"/>
                  </a:cubicBezTo>
                  <a:cubicBezTo>
                    <a:pt x="1461" y="2139"/>
                    <a:pt x="1466" y="2143"/>
                    <a:pt x="1471" y="2140"/>
                  </a:cubicBezTo>
                  <a:cubicBezTo>
                    <a:pt x="1507" y="2138"/>
                    <a:pt x="1513" y="2132"/>
                    <a:pt x="1518" y="2134"/>
                  </a:cubicBezTo>
                  <a:cubicBezTo>
                    <a:pt x="1553" y="2125"/>
                    <a:pt x="1558" y="2124"/>
                    <a:pt x="1563" y="2120"/>
                  </a:cubicBezTo>
                  <a:cubicBezTo>
                    <a:pt x="1600" y="2106"/>
                    <a:pt x="1607" y="2107"/>
                    <a:pt x="1614" y="2105"/>
                  </a:cubicBezTo>
                  <a:cubicBezTo>
                    <a:pt x="1634" y="2100"/>
                    <a:pt x="1638" y="2093"/>
                    <a:pt x="1641" y="2096"/>
                  </a:cubicBezTo>
                  <a:cubicBezTo>
                    <a:pt x="1680" y="2089"/>
                    <a:pt x="1688" y="2081"/>
                    <a:pt x="1694" y="2084"/>
                  </a:cubicBezTo>
                  <a:cubicBezTo>
                    <a:pt x="1728" y="2085"/>
                    <a:pt x="1733" y="2076"/>
                    <a:pt x="1736" y="2079"/>
                  </a:cubicBezTo>
                  <a:cubicBezTo>
                    <a:pt x="1753" y="2083"/>
                    <a:pt x="1748" y="2081"/>
                    <a:pt x="1744" y="2081"/>
                  </a:cubicBezTo>
                  <a:cubicBezTo>
                    <a:pt x="1711" y="2083"/>
                    <a:pt x="1705" y="2088"/>
                    <a:pt x="1700" y="2087"/>
                  </a:cubicBezTo>
                  <a:cubicBezTo>
                    <a:pt x="1635" y="2103"/>
                    <a:pt x="1629" y="2113"/>
                    <a:pt x="1624" y="2110"/>
                  </a:cubicBezTo>
                  <a:cubicBezTo>
                    <a:pt x="1587" y="2121"/>
                    <a:pt x="1585" y="2125"/>
                    <a:pt x="1585" y="2127"/>
                  </a:cubicBezTo>
                  <a:cubicBezTo>
                    <a:pt x="1565" y="2138"/>
                    <a:pt x="1558" y="2127"/>
                    <a:pt x="1561" y="2134"/>
                  </a:cubicBezTo>
                  <a:cubicBezTo>
                    <a:pt x="1521" y="2145"/>
                    <a:pt x="1515" y="2142"/>
                    <a:pt x="1509" y="2147"/>
                  </a:cubicBezTo>
                  <a:cubicBezTo>
                    <a:pt x="1471" y="2146"/>
                    <a:pt x="1465" y="2153"/>
                    <a:pt x="1459" y="2153"/>
                  </a:cubicBezTo>
                  <a:cubicBezTo>
                    <a:pt x="1437" y="2149"/>
                    <a:pt x="1431" y="2158"/>
                    <a:pt x="1425" y="2151"/>
                  </a:cubicBezTo>
                  <a:cubicBezTo>
                    <a:pt x="1386" y="2149"/>
                    <a:pt x="1381" y="2142"/>
                    <a:pt x="1375" y="2146"/>
                  </a:cubicBezTo>
                  <a:cubicBezTo>
                    <a:pt x="1415" y="2158"/>
                    <a:pt x="1423" y="2160"/>
                    <a:pt x="1431" y="2160"/>
                  </a:cubicBezTo>
                  <a:cubicBezTo>
                    <a:pt x="1439" y="2160"/>
                    <a:pt x="1439" y="2160"/>
                    <a:pt x="1439" y="2160"/>
                  </a:cubicBezTo>
                  <a:cubicBezTo>
                    <a:pt x="1511" y="2153"/>
                    <a:pt x="1516" y="2158"/>
                    <a:pt x="1521" y="2151"/>
                  </a:cubicBezTo>
                  <a:cubicBezTo>
                    <a:pt x="1584" y="2138"/>
                    <a:pt x="1595" y="2130"/>
                    <a:pt x="1606" y="2129"/>
                  </a:cubicBezTo>
                  <a:cubicBezTo>
                    <a:pt x="1656" y="2105"/>
                    <a:pt x="1669" y="2110"/>
                    <a:pt x="1684" y="2102"/>
                  </a:cubicBezTo>
                  <a:cubicBezTo>
                    <a:pt x="1733" y="2089"/>
                    <a:pt x="1739" y="2095"/>
                    <a:pt x="1746" y="2090"/>
                  </a:cubicBezTo>
                  <a:cubicBezTo>
                    <a:pt x="1782" y="2095"/>
                    <a:pt x="1786" y="2094"/>
                    <a:pt x="1789" y="2093"/>
                  </a:cubicBezTo>
                  <a:cubicBezTo>
                    <a:pt x="1806" y="2099"/>
                    <a:pt x="1809" y="2098"/>
                    <a:pt x="1807" y="2101"/>
                  </a:cubicBezTo>
                  <a:cubicBezTo>
                    <a:pt x="1749" y="2109"/>
                    <a:pt x="1745" y="2110"/>
                    <a:pt x="1742" y="2109"/>
                  </a:cubicBezTo>
                  <a:cubicBezTo>
                    <a:pt x="1689" y="2129"/>
                    <a:pt x="1681" y="2128"/>
                    <a:pt x="1674" y="2133"/>
                  </a:cubicBezTo>
                  <a:cubicBezTo>
                    <a:pt x="1644" y="2142"/>
                    <a:pt x="1636" y="2149"/>
                    <a:pt x="1628" y="2150"/>
                  </a:cubicBezTo>
                  <a:cubicBezTo>
                    <a:pt x="1608" y="2159"/>
                    <a:pt x="1608" y="2159"/>
                    <a:pt x="1607" y="2160"/>
                  </a:cubicBezTo>
                  <a:cubicBezTo>
                    <a:pt x="1648" y="2152"/>
                    <a:pt x="1658" y="2153"/>
                    <a:pt x="1668" y="2147"/>
                  </a:cubicBezTo>
                  <a:cubicBezTo>
                    <a:pt x="1748" y="2114"/>
                    <a:pt x="1753" y="2122"/>
                    <a:pt x="1759" y="2114"/>
                  </a:cubicBezTo>
                  <a:cubicBezTo>
                    <a:pt x="1784" y="2117"/>
                    <a:pt x="1781" y="2113"/>
                    <a:pt x="1777" y="2119"/>
                  </a:cubicBezTo>
                  <a:cubicBezTo>
                    <a:pt x="1751" y="2124"/>
                    <a:pt x="1748" y="2122"/>
                    <a:pt x="1744" y="2124"/>
                  </a:cubicBezTo>
                  <a:cubicBezTo>
                    <a:pt x="1696" y="2142"/>
                    <a:pt x="1692" y="2145"/>
                    <a:pt x="1688" y="2147"/>
                  </a:cubicBezTo>
                  <a:cubicBezTo>
                    <a:pt x="1681" y="2160"/>
                    <a:pt x="1681" y="2160"/>
                    <a:pt x="1681" y="2160"/>
                  </a:cubicBezTo>
                  <a:cubicBezTo>
                    <a:pt x="1723" y="2146"/>
                    <a:pt x="1728" y="2138"/>
                    <a:pt x="1732" y="2140"/>
                  </a:cubicBezTo>
                  <a:cubicBezTo>
                    <a:pt x="1800" y="2126"/>
                    <a:pt x="1805" y="2122"/>
                    <a:pt x="1809" y="2122"/>
                  </a:cubicBezTo>
                  <a:cubicBezTo>
                    <a:pt x="1859" y="2130"/>
                    <a:pt x="1849" y="2135"/>
                    <a:pt x="1839" y="2134"/>
                  </a:cubicBezTo>
                  <a:cubicBezTo>
                    <a:pt x="1796" y="2143"/>
                    <a:pt x="1782" y="2143"/>
                    <a:pt x="1769" y="2149"/>
                  </a:cubicBezTo>
                  <a:cubicBezTo>
                    <a:pt x="1776" y="2157"/>
                    <a:pt x="1784" y="2154"/>
                    <a:pt x="1792" y="2152"/>
                  </a:cubicBezTo>
                  <a:cubicBezTo>
                    <a:pt x="1836" y="2146"/>
                    <a:pt x="1848" y="2144"/>
                    <a:pt x="1860" y="2141"/>
                  </a:cubicBezTo>
                  <a:cubicBezTo>
                    <a:pt x="1890" y="2149"/>
                    <a:pt x="1883" y="2141"/>
                    <a:pt x="1875" y="2148"/>
                  </a:cubicBezTo>
                  <a:cubicBezTo>
                    <a:pt x="1809" y="2160"/>
                    <a:pt x="1809" y="2160"/>
                    <a:pt x="1809" y="2160"/>
                  </a:cubicBezTo>
                  <a:cubicBezTo>
                    <a:pt x="1855" y="2162"/>
                    <a:pt x="1860" y="2158"/>
                    <a:pt x="1864" y="2158"/>
                  </a:cubicBezTo>
                  <a:cubicBezTo>
                    <a:pt x="1880" y="2157"/>
                    <a:pt x="1882" y="2157"/>
                    <a:pt x="1884" y="2158"/>
                  </a:cubicBezTo>
                  <a:cubicBezTo>
                    <a:pt x="1900" y="2158"/>
                    <a:pt x="1895" y="2159"/>
                    <a:pt x="1890" y="2159"/>
                  </a:cubicBezTo>
                  <a:cubicBezTo>
                    <a:pt x="1969" y="2159"/>
                    <a:pt x="1968" y="2157"/>
                    <a:pt x="1966" y="2156"/>
                  </a:cubicBezTo>
                  <a:cubicBezTo>
                    <a:pt x="1951" y="2145"/>
                    <a:pt x="1947" y="2142"/>
                    <a:pt x="1942" y="2136"/>
                  </a:cubicBezTo>
                  <a:cubicBezTo>
                    <a:pt x="1928" y="2102"/>
                    <a:pt x="1921" y="2099"/>
                    <a:pt x="1919" y="2096"/>
                  </a:cubicBezTo>
                  <a:cubicBezTo>
                    <a:pt x="1906" y="2068"/>
                    <a:pt x="1903" y="2061"/>
                    <a:pt x="1900" y="2054"/>
                  </a:cubicBezTo>
                  <a:cubicBezTo>
                    <a:pt x="1884" y="2012"/>
                    <a:pt x="1880" y="2009"/>
                    <a:pt x="1880" y="2005"/>
                  </a:cubicBezTo>
                  <a:cubicBezTo>
                    <a:pt x="1870" y="1972"/>
                    <a:pt x="1863" y="1965"/>
                    <a:pt x="1863" y="1959"/>
                  </a:cubicBezTo>
                  <a:cubicBezTo>
                    <a:pt x="1799" y="1870"/>
                    <a:pt x="1800" y="1871"/>
                    <a:pt x="1801" y="1871"/>
                  </a:cubicBezTo>
                  <a:cubicBezTo>
                    <a:pt x="1846" y="1921"/>
                    <a:pt x="1856" y="1927"/>
                    <a:pt x="1867" y="1947"/>
                  </a:cubicBezTo>
                  <a:cubicBezTo>
                    <a:pt x="1895" y="2002"/>
                    <a:pt x="1899" y="2005"/>
                    <a:pt x="1901" y="2010"/>
                  </a:cubicBezTo>
                  <a:cubicBezTo>
                    <a:pt x="1908" y="2028"/>
                    <a:pt x="1914" y="2036"/>
                    <a:pt x="1916" y="2043"/>
                  </a:cubicBezTo>
                  <a:cubicBezTo>
                    <a:pt x="1949" y="2106"/>
                    <a:pt x="1957" y="2126"/>
                    <a:pt x="1968" y="2145"/>
                  </a:cubicBezTo>
                  <a:cubicBezTo>
                    <a:pt x="1993" y="2160"/>
                    <a:pt x="1993" y="2160"/>
                    <a:pt x="1993" y="2160"/>
                  </a:cubicBezTo>
                  <a:close/>
                  <a:moveTo>
                    <a:pt x="1432" y="1827"/>
                  </a:moveTo>
                  <a:cubicBezTo>
                    <a:pt x="1438" y="1821"/>
                    <a:pt x="1439" y="1838"/>
                    <a:pt x="1448" y="1842"/>
                  </a:cubicBezTo>
                  <a:cubicBezTo>
                    <a:pt x="1439" y="1846"/>
                    <a:pt x="1440" y="1832"/>
                    <a:pt x="1432" y="1827"/>
                  </a:cubicBezTo>
                  <a:close/>
                  <a:moveTo>
                    <a:pt x="1447" y="1848"/>
                  </a:moveTo>
                  <a:cubicBezTo>
                    <a:pt x="1453" y="1846"/>
                    <a:pt x="1456" y="1858"/>
                    <a:pt x="1459" y="1861"/>
                  </a:cubicBezTo>
                  <a:cubicBezTo>
                    <a:pt x="1452" y="1862"/>
                    <a:pt x="1449" y="1851"/>
                    <a:pt x="1447" y="1848"/>
                  </a:cubicBezTo>
                  <a:close/>
                  <a:moveTo>
                    <a:pt x="1239" y="1868"/>
                  </a:moveTo>
                  <a:cubicBezTo>
                    <a:pt x="1242" y="1867"/>
                    <a:pt x="1245" y="1869"/>
                    <a:pt x="1248" y="1872"/>
                  </a:cubicBezTo>
                  <a:cubicBezTo>
                    <a:pt x="1244" y="1878"/>
                    <a:pt x="1242" y="1871"/>
                    <a:pt x="1239" y="1868"/>
                  </a:cubicBezTo>
                  <a:close/>
                  <a:moveTo>
                    <a:pt x="1501" y="1919"/>
                  </a:moveTo>
                  <a:cubicBezTo>
                    <a:pt x="1497" y="1914"/>
                    <a:pt x="1493" y="1919"/>
                    <a:pt x="1489" y="1916"/>
                  </a:cubicBezTo>
                  <a:cubicBezTo>
                    <a:pt x="1435" y="1912"/>
                    <a:pt x="1432" y="1913"/>
                    <a:pt x="1430" y="1915"/>
                  </a:cubicBezTo>
                  <a:cubicBezTo>
                    <a:pt x="1404" y="1915"/>
                    <a:pt x="1397" y="1912"/>
                    <a:pt x="1389" y="1914"/>
                  </a:cubicBezTo>
                  <a:cubicBezTo>
                    <a:pt x="1360" y="1907"/>
                    <a:pt x="1356" y="1911"/>
                    <a:pt x="1352" y="1908"/>
                  </a:cubicBezTo>
                  <a:cubicBezTo>
                    <a:pt x="1313" y="1898"/>
                    <a:pt x="1309" y="1899"/>
                    <a:pt x="1305" y="1897"/>
                  </a:cubicBezTo>
                  <a:cubicBezTo>
                    <a:pt x="1253" y="1869"/>
                    <a:pt x="1256" y="1878"/>
                    <a:pt x="1260" y="1876"/>
                  </a:cubicBezTo>
                  <a:cubicBezTo>
                    <a:pt x="1307" y="1885"/>
                    <a:pt x="1326" y="1890"/>
                    <a:pt x="1345" y="1894"/>
                  </a:cubicBezTo>
                  <a:cubicBezTo>
                    <a:pt x="1379" y="1897"/>
                    <a:pt x="1384" y="1895"/>
                    <a:pt x="1388" y="1900"/>
                  </a:cubicBezTo>
                  <a:cubicBezTo>
                    <a:pt x="1422" y="1900"/>
                    <a:pt x="1426" y="1904"/>
                    <a:pt x="1431" y="1902"/>
                  </a:cubicBezTo>
                  <a:cubicBezTo>
                    <a:pt x="1464" y="1906"/>
                    <a:pt x="1469" y="1906"/>
                    <a:pt x="1474" y="1905"/>
                  </a:cubicBezTo>
                  <a:cubicBezTo>
                    <a:pt x="1493" y="1908"/>
                    <a:pt x="1497" y="1915"/>
                    <a:pt x="1501" y="1913"/>
                  </a:cubicBezTo>
                  <a:cubicBezTo>
                    <a:pt x="1510" y="1920"/>
                    <a:pt x="1506" y="1919"/>
                    <a:pt x="1501" y="1919"/>
                  </a:cubicBezTo>
                  <a:close/>
                  <a:moveTo>
                    <a:pt x="1546" y="1944"/>
                  </a:moveTo>
                  <a:cubicBezTo>
                    <a:pt x="1543" y="1939"/>
                    <a:pt x="1552" y="1938"/>
                    <a:pt x="1554" y="1943"/>
                  </a:cubicBezTo>
                  <a:cubicBezTo>
                    <a:pt x="1551" y="1944"/>
                    <a:pt x="1548" y="1942"/>
                    <a:pt x="1546" y="1944"/>
                  </a:cubicBezTo>
                  <a:close/>
                  <a:moveTo>
                    <a:pt x="1684" y="2032"/>
                  </a:moveTo>
                  <a:cubicBezTo>
                    <a:pt x="1688" y="2028"/>
                    <a:pt x="1691" y="2030"/>
                    <a:pt x="1694" y="2034"/>
                  </a:cubicBezTo>
                  <a:cubicBezTo>
                    <a:pt x="1691" y="2035"/>
                    <a:pt x="1687" y="2036"/>
                    <a:pt x="1684" y="2032"/>
                  </a:cubicBezTo>
                  <a:close/>
                  <a:moveTo>
                    <a:pt x="2011" y="2148"/>
                  </a:moveTo>
                  <a:cubicBezTo>
                    <a:pt x="2005" y="2140"/>
                    <a:pt x="2001" y="2132"/>
                    <a:pt x="1993" y="2124"/>
                  </a:cubicBezTo>
                  <a:cubicBezTo>
                    <a:pt x="1988" y="2113"/>
                    <a:pt x="1982" y="2101"/>
                    <a:pt x="1972" y="2090"/>
                  </a:cubicBezTo>
                  <a:cubicBezTo>
                    <a:pt x="1957" y="2060"/>
                    <a:pt x="1940" y="2030"/>
                    <a:pt x="1925" y="2000"/>
                  </a:cubicBezTo>
                  <a:cubicBezTo>
                    <a:pt x="1911" y="1971"/>
                    <a:pt x="1890" y="1940"/>
                    <a:pt x="1873" y="1910"/>
                  </a:cubicBezTo>
                  <a:cubicBezTo>
                    <a:pt x="1861" y="1900"/>
                    <a:pt x="1858" y="1893"/>
                    <a:pt x="1848" y="1885"/>
                  </a:cubicBezTo>
                  <a:cubicBezTo>
                    <a:pt x="1850" y="1882"/>
                    <a:pt x="1846" y="1884"/>
                    <a:pt x="1844" y="1881"/>
                  </a:cubicBezTo>
                  <a:cubicBezTo>
                    <a:pt x="1846" y="1878"/>
                    <a:pt x="1842" y="1876"/>
                    <a:pt x="1839" y="1876"/>
                  </a:cubicBezTo>
                  <a:cubicBezTo>
                    <a:pt x="1837" y="1871"/>
                    <a:pt x="1834" y="1864"/>
                    <a:pt x="1827" y="1869"/>
                  </a:cubicBezTo>
                  <a:cubicBezTo>
                    <a:pt x="1834" y="1873"/>
                    <a:pt x="1843" y="1891"/>
                    <a:pt x="1853" y="1895"/>
                  </a:cubicBezTo>
                  <a:cubicBezTo>
                    <a:pt x="1850" y="1899"/>
                    <a:pt x="1860" y="1904"/>
                    <a:pt x="1862" y="1908"/>
                  </a:cubicBezTo>
                  <a:cubicBezTo>
                    <a:pt x="1864" y="1913"/>
                    <a:pt x="1866" y="1918"/>
                    <a:pt x="1872" y="1923"/>
                  </a:cubicBezTo>
                  <a:cubicBezTo>
                    <a:pt x="1875" y="1932"/>
                    <a:pt x="1884" y="1941"/>
                    <a:pt x="1887" y="1950"/>
                  </a:cubicBezTo>
                  <a:cubicBezTo>
                    <a:pt x="1897" y="1968"/>
                    <a:pt x="1909" y="1986"/>
                    <a:pt x="1917" y="2004"/>
                  </a:cubicBezTo>
                  <a:cubicBezTo>
                    <a:pt x="1924" y="2014"/>
                    <a:pt x="1923" y="2022"/>
                    <a:pt x="1932" y="2032"/>
                  </a:cubicBezTo>
                  <a:cubicBezTo>
                    <a:pt x="1931" y="2040"/>
                    <a:pt x="1944" y="2050"/>
                    <a:pt x="1945" y="2059"/>
                  </a:cubicBezTo>
                  <a:cubicBezTo>
                    <a:pt x="1954" y="2068"/>
                    <a:pt x="1951" y="2077"/>
                    <a:pt x="1960" y="2086"/>
                  </a:cubicBezTo>
                  <a:cubicBezTo>
                    <a:pt x="1963" y="2095"/>
                    <a:pt x="1969" y="2104"/>
                    <a:pt x="1978" y="2114"/>
                  </a:cubicBezTo>
                  <a:cubicBezTo>
                    <a:pt x="1979" y="2119"/>
                    <a:pt x="1985" y="2124"/>
                    <a:pt x="1986" y="2130"/>
                  </a:cubicBezTo>
                  <a:cubicBezTo>
                    <a:pt x="1989" y="2132"/>
                    <a:pt x="1991" y="2135"/>
                    <a:pt x="1993" y="2138"/>
                  </a:cubicBezTo>
                  <a:cubicBezTo>
                    <a:pt x="1988" y="2140"/>
                    <a:pt x="2001" y="2144"/>
                    <a:pt x="1996" y="2147"/>
                  </a:cubicBezTo>
                  <a:cubicBezTo>
                    <a:pt x="2002" y="2150"/>
                    <a:pt x="2006" y="2155"/>
                    <a:pt x="2009" y="2160"/>
                  </a:cubicBezTo>
                  <a:cubicBezTo>
                    <a:pt x="2020" y="2160"/>
                    <a:pt x="2020" y="2160"/>
                    <a:pt x="2020" y="2160"/>
                  </a:cubicBezTo>
                  <a:cubicBezTo>
                    <a:pt x="2018" y="2157"/>
                    <a:pt x="2016" y="2153"/>
                    <a:pt x="2011" y="2148"/>
                  </a:cubicBezTo>
                  <a:close/>
                  <a:moveTo>
                    <a:pt x="2059" y="2103"/>
                  </a:moveTo>
                  <a:cubicBezTo>
                    <a:pt x="2045" y="2089"/>
                    <a:pt x="2040" y="2075"/>
                    <a:pt x="2028" y="2061"/>
                  </a:cubicBezTo>
                  <a:cubicBezTo>
                    <a:pt x="2030" y="2059"/>
                    <a:pt x="2026" y="2056"/>
                    <a:pt x="2024" y="2053"/>
                  </a:cubicBezTo>
                  <a:cubicBezTo>
                    <a:pt x="2025" y="2051"/>
                    <a:pt x="2025" y="2048"/>
                    <a:pt x="2023" y="2045"/>
                  </a:cubicBezTo>
                  <a:cubicBezTo>
                    <a:pt x="2012" y="2031"/>
                    <a:pt x="2008" y="2018"/>
                    <a:pt x="1998" y="2004"/>
                  </a:cubicBezTo>
                  <a:cubicBezTo>
                    <a:pt x="2003" y="2001"/>
                    <a:pt x="1990" y="1997"/>
                    <a:pt x="1995" y="1994"/>
                  </a:cubicBezTo>
                  <a:cubicBezTo>
                    <a:pt x="1994" y="1990"/>
                    <a:pt x="1985" y="1986"/>
                    <a:pt x="1988" y="1983"/>
                  </a:cubicBezTo>
                  <a:cubicBezTo>
                    <a:pt x="1981" y="1978"/>
                    <a:pt x="1982" y="1965"/>
                    <a:pt x="1972" y="1965"/>
                  </a:cubicBezTo>
                  <a:cubicBezTo>
                    <a:pt x="1974" y="1970"/>
                    <a:pt x="1977" y="1973"/>
                    <a:pt x="1984" y="1981"/>
                  </a:cubicBezTo>
                  <a:cubicBezTo>
                    <a:pt x="1985" y="1984"/>
                    <a:pt x="1980" y="1987"/>
                    <a:pt x="1986" y="1990"/>
                  </a:cubicBezTo>
                  <a:cubicBezTo>
                    <a:pt x="1986" y="1994"/>
                    <a:pt x="1988" y="1997"/>
                    <a:pt x="1992" y="2000"/>
                  </a:cubicBezTo>
                  <a:cubicBezTo>
                    <a:pt x="1991" y="2007"/>
                    <a:pt x="1999" y="2014"/>
                    <a:pt x="1998" y="2021"/>
                  </a:cubicBezTo>
                  <a:cubicBezTo>
                    <a:pt x="2003" y="2024"/>
                    <a:pt x="1999" y="2027"/>
                    <a:pt x="2004" y="2030"/>
                  </a:cubicBezTo>
                  <a:cubicBezTo>
                    <a:pt x="2005" y="2034"/>
                    <a:pt x="2009" y="2038"/>
                    <a:pt x="2008" y="2041"/>
                  </a:cubicBezTo>
                  <a:cubicBezTo>
                    <a:pt x="2013" y="2045"/>
                    <a:pt x="2009" y="2048"/>
                    <a:pt x="2013" y="2051"/>
                  </a:cubicBezTo>
                  <a:cubicBezTo>
                    <a:pt x="2011" y="2054"/>
                    <a:pt x="2020" y="2059"/>
                    <a:pt x="2017" y="2062"/>
                  </a:cubicBezTo>
                  <a:cubicBezTo>
                    <a:pt x="2030" y="2076"/>
                    <a:pt x="2030" y="2083"/>
                    <a:pt x="2044" y="2099"/>
                  </a:cubicBezTo>
                  <a:cubicBezTo>
                    <a:pt x="2052" y="2115"/>
                    <a:pt x="2060" y="2122"/>
                    <a:pt x="2069" y="2138"/>
                  </a:cubicBezTo>
                  <a:cubicBezTo>
                    <a:pt x="2077" y="2146"/>
                    <a:pt x="2081" y="2153"/>
                    <a:pt x="2086" y="2160"/>
                  </a:cubicBezTo>
                  <a:cubicBezTo>
                    <a:pt x="2099" y="2160"/>
                    <a:pt x="2099" y="2160"/>
                    <a:pt x="2099" y="2160"/>
                  </a:cubicBezTo>
                  <a:cubicBezTo>
                    <a:pt x="2091" y="2148"/>
                    <a:pt x="2081" y="2135"/>
                    <a:pt x="2070" y="2123"/>
                  </a:cubicBezTo>
                  <a:cubicBezTo>
                    <a:pt x="2066" y="2113"/>
                    <a:pt x="2063" y="2112"/>
                    <a:pt x="2059" y="2103"/>
                  </a:cubicBezTo>
                  <a:close/>
                  <a:moveTo>
                    <a:pt x="2096" y="2123"/>
                  </a:moveTo>
                  <a:cubicBezTo>
                    <a:pt x="2093" y="2118"/>
                    <a:pt x="2089" y="2113"/>
                    <a:pt x="2090" y="2109"/>
                  </a:cubicBezTo>
                  <a:cubicBezTo>
                    <a:pt x="2080" y="2105"/>
                    <a:pt x="2076" y="2091"/>
                    <a:pt x="2070" y="2083"/>
                  </a:cubicBezTo>
                  <a:cubicBezTo>
                    <a:pt x="2062" y="2079"/>
                    <a:pt x="2070" y="2069"/>
                    <a:pt x="2063" y="2071"/>
                  </a:cubicBezTo>
                  <a:cubicBezTo>
                    <a:pt x="2062" y="2067"/>
                    <a:pt x="2055" y="2061"/>
                    <a:pt x="2056" y="2057"/>
                  </a:cubicBezTo>
                  <a:cubicBezTo>
                    <a:pt x="2045" y="2047"/>
                    <a:pt x="2049" y="2038"/>
                    <a:pt x="2036" y="2028"/>
                  </a:cubicBezTo>
                  <a:cubicBezTo>
                    <a:pt x="2039" y="2023"/>
                    <a:pt x="2029" y="2017"/>
                    <a:pt x="2031" y="2012"/>
                  </a:cubicBezTo>
                  <a:cubicBezTo>
                    <a:pt x="2025" y="2006"/>
                    <a:pt x="2027" y="2001"/>
                    <a:pt x="2020" y="1996"/>
                  </a:cubicBezTo>
                  <a:cubicBezTo>
                    <a:pt x="2015" y="1985"/>
                    <a:pt x="2007" y="1973"/>
                    <a:pt x="2002" y="1962"/>
                  </a:cubicBezTo>
                  <a:cubicBezTo>
                    <a:pt x="1990" y="1948"/>
                    <a:pt x="1981" y="1934"/>
                    <a:pt x="1971" y="1920"/>
                  </a:cubicBezTo>
                  <a:cubicBezTo>
                    <a:pt x="1960" y="1914"/>
                    <a:pt x="1950" y="1898"/>
                    <a:pt x="1939" y="1887"/>
                  </a:cubicBezTo>
                  <a:cubicBezTo>
                    <a:pt x="1934" y="1882"/>
                    <a:pt x="1929" y="1881"/>
                    <a:pt x="1924" y="1874"/>
                  </a:cubicBezTo>
                  <a:cubicBezTo>
                    <a:pt x="1922" y="1871"/>
                    <a:pt x="1920" y="1868"/>
                    <a:pt x="1917" y="1865"/>
                  </a:cubicBezTo>
                  <a:cubicBezTo>
                    <a:pt x="1914" y="1869"/>
                    <a:pt x="1912" y="1857"/>
                    <a:pt x="1908" y="1865"/>
                  </a:cubicBezTo>
                  <a:cubicBezTo>
                    <a:pt x="1916" y="1870"/>
                    <a:pt x="1924" y="1882"/>
                    <a:pt x="1936" y="1890"/>
                  </a:cubicBezTo>
                  <a:cubicBezTo>
                    <a:pt x="1944" y="1902"/>
                    <a:pt x="1950" y="1909"/>
                    <a:pt x="1962" y="1919"/>
                  </a:cubicBezTo>
                  <a:cubicBezTo>
                    <a:pt x="1971" y="1936"/>
                    <a:pt x="1987" y="1953"/>
                    <a:pt x="1997" y="1970"/>
                  </a:cubicBezTo>
                  <a:cubicBezTo>
                    <a:pt x="2002" y="1978"/>
                    <a:pt x="2003" y="1986"/>
                    <a:pt x="2011" y="1995"/>
                  </a:cubicBezTo>
                  <a:cubicBezTo>
                    <a:pt x="2011" y="2003"/>
                    <a:pt x="2022" y="2012"/>
                    <a:pt x="2021" y="2021"/>
                  </a:cubicBezTo>
                  <a:cubicBezTo>
                    <a:pt x="2037" y="2038"/>
                    <a:pt x="2041" y="2055"/>
                    <a:pt x="2052" y="2072"/>
                  </a:cubicBezTo>
                  <a:cubicBezTo>
                    <a:pt x="2061" y="2082"/>
                    <a:pt x="2066" y="2093"/>
                    <a:pt x="2070" y="2103"/>
                  </a:cubicBezTo>
                  <a:cubicBezTo>
                    <a:pt x="2075" y="2104"/>
                    <a:pt x="2072" y="2105"/>
                    <a:pt x="2076" y="2109"/>
                  </a:cubicBezTo>
                  <a:cubicBezTo>
                    <a:pt x="2079" y="2113"/>
                    <a:pt x="2083" y="2117"/>
                    <a:pt x="2083" y="2121"/>
                  </a:cubicBezTo>
                  <a:cubicBezTo>
                    <a:pt x="2091" y="2124"/>
                    <a:pt x="2089" y="2132"/>
                    <a:pt x="2097" y="2140"/>
                  </a:cubicBezTo>
                  <a:cubicBezTo>
                    <a:pt x="2103" y="2148"/>
                    <a:pt x="2107" y="2154"/>
                    <a:pt x="2112" y="2160"/>
                  </a:cubicBezTo>
                  <a:cubicBezTo>
                    <a:pt x="2124" y="2160"/>
                    <a:pt x="2124" y="2160"/>
                    <a:pt x="2124" y="2160"/>
                  </a:cubicBezTo>
                  <a:cubicBezTo>
                    <a:pt x="2120" y="2153"/>
                    <a:pt x="2115" y="2147"/>
                    <a:pt x="2106" y="2137"/>
                  </a:cubicBezTo>
                  <a:cubicBezTo>
                    <a:pt x="2104" y="2133"/>
                    <a:pt x="2102" y="2128"/>
                    <a:pt x="2096" y="2123"/>
                  </a:cubicBezTo>
                  <a:close/>
                  <a:moveTo>
                    <a:pt x="190" y="2107"/>
                  </a:moveTo>
                  <a:cubicBezTo>
                    <a:pt x="192" y="2102"/>
                    <a:pt x="195" y="2098"/>
                    <a:pt x="198" y="2093"/>
                  </a:cubicBezTo>
                  <a:cubicBezTo>
                    <a:pt x="213" y="2079"/>
                    <a:pt x="212" y="2071"/>
                    <a:pt x="216" y="2068"/>
                  </a:cubicBezTo>
                  <a:cubicBezTo>
                    <a:pt x="254" y="2018"/>
                    <a:pt x="255" y="2017"/>
                    <a:pt x="256" y="2015"/>
                  </a:cubicBezTo>
                  <a:cubicBezTo>
                    <a:pt x="274" y="1993"/>
                    <a:pt x="270" y="1985"/>
                    <a:pt x="278" y="1985"/>
                  </a:cubicBezTo>
                  <a:cubicBezTo>
                    <a:pt x="293" y="1956"/>
                    <a:pt x="295" y="1954"/>
                    <a:pt x="297" y="1953"/>
                  </a:cubicBezTo>
                  <a:cubicBezTo>
                    <a:pt x="328" y="1902"/>
                    <a:pt x="338" y="1884"/>
                    <a:pt x="346" y="1864"/>
                  </a:cubicBezTo>
                  <a:cubicBezTo>
                    <a:pt x="359" y="1830"/>
                    <a:pt x="360" y="1824"/>
                    <a:pt x="362" y="1819"/>
                  </a:cubicBezTo>
                  <a:cubicBezTo>
                    <a:pt x="363" y="1817"/>
                    <a:pt x="354" y="1821"/>
                    <a:pt x="354" y="1835"/>
                  </a:cubicBezTo>
                  <a:cubicBezTo>
                    <a:pt x="322" y="1898"/>
                    <a:pt x="317" y="1907"/>
                    <a:pt x="312" y="1917"/>
                  </a:cubicBezTo>
                  <a:cubicBezTo>
                    <a:pt x="296" y="1935"/>
                    <a:pt x="296" y="1938"/>
                    <a:pt x="294" y="1940"/>
                  </a:cubicBezTo>
                  <a:cubicBezTo>
                    <a:pt x="270" y="1973"/>
                    <a:pt x="267" y="1983"/>
                    <a:pt x="260" y="1990"/>
                  </a:cubicBezTo>
                  <a:cubicBezTo>
                    <a:pt x="242" y="2018"/>
                    <a:pt x="240" y="2019"/>
                    <a:pt x="241" y="2022"/>
                  </a:cubicBezTo>
                  <a:cubicBezTo>
                    <a:pt x="227" y="2043"/>
                    <a:pt x="222" y="2045"/>
                    <a:pt x="219" y="2048"/>
                  </a:cubicBezTo>
                  <a:cubicBezTo>
                    <a:pt x="203" y="2075"/>
                    <a:pt x="198" y="2077"/>
                    <a:pt x="195" y="2080"/>
                  </a:cubicBezTo>
                  <a:cubicBezTo>
                    <a:pt x="170" y="2118"/>
                    <a:pt x="172" y="2126"/>
                    <a:pt x="165" y="2126"/>
                  </a:cubicBezTo>
                  <a:cubicBezTo>
                    <a:pt x="150" y="2154"/>
                    <a:pt x="148" y="2156"/>
                    <a:pt x="147" y="2160"/>
                  </a:cubicBezTo>
                  <a:cubicBezTo>
                    <a:pt x="159" y="2156"/>
                    <a:pt x="161" y="2155"/>
                    <a:pt x="160" y="2150"/>
                  </a:cubicBezTo>
                  <a:cubicBezTo>
                    <a:pt x="187" y="2116"/>
                    <a:pt x="184" y="2108"/>
                    <a:pt x="190" y="2107"/>
                  </a:cubicBezTo>
                  <a:close/>
                  <a:moveTo>
                    <a:pt x="44" y="2148"/>
                  </a:moveTo>
                  <a:cubicBezTo>
                    <a:pt x="37" y="2147"/>
                    <a:pt x="34" y="2141"/>
                    <a:pt x="26" y="2140"/>
                  </a:cubicBezTo>
                  <a:cubicBezTo>
                    <a:pt x="24" y="2133"/>
                    <a:pt x="15" y="2134"/>
                    <a:pt x="12" y="2128"/>
                  </a:cubicBezTo>
                  <a:cubicBezTo>
                    <a:pt x="6" y="2128"/>
                    <a:pt x="4" y="2123"/>
                    <a:pt x="0" y="2120"/>
                  </a:cubicBezTo>
                  <a:cubicBezTo>
                    <a:pt x="0" y="2132"/>
                    <a:pt x="0" y="2132"/>
                    <a:pt x="0" y="2132"/>
                  </a:cubicBezTo>
                  <a:cubicBezTo>
                    <a:pt x="4" y="2134"/>
                    <a:pt x="7" y="2136"/>
                    <a:pt x="9" y="2139"/>
                  </a:cubicBezTo>
                  <a:cubicBezTo>
                    <a:pt x="15" y="2138"/>
                    <a:pt x="15" y="2145"/>
                    <a:pt x="20" y="2145"/>
                  </a:cubicBezTo>
                  <a:cubicBezTo>
                    <a:pt x="20" y="2151"/>
                    <a:pt x="29" y="2146"/>
                    <a:pt x="27" y="2153"/>
                  </a:cubicBezTo>
                  <a:cubicBezTo>
                    <a:pt x="31" y="2154"/>
                    <a:pt x="38" y="2157"/>
                    <a:pt x="41" y="2160"/>
                  </a:cubicBezTo>
                  <a:cubicBezTo>
                    <a:pt x="54" y="2160"/>
                    <a:pt x="54" y="2160"/>
                    <a:pt x="54" y="2160"/>
                  </a:cubicBezTo>
                  <a:cubicBezTo>
                    <a:pt x="50" y="2156"/>
                    <a:pt x="46" y="2153"/>
                    <a:pt x="44" y="2148"/>
                  </a:cubicBezTo>
                  <a:close/>
                  <a:moveTo>
                    <a:pt x="2454" y="2137"/>
                  </a:moveTo>
                  <a:cubicBezTo>
                    <a:pt x="2454" y="2132"/>
                    <a:pt x="2448" y="2134"/>
                    <a:pt x="2448" y="2128"/>
                  </a:cubicBezTo>
                  <a:cubicBezTo>
                    <a:pt x="2439" y="2119"/>
                    <a:pt x="2438" y="2111"/>
                    <a:pt x="2431" y="2102"/>
                  </a:cubicBezTo>
                  <a:cubicBezTo>
                    <a:pt x="2422" y="2094"/>
                    <a:pt x="2422" y="2086"/>
                    <a:pt x="2413" y="2078"/>
                  </a:cubicBezTo>
                  <a:cubicBezTo>
                    <a:pt x="2412" y="2075"/>
                    <a:pt x="2409" y="2073"/>
                    <a:pt x="2410" y="2071"/>
                  </a:cubicBezTo>
                  <a:cubicBezTo>
                    <a:pt x="2409" y="2070"/>
                    <a:pt x="2410" y="2067"/>
                    <a:pt x="2407" y="2068"/>
                  </a:cubicBezTo>
                  <a:cubicBezTo>
                    <a:pt x="2401" y="2063"/>
                    <a:pt x="2404" y="2060"/>
                    <a:pt x="2399" y="2055"/>
                  </a:cubicBezTo>
                  <a:cubicBezTo>
                    <a:pt x="2390" y="2047"/>
                    <a:pt x="2391" y="2042"/>
                    <a:pt x="2383" y="2037"/>
                  </a:cubicBezTo>
                  <a:cubicBezTo>
                    <a:pt x="2383" y="2033"/>
                    <a:pt x="2379" y="2032"/>
                    <a:pt x="2376" y="2029"/>
                  </a:cubicBezTo>
                  <a:cubicBezTo>
                    <a:pt x="2370" y="2021"/>
                    <a:pt x="2367" y="2014"/>
                    <a:pt x="2359" y="2009"/>
                  </a:cubicBezTo>
                  <a:cubicBezTo>
                    <a:pt x="2356" y="2005"/>
                    <a:pt x="2356" y="2001"/>
                    <a:pt x="2350" y="1996"/>
                  </a:cubicBezTo>
                  <a:cubicBezTo>
                    <a:pt x="2342" y="1991"/>
                    <a:pt x="2334" y="1981"/>
                    <a:pt x="2326" y="1971"/>
                  </a:cubicBezTo>
                  <a:cubicBezTo>
                    <a:pt x="2315" y="1963"/>
                    <a:pt x="2303" y="1951"/>
                    <a:pt x="2292" y="1946"/>
                  </a:cubicBezTo>
                  <a:cubicBezTo>
                    <a:pt x="2287" y="1940"/>
                    <a:pt x="2281" y="1939"/>
                    <a:pt x="2276" y="1934"/>
                  </a:cubicBezTo>
                  <a:cubicBezTo>
                    <a:pt x="2270" y="1928"/>
                    <a:pt x="2264" y="1924"/>
                    <a:pt x="2258" y="1924"/>
                  </a:cubicBezTo>
                  <a:cubicBezTo>
                    <a:pt x="2279" y="1941"/>
                    <a:pt x="2300" y="1958"/>
                    <a:pt x="2321" y="1976"/>
                  </a:cubicBezTo>
                  <a:cubicBezTo>
                    <a:pt x="2338" y="1996"/>
                    <a:pt x="2359" y="2016"/>
                    <a:pt x="2371" y="2036"/>
                  </a:cubicBezTo>
                  <a:cubicBezTo>
                    <a:pt x="2375" y="2041"/>
                    <a:pt x="2379" y="2048"/>
                    <a:pt x="2384" y="2048"/>
                  </a:cubicBezTo>
                  <a:cubicBezTo>
                    <a:pt x="2379" y="2052"/>
                    <a:pt x="2394" y="2057"/>
                    <a:pt x="2389" y="2061"/>
                  </a:cubicBezTo>
                  <a:cubicBezTo>
                    <a:pt x="2391" y="2065"/>
                    <a:pt x="2401" y="2070"/>
                    <a:pt x="2398" y="2073"/>
                  </a:cubicBezTo>
                  <a:cubicBezTo>
                    <a:pt x="2409" y="2085"/>
                    <a:pt x="2407" y="2087"/>
                    <a:pt x="2416" y="2098"/>
                  </a:cubicBezTo>
                  <a:cubicBezTo>
                    <a:pt x="2419" y="2106"/>
                    <a:pt x="2429" y="2115"/>
                    <a:pt x="2433" y="2124"/>
                  </a:cubicBezTo>
                  <a:cubicBezTo>
                    <a:pt x="2439" y="2128"/>
                    <a:pt x="2436" y="2132"/>
                    <a:pt x="2442" y="2137"/>
                  </a:cubicBezTo>
                  <a:cubicBezTo>
                    <a:pt x="2449" y="2142"/>
                    <a:pt x="2444" y="2146"/>
                    <a:pt x="2448" y="2151"/>
                  </a:cubicBezTo>
                  <a:cubicBezTo>
                    <a:pt x="2451" y="2154"/>
                    <a:pt x="2453" y="2157"/>
                    <a:pt x="2455" y="2160"/>
                  </a:cubicBezTo>
                  <a:cubicBezTo>
                    <a:pt x="2467" y="2160"/>
                    <a:pt x="2467" y="2160"/>
                    <a:pt x="2467" y="2160"/>
                  </a:cubicBezTo>
                  <a:cubicBezTo>
                    <a:pt x="2464" y="2156"/>
                    <a:pt x="2461" y="2152"/>
                    <a:pt x="2458" y="2149"/>
                  </a:cubicBezTo>
                  <a:cubicBezTo>
                    <a:pt x="2461" y="2145"/>
                    <a:pt x="2452" y="2141"/>
                    <a:pt x="2454" y="2137"/>
                  </a:cubicBezTo>
                  <a:close/>
                  <a:moveTo>
                    <a:pt x="21" y="2156"/>
                  </a:moveTo>
                  <a:cubicBezTo>
                    <a:pt x="21" y="2149"/>
                    <a:pt x="15" y="2150"/>
                    <a:pt x="11" y="2148"/>
                  </a:cubicBezTo>
                  <a:cubicBezTo>
                    <a:pt x="8" y="2146"/>
                    <a:pt x="6" y="2143"/>
                    <a:pt x="0" y="2144"/>
                  </a:cubicBezTo>
                  <a:cubicBezTo>
                    <a:pt x="0" y="2153"/>
                    <a:pt x="0" y="2153"/>
                    <a:pt x="0" y="2153"/>
                  </a:cubicBezTo>
                  <a:cubicBezTo>
                    <a:pt x="2" y="2154"/>
                    <a:pt x="4" y="2154"/>
                    <a:pt x="5" y="2155"/>
                  </a:cubicBezTo>
                  <a:cubicBezTo>
                    <a:pt x="6" y="2155"/>
                    <a:pt x="7" y="2156"/>
                    <a:pt x="8" y="2157"/>
                  </a:cubicBezTo>
                  <a:cubicBezTo>
                    <a:pt x="9" y="2157"/>
                    <a:pt x="10" y="2157"/>
                    <a:pt x="10" y="2159"/>
                  </a:cubicBezTo>
                  <a:cubicBezTo>
                    <a:pt x="11" y="2159"/>
                    <a:pt x="12" y="2159"/>
                    <a:pt x="13" y="2160"/>
                  </a:cubicBezTo>
                  <a:cubicBezTo>
                    <a:pt x="32" y="2160"/>
                    <a:pt x="32" y="2160"/>
                    <a:pt x="32" y="2160"/>
                  </a:cubicBezTo>
                  <a:cubicBezTo>
                    <a:pt x="32" y="2160"/>
                    <a:pt x="32" y="2160"/>
                    <a:pt x="32" y="2159"/>
                  </a:cubicBezTo>
                  <a:cubicBezTo>
                    <a:pt x="30" y="2156"/>
                    <a:pt x="25" y="2157"/>
                    <a:pt x="21" y="2156"/>
                  </a:cubicBezTo>
                  <a:close/>
                  <a:moveTo>
                    <a:pt x="121" y="2118"/>
                  </a:moveTo>
                  <a:cubicBezTo>
                    <a:pt x="131" y="2110"/>
                    <a:pt x="131" y="2093"/>
                    <a:pt x="143" y="2086"/>
                  </a:cubicBezTo>
                  <a:cubicBezTo>
                    <a:pt x="156" y="2064"/>
                    <a:pt x="158" y="2057"/>
                    <a:pt x="164" y="2054"/>
                  </a:cubicBezTo>
                  <a:cubicBezTo>
                    <a:pt x="198" y="2015"/>
                    <a:pt x="199" y="2011"/>
                    <a:pt x="200" y="2008"/>
                  </a:cubicBezTo>
                  <a:cubicBezTo>
                    <a:pt x="215" y="1986"/>
                    <a:pt x="222" y="1985"/>
                    <a:pt x="222" y="1978"/>
                  </a:cubicBezTo>
                  <a:cubicBezTo>
                    <a:pt x="247" y="1947"/>
                    <a:pt x="251" y="1943"/>
                    <a:pt x="255" y="1938"/>
                  </a:cubicBezTo>
                  <a:cubicBezTo>
                    <a:pt x="277" y="1905"/>
                    <a:pt x="283" y="1903"/>
                    <a:pt x="287" y="1899"/>
                  </a:cubicBezTo>
                  <a:cubicBezTo>
                    <a:pt x="309" y="1866"/>
                    <a:pt x="307" y="1856"/>
                    <a:pt x="314" y="1855"/>
                  </a:cubicBezTo>
                  <a:cubicBezTo>
                    <a:pt x="332" y="1818"/>
                    <a:pt x="334" y="1813"/>
                    <a:pt x="337" y="1808"/>
                  </a:cubicBezTo>
                  <a:cubicBezTo>
                    <a:pt x="349" y="1769"/>
                    <a:pt x="354" y="1769"/>
                    <a:pt x="352" y="1763"/>
                  </a:cubicBezTo>
                  <a:cubicBezTo>
                    <a:pt x="342" y="1775"/>
                    <a:pt x="345" y="1782"/>
                    <a:pt x="342" y="1783"/>
                  </a:cubicBezTo>
                  <a:cubicBezTo>
                    <a:pt x="313" y="1836"/>
                    <a:pt x="310" y="1849"/>
                    <a:pt x="301" y="1858"/>
                  </a:cubicBezTo>
                  <a:cubicBezTo>
                    <a:pt x="275" y="1895"/>
                    <a:pt x="273" y="1901"/>
                    <a:pt x="270" y="1907"/>
                  </a:cubicBezTo>
                  <a:cubicBezTo>
                    <a:pt x="226" y="1957"/>
                    <a:pt x="224" y="1964"/>
                    <a:pt x="220" y="1969"/>
                  </a:cubicBezTo>
                  <a:cubicBezTo>
                    <a:pt x="197" y="1993"/>
                    <a:pt x="200" y="2001"/>
                    <a:pt x="193" y="1999"/>
                  </a:cubicBezTo>
                  <a:cubicBezTo>
                    <a:pt x="173" y="2025"/>
                    <a:pt x="171" y="2027"/>
                    <a:pt x="169" y="2030"/>
                  </a:cubicBezTo>
                  <a:cubicBezTo>
                    <a:pt x="135" y="2084"/>
                    <a:pt x="129" y="2083"/>
                    <a:pt x="130" y="2087"/>
                  </a:cubicBezTo>
                  <a:cubicBezTo>
                    <a:pt x="113" y="2122"/>
                    <a:pt x="109" y="2127"/>
                    <a:pt x="107" y="2134"/>
                  </a:cubicBezTo>
                  <a:cubicBezTo>
                    <a:pt x="99" y="2148"/>
                    <a:pt x="98" y="2151"/>
                    <a:pt x="97" y="2148"/>
                  </a:cubicBezTo>
                  <a:cubicBezTo>
                    <a:pt x="116" y="2072"/>
                    <a:pt x="125" y="2066"/>
                    <a:pt x="130" y="2056"/>
                  </a:cubicBezTo>
                  <a:cubicBezTo>
                    <a:pt x="151" y="2022"/>
                    <a:pt x="152" y="2020"/>
                    <a:pt x="153" y="2018"/>
                  </a:cubicBezTo>
                  <a:cubicBezTo>
                    <a:pt x="170" y="1989"/>
                    <a:pt x="174" y="1991"/>
                    <a:pt x="175" y="1990"/>
                  </a:cubicBezTo>
                  <a:cubicBezTo>
                    <a:pt x="188" y="1973"/>
                    <a:pt x="192" y="1963"/>
                    <a:pt x="201" y="1957"/>
                  </a:cubicBezTo>
                  <a:cubicBezTo>
                    <a:pt x="233" y="1919"/>
                    <a:pt x="237" y="1916"/>
                    <a:pt x="240" y="1911"/>
                  </a:cubicBezTo>
                  <a:cubicBezTo>
                    <a:pt x="265" y="1878"/>
                    <a:pt x="271" y="1870"/>
                    <a:pt x="278" y="1862"/>
                  </a:cubicBezTo>
                  <a:cubicBezTo>
                    <a:pt x="304" y="1820"/>
                    <a:pt x="305" y="1818"/>
                    <a:pt x="305" y="1814"/>
                  </a:cubicBezTo>
                  <a:cubicBezTo>
                    <a:pt x="315" y="1793"/>
                    <a:pt x="320" y="1787"/>
                    <a:pt x="322" y="1778"/>
                  </a:cubicBezTo>
                  <a:cubicBezTo>
                    <a:pt x="331" y="1759"/>
                    <a:pt x="334" y="1754"/>
                    <a:pt x="333" y="1747"/>
                  </a:cubicBezTo>
                  <a:cubicBezTo>
                    <a:pt x="343" y="1711"/>
                    <a:pt x="352" y="1704"/>
                    <a:pt x="345" y="1700"/>
                  </a:cubicBezTo>
                  <a:cubicBezTo>
                    <a:pt x="334" y="1737"/>
                    <a:pt x="333" y="1740"/>
                    <a:pt x="330" y="1743"/>
                  </a:cubicBezTo>
                  <a:cubicBezTo>
                    <a:pt x="317" y="1776"/>
                    <a:pt x="316" y="1780"/>
                    <a:pt x="314" y="1783"/>
                  </a:cubicBezTo>
                  <a:cubicBezTo>
                    <a:pt x="293" y="1811"/>
                    <a:pt x="298" y="1820"/>
                    <a:pt x="295" y="1822"/>
                  </a:cubicBezTo>
                  <a:cubicBezTo>
                    <a:pt x="277" y="1840"/>
                    <a:pt x="282" y="1849"/>
                    <a:pt x="274" y="1847"/>
                  </a:cubicBezTo>
                  <a:cubicBezTo>
                    <a:pt x="242" y="1892"/>
                    <a:pt x="240" y="1895"/>
                    <a:pt x="239" y="1898"/>
                  </a:cubicBezTo>
                  <a:cubicBezTo>
                    <a:pt x="214" y="1923"/>
                    <a:pt x="217" y="1930"/>
                    <a:pt x="213" y="1930"/>
                  </a:cubicBezTo>
                  <a:cubicBezTo>
                    <a:pt x="196" y="1949"/>
                    <a:pt x="190" y="1949"/>
                    <a:pt x="190" y="1954"/>
                  </a:cubicBezTo>
                  <a:cubicBezTo>
                    <a:pt x="170" y="1984"/>
                    <a:pt x="165" y="1984"/>
                    <a:pt x="162" y="1986"/>
                  </a:cubicBezTo>
                  <a:cubicBezTo>
                    <a:pt x="145" y="2020"/>
                    <a:pt x="138" y="2020"/>
                    <a:pt x="136" y="2023"/>
                  </a:cubicBezTo>
                  <a:cubicBezTo>
                    <a:pt x="126" y="2053"/>
                    <a:pt x="119" y="2052"/>
                    <a:pt x="119" y="2057"/>
                  </a:cubicBezTo>
                  <a:cubicBezTo>
                    <a:pt x="104" y="2091"/>
                    <a:pt x="100" y="2096"/>
                    <a:pt x="98" y="2102"/>
                  </a:cubicBezTo>
                  <a:cubicBezTo>
                    <a:pt x="88" y="2126"/>
                    <a:pt x="85" y="2119"/>
                    <a:pt x="89" y="2105"/>
                  </a:cubicBezTo>
                  <a:cubicBezTo>
                    <a:pt x="115" y="2035"/>
                    <a:pt x="115" y="2028"/>
                    <a:pt x="116" y="2022"/>
                  </a:cubicBezTo>
                  <a:cubicBezTo>
                    <a:pt x="136" y="1984"/>
                    <a:pt x="145" y="1987"/>
                    <a:pt x="142" y="1979"/>
                  </a:cubicBezTo>
                  <a:cubicBezTo>
                    <a:pt x="155" y="1957"/>
                    <a:pt x="159" y="1956"/>
                    <a:pt x="162" y="1954"/>
                  </a:cubicBezTo>
                  <a:cubicBezTo>
                    <a:pt x="182" y="1926"/>
                    <a:pt x="182" y="1924"/>
                    <a:pt x="184" y="1924"/>
                  </a:cubicBezTo>
                  <a:cubicBezTo>
                    <a:pt x="199" y="1910"/>
                    <a:pt x="195" y="1901"/>
                    <a:pt x="202" y="1903"/>
                  </a:cubicBezTo>
                  <a:cubicBezTo>
                    <a:pt x="220" y="1880"/>
                    <a:pt x="223" y="1872"/>
                    <a:pt x="228" y="1866"/>
                  </a:cubicBezTo>
                  <a:cubicBezTo>
                    <a:pt x="244" y="1842"/>
                    <a:pt x="248" y="1836"/>
                    <a:pt x="251" y="1829"/>
                  </a:cubicBezTo>
                  <a:cubicBezTo>
                    <a:pt x="274" y="1801"/>
                    <a:pt x="271" y="1793"/>
                    <a:pt x="275" y="1793"/>
                  </a:cubicBezTo>
                  <a:cubicBezTo>
                    <a:pt x="288" y="1770"/>
                    <a:pt x="287" y="1765"/>
                    <a:pt x="288" y="1761"/>
                  </a:cubicBezTo>
                  <a:cubicBezTo>
                    <a:pt x="301" y="1739"/>
                    <a:pt x="297" y="1730"/>
                    <a:pt x="301" y="1730"/>
                  </a:cubicBezTo>
                  <a:cubicBezTo>
                    <a:pt x="300" y="1725"/>
                    <a:pt x="291" y="1741"/>
                    <a:pt x="286" y="1759"/>
                  </a:cubicBezTo>
                  <a:cubicBezTo>
                    <a:pt x="272" y="1785"/>
                    <a:pt x="271" y="1787"/>
                    <a:pt x="270" y="1789"/>
                  </a:cubicBezTo>
                  <a:cubicBezTo>
                    <a:pt x="252" y="1813"/>
                    <a:pt x="248" y="1821"/>
                    <a:pt x="245" y="1830"/>
                  </a:cubicBezTo>
                  <a:cubicBezTo>
                    <a:pt x="192" y="1895"/>
                    <a:pt x="192" y="1901"/>
                    <a:pt x="189" y="1904"/>
                  </a:cubicBezTo>
                  <a:cubicBezTo>
                    <a:pt x="170" y="1925"/>
                    <a:pt x="170" y="1927"/>
                    <a:pt x="169" y="1929"/>
                  </a:cubicBezTo>
                  <a:cubicBezTo>
                    <a:pt x="128" y="1987"/>
                    <a:pt x="123" y="1994"/>
                    <a:pt x="119" y="2002"/>
                  </a:cubicBezTo>
                  <a:cubicBezTo>
                    <a:pt x="99" y="2042"/>
                    <a:pt x="97" y="2047"/>
                    <a:pt x="94" y="2050"/>
                  </a:cubicBezTo>
                  <a:cubicBezTo>
                    <a:pt x="85" y="2090"/>
                    <a:pt x="77" y="2095"/>
                    <a:pt x="79" y="2108"/>
                  </a:cubicBezTo>
                  <a:cubicBezTo>
                    <a:pt x="67" y="2124"/>
                    <a:pt x="66" y="2120"/>
                    <a:pt x="68" y="2120"/>
                  </a:cubicBezTo>
                  <a:cubicBezTo>
                    <a:pt x="71" y="2079"/>
                    <a:pt x="77" y="2074"/>
                    <a:pt x="78" y="2064"/>
                  </a:cubicBezTo>
                  <a:cubicBezTo>
                    <a:pt x="94" y="2021"/>
                    <a:pt x="91" y="2015"/>
                    <a:pt x="94" y="2013"/>
                  </a:cubicBezTo>
                  <a:cubicBezTo>
                    <a:pt x="118" y="1960"/>
                    <a:pt x="123" y="1957"/>
                    <a:pt x="122" y="1948"/>
                  </a:cubicBezTo>
                  <a:cubicBezTo>
                    <a:pt x="143" y="1923"/>
                    <a:pt x="136" y="1913"/>
                    <a:pt x="144" y="1915"/>
                  </a:cubicBezTo>
                  <a:cubicBezTo>
                    <a:pt x="160" y="1887"/>
                    <a:pt x="162" y="1885"/>
                    <a:pt x="163" y="1881"/>
                  </a:cubicBezTo>
                  <a:cubicBezTo>
                    <a:pt x="180" y="1853"/>
                    <a:pt x="181" y="1849"/>
                    <a:pt x="187" y="1849"/>
                  </a:cubicBezTo>
                  <a:cubicBezTo>
                    <a:pt x="227" y="1788"/>
                    <a:pt x="236" y="1779"/>
                    <a:pt x="243" y="1766"/>
                  </a:cubicBezTo>
                  <a:cubicBezTo>
                    <a:pt x="267" y="1728"/>
                    <a:pt x="276" y="1726"/>
                    <a:pt x="276" y="1718"/>
                  </a:cubicBezTo>
                  <a:cubicBezTo>
                    <a:pt x="297" y="1676"/>
                    <a:pt x="303" y="1672"/>
                    <a:pt x="303" y="1664"/>
                  </a:cubicBezTo>
                  <a:cubicBezTo>
                    <a:pt x="313" y="1642"/>
                    <a:pt x="310" y="1635"/>
                    <a:pt x="314" y="1635"/>
                  </a:cubicBezTo>
                  <a:cubicBezTo>
                    <a:pt x="306" y="1646"/>
                    <a:pt x="302" y="1649"/>
                    <a:pt x="303" y="1657"/>
                  </a:cubicBezTo>
                  <a:cubicBezTo>
                    <a:pt x="281" y="1698"/>
                    <a:pt x="276" y="1708"/>
                    <a:pt x="270" y="1716"/>
                  </a:cubicBezTo>
                  <a:cubicBezTo>
                    <a:pt x="246" y="1755"/>
                    <a:pt x="237" y="1761"/>
                    <a:pt x="232" y="1772"/>
                  </a:cubicBezTo>
                  <a:cubicBezTo>
                    <a:pt x="205" y="1808"/>
                    <a:pt x="198" y="1816"/>
                    <a:pt x="192" y="1825"/>
                  </a:cubicBezTo>
                  <a:cubicBezTo>
                    <a:pt x="164" y="1869"/>
                    <a:pt x="162" y="1871"/>
                    <a:pt x="158" y="1871"/>
                  </a:cubicBezTo>
                  <a:cubicBezTo>
                    <a:pt x="129" y="1917"/>
                    <a:pt x="127" y="1930"/>
                    <a:pt x="119" y="1937"/>
                  </a:cubicBezTo>
                  <a:cubicBezTo>
                    <a:pt x="96" y="1989"/>
                    <a:pt x="92" y="1993"/>
                    <a:pt x="88" y="1998"/>
                  </a:cubicBezTo>
                  <a:cubicBezTo>
                    <a:pt x="80" y="2028"/>
                    <a:pt x="76" y="2028"/>
                    <a:pt x="78" y="2034"/>
                  </a:cubicBezTo>
                  <a:cubicBezTo>
                    <a:pt x="63" y="2073"/>
                    <a:pt x="65" y="2083"/>
                    <a:pt x="62" y="2087"/>
                  </a:cubicBezTo>
                  <a:cubicBezTo>
                    <a:pt x="53" y="2088"/>
                    <a:pt x="53" y="2086"/>
                    <a:pt x="55" y="2086"/>
                  </a:cubicBezTo>
                  <a:cubicBezTo>
                    <a:pt x="63" y="2046"/>
                    <a:pt x="63" y="2034"/>
                    <a:pt x="64" y="2024"/>
                  </a:cubicBezTo>
                  <a:cubicBezTo>
                    <a:pt x="87" y="1972"/>
                    <a:pt x="90" y="1964"/>
                    <a:pt x="94" y="1958"/>
                  </a:cubicBezTo>
                  <a:cubicBezTo>
                    <a:pt x="131" y="1888"/>
                    <a:pt x="137" y="1883"/>
                    <a:pt x="141" y="1876"/>
                  </a:cubicBezTo>
                  <a:cubicBezTo>
                    <a:pt x="172" y="1836"/>
                    <a:pt x="178" y="1829"/>
                    <a:pt x="183" y="1821"/>
                  </a:cubicBezTo>
                  <a:cubicBezTo>
                    <a:pt x="201" y="1794"/>
                    <a:pt x="206" y="1792"/>
                    <a:pt x="209" y="1788"/>
                  </a:cubicBezTo>
                  <a:cubicBezTo>
                    <a:pt x="226" y="1760"/>
                    <a:pt x="227" y="1754"/>
                    <a:pt x="233" y="1752"/>
                  </a:cubicBezTo>
                  <a:cubicBezTo>
                    <a:pt x="273" y="1687"/>
                    <a:pt x="280" y="1687"/>
                    <a:pt x="278" y="1679"/>
                  </a:cubicBezTo>
                  <a:cubicBezTo>
                    <a:pt x="278" y="1668"/>
                    <a:pt x="278" y="1676"/>
                    <a:pt x="274" y="1679"/>
                  </a:cubicBezTo>
                  <a:cubicBezTo>
                    <a:pt x="231" y="1743"/>
                    <a:pt x="221" y="1749"/>
                    <a:pt x="218" y="1762"/>
                  </a:cubicBezTo>
                  <a:cubicBezTo>
                    <a:pt x="205" y="1778"/>
                    <a:pt x="204" y="1784"/>
                    <a:pt x="198" y="1787"/>
                  </a:cubicBezTo>
                  <a:cubicBezTo>
                    <a:pt x="177" y="1819"/>
                    <a:pt x="171" y="1820"/>
                    <a:pt x="170" y="1826"/>
                  </a:cubicBezTo>
                  <a:cubicBezTo>
                    <a:pt x="149" y="1860"/>
                    <a:pt x="139" y="1859"/>
                    <a:pt x="140" y="1868"/>
                  </a:cubicBezTo>
                  <a:cubicBezTo>
                    <a:pt x="113" y="1902"/>
                    <a:pt x="110" y="1911"/>
                    <a:pt x="102" y="1916"/>
                  </a:cubicBezTo>
                  <a:cubicBezTo>
                    <a:pt x="93" y="1947"/>
                    <a:pt x="82" y="1948"/>
                    <a:pt x="83" y="1959"/>
                  </a:cubicBezTo>
                  <a:cubicBezTo>
                    <a:pt x="69" y="1984"/>
                    <a:pt x="67" y="1985"/>
                    <a:pt x="68" y="1989"/>
                  </a:cubicBezTo>
                  <a:cubicBezTo>
                    <a:pt x="55" y="2020"/>
                    <a:pt x="55" y="2026"/>
                    <a:pt x="56" y="2031"/>
                  </a:cubicBezTo>
                  <a:cubicBezTo>
                    <a:pt x="39" y="2054"/>
                    <a:pt x="48" y="2048"/>
                    <a:pt x="43" y="2043"/>
                  </a:cubicBezTo>
                  <a:cubicBezTo>
                    <a:pt x="61" y="1957"/>
                    <a:pt x="62" y="1947"/>
                    <a:pt x="64" y="1939"/>
                  </a:cubicBezTo>
                  <a:cubicBezTo>
                    <a:pt x="79" y="1911"/>
                    <a:pt x="76" y="1903"/>
                    <a:pt x="79" y="1900"/>
                  </a:cubicBezTo>
                  <a:cubicBezTo>
                    <a:pt x="94" y="1872"/>
                    <a:pt x="95" y="1867"/>
                    <a:pt x="99" y="1864"/>
                  </a:cubicBezTo>
                  <a:cubicBezTo>
                    <a:pt x="115" y="1833"/>
                    <a:pt x="117" y="1831"/>
                    <a:pt x="118" y="1830"/>
                  </a:cubicBezTo>
                  <a:cubicBezTo>
                    <a:pt x="127" y="1814"/>
                    <a:pt x="130" y="1811"/>
                    <a:pt x="132" y="1807"/>
                  </a:cubicBezTo>
                  <a:cubicBezTo>
                    <a:pt x="162" y="1770"/>
                    <a:pt x="168" y="1763"/>
                    <a:pt x="174" y="1758"/>
                  </a:cubicBezTo>
                  <a:cubicBezTo>
                    <a:pt x="204" y="1726"/>
                    <a:pt x="216" y="1713"/>
                    <a:pt x="229" y="1702"/>
                  </a:cubicBezTo>
                  <a:cubicBezTo>
                    <a:pt x="260" y="1672"/>
                    <a:pt x="260" y="1665"/>
                    <a:pt x="266" y="1664"/>
                  </a:cubicBezTo>
                  <a:cubicBezTo>
                    <a:pt x="284" y="1639"/>
                    <a:pt x="287" y="1637"/>
                    <a:pt x="288" y="1632"/>
                  </a:cubicBezTo>
                  <a:cubicBezTo>
                    <a:pt x="289" y="1626"/>
                    <a:pt x="286" y="1630"/>
                    <a:pt x="281" y="1633"/>
                  </a:cubicBezTo>
                  <a:cubicBezTo>
                    <a:pt x="269" y="1651"/>
                    <a:pt x="266" y="1655"/>
                    <a:pt x="261" y="1658"/>
                  </a:cubicBezTo>
                  <a:cubicBezTo>
                    <a:pt x="220" y="1703"/>
                    <a:pt x="210" y="1709"/>
                    <a:pt x="202" y="1717"/>
                  </a:cubicBezTo>
                  <a:cubicBezTo>
                    <a:pt x="152" y="1773"/>
                    <a:pt x="142" y="1779"/>
                    <a:pt x="137" y="1789"/>
                  </a:cubicBezTo>
                  <a:cubicBezTo>
                    <a:pt x="121" y="1805"/>
                    <a:pt x="122" y="1813"/>
                    <a:pt x="115" y="1815"/>
                  </a:cubicBezTo>
                  <a:cubicBezTo>
                    <a:pt x="84" y="1869"/>
                    <a:pt x="84" y="1881"/>
                    <a:pt x="76" y="1885"/>
                  </a:cubicBezTo>
                  <a:cubicBezTo>
                    <a:pt x="59" y="1931"/>
                    <a:pt x="51" y="1948"/>
                    <a:pt x="47" y="1968"/>
                  </a:cubicBezTo>
                  <a:cubicBezTo>
                    <a:pt x="39" y="2002"/>
                    <a:pt x="36" y="2006"/>
                    <a:pt x="37" y="2013"/>
                  </a:cubicBezTo>
                  <a:cubicBezTo>
                    <a:pt x="36" y="1979"/>
                    <a:pt x="36" y="1977"/>
                    <a:pt x="38" y="1969"/>
                  </a:cubicBezTo>
                  <a:cubicBezTo>
                    <a:pt x="50" y="1929"/>
                    <a:pt x="53" y="1924"/>
                    <a:pt x="54" y="1917"/>
                  </a:cubicBezTo>
                  <a:cubicBezTo>
                    <a:pt x="62" y="1897"/>
                    <a:pt x="63" y="1894"/>
                    <a:pt x="66" y="1893"/>
                  </a:cubicBezTo>
                  <a:cubicBezTo>
                    <a:pt x="76" y="1863"/>
                    <a:pt x="80" y="1863"/>
                    <a:pt x="81" y="1861"/>
                  </a:cubicBezTo>
                  <a:cubicBezTo>
                    <a:pt x="107" y="1821"/>
                    <a:pt x="109" y="1819"/>
                    <a:pt x="108" y="1815"/>
                  </a:cubicBezTo>
                  <a:cubicBezTo>
                    <a:pt x="131" y="1785"/>
                    <a:pt x="137" y="1774"/>
                    <a:pt x="144" y="1765"/>
                  </a:cubicBezTo>
                  <a:cubicBezTo>
                    <a:pt x="157" y="1753"/>
                    <a:pt x="157" y="1748"/>
                    <a:pt x="162" y="1746"/>
                  </a:cubicBezTo>
                  <a:cubicBezTo>
                    <a:pt x="220" y="1678"/>
                    <a:pt x="229" y="1674"/>
                    <a:pt x="233" y="1667"/>
                  </a:cubicBezTo>
                  <a:cubicBezTo>
                    <a:pt x="246" y="1655"/>
                    <a:pt x="247" y="1650"/>
                    <a:pt x="252" y="1648"/>
                  </a:cubicBezTo>
                  <a:cubicBezTo>
                    <a:pt x="279" y="1612"/>
                    <a:pt x="284" y="1610"/>
                    <a:pt x="284" y="1604"/>
                  </a:cubicBezTo>
                  <a:cubicBezTo>
                    <a:pt x="260" y="1629"/>
                    <a:pt x="257" y="1632"/>
                    <a:pt x="255" y="1637"/>
                  </a:cubicBezTo>
                  <a:cubicBezTo>
                    <a:pt x="239" y="1654"/>
                    <a:pt x="236" y="1656"/>
                    <a:pt x="235" y="1658"/>
                  </a:cubicBezTo>
                  <a:cubicBezTo>
                    <a:pt x="217" y="1674"/>
                    <a:pt x="215" y="1676"/>
                    <a:pt x="215" y="1679"/>
                  </a:cubicBezTo>
                  <a:cubicBezTo>
                    <a:pt x="149" y="1746"/>
                    <a:pt x="136" y="1762"/>
                    <a:pt x="123" y="1777"/>
                  </a:cubicBezTo>
                  <a:cubicBezTo>
                    <a:pt x="74" y="1857"/>
                    <a:pt x="71" y="1860"/>
                    <a:pt x="68" y="1864"/>
                  </a:cubicBezTo>
                  <a:cubicBezTo>
                    <a:pt x="51" y="1891"/>
                    <a:pt x="54" y="1897"/>
                    <a:pt x="51" y="1898"/>
                  </a:cubicBezTo>
                  <a:cubicBezTo>
                    <a:pt x="42" y="1925"/>
                    <a:pt x="41" y="1931"/>
                    <a:pt x="38" y="1936"/>
                  </a:cubicBezTo>
                  <a:cubicBezTo>
                    <a:pt x="24" y="1990"/>
                    <a:pt x="27" y="2000"/>
                    <a:pt x="21" y="2001"/>
                  </a:cubicBezTo>
                  <a:cubicBezTo>
                    <a:pt x="22" y="1975"/>
                    <a:pt x="19" y="1968"/>
                    <a:pt x="23" y="1968"/>
                  </a:cubicBezTo>
                  <a:cubicBezTo>
                    <a:pt x="48" y="1873"/>
                    <a:pt x="51" y="1866"/>
                    <a:pt x="52" y="1859"/>
                  </a:cubicBezTo>
                  <a:cubicBezTo>
                    <a:pt x="97" y="1787"/>
                    <a:pt x="94" y="1780"/>
                    <a:pt x="97" y="1779"/>
                  </a:cubicBezTo>
                  <a:cubicBezTo>
                    <a:pt x="120" y="1747"/>
                    <a:pt x="125" y="1742"/>
                    <a:pt x="129" y="1737"/>
                  </a:cubicBezTo>
                  <a:cubicBezTo>
                    <a:pt x="154" y="1711"/>
                    <a:pt x="166" y="1702"/>
                    <a:pt x="174" y="1690"/>
                  </a:cubicBezTo>
                  <a:cubicBezTo>
                    <a:pt x="214" y="1659"/>
                    <a:pt x="214" y="1649"/>
                    <a:pt x="223" y="1648"/>
                  </a:cubicBezTo>
                  <a:cubicBezTo>
                    <a:pt x="237" y="1639"/>
                    <a:pt x="226" y="1633"/>
                    <a:pt x="227" y="1639"/>
                  </a:cubicBezTo>
                  <a:cubicBezTo>
                    <a:pt x="200" y="1658"/>
                    <a:pt x="202" y="1664"/>
                    <a:pt x="196" y="1663"/>
                  </a:cubicBezTo>
                  <a:cubicBezTo>
                    <a:pt x="165" y="1693"/>
                    <a:pt x="154" y="1701"/>
                    <a:pt x="147" y="1712"/>
                  </a:cubicBezTo>
                  <a:cubicBezTo>
                    <a:pt x="114" y="1748"/>
                    <a:pt x="104" y="1750"/>
                    <a:pt x="104" y="1761"/>
                  </a:cubicBezTo>
                  <a:cubicBezTo>
                    <a:pt x="84" y="1789"/>
                    <a:pt x="78" y="1794"/>
                    <a:pt x="75" y="1802"/>
                  </a:cubicBezTo>
                  <a:cubicBezTo>
                    <a:pt x="57" y="1828"/>
                    <a:pt x="57" y="1835"/>
                    <a:pt x="55" y="1841"/>
                  </a:cubicBezTo>
                  <a:cubicBezTo>
                    <a:pt x="31" y="1902"/>
                    <a:pt x="21" y="1910"/>
                    <a:pt x="22" y="1926"/>
                  </a:cubicBezTo>
                  <a:cubicBezTo>
                    <a:pt x="14" y="1948"/>
                    <a:pt x="12" y="1950"/>
                    <a:pt x="11" y="1953"/>
                  </a:cubicBezTo>
                  <a:cubicBezTo>
                    <a:pt x="14" y="1913"/>
                    <a:pt x="11" y="1906"/>
                    <a:pt x="14" y="1905"/>
                  </a:cubicBezTo>
                  <a:cubicBezTo>
                    <a:pt x="29" y="1846"/>
                    <a:pt x="30" y="1844"/>
                    <a:pt x="31" y="1840"/>
                  </a:cubicBezTo>
                  <a:cubicBezTo>
                    <a:pt x="50" y="1795"/>
                    <a:pt x="58" y="1783"/>
                    <a:pt x="64" y="1770"/>
                  </a:cubicBezTo>
                  <a:cubicBezTo>
                    <a:pt x="100" y="1720"/>
                    <a:pt x="103" y="1717"/>
                    <a:pt x="105" y="1713"/>
                  </a:cubicBezTo>
                  <a:cubicBezTo>
                    <a:pt x="115" y="1700"/>
                    <a:pt x="119" y="1702"/>
                    <a:pt x="120" y="1701"/>
                  </a:cubicBezTo>
                  <a:cubicBezTo>
                    <a:pt x="138" y="1677"/>
                    <a:pt x="153" y="1664"/>
                    <a:pt x="164" y="1647"/>
                  </a:cubicBezTo>
                  <a:cubicBezTo>
                    <a:pt x="200" y="1597"/>
                    <a:pt x="198" y="1589"/>
                    <a:pt x="204" y="1588"/>
                  </a:cubicBezTo>
                  <a:cubicBezTo>
                    <a:pt x="215" y="1556"/>
                    <a:pt x="218" y="1554"/>
                    <a:pt x="216" y="1550"/>
                  </a:cubicBezTo>
                  <a:cubicBezTo>
                    <a:pt x="204" y="1568"/>
                    <a:pt x="204" y="1577"/>
                    <a:pt x="199" y="1582"/>
                  </a:cubicBezTo>
                  <a:cubicBezTo>
                    <a:pt x="151" y="1649"/>
                    <a:pt x="147" y="1660"/>
                    <a:pt x="137" y="1665"/>
                  </a:cubicBezTo>
                  <a:cubicBezTo>
                    <a:pt x="106" y="1703"/>
                    <a:pt x="103" y="1703"/>
                    <a:pt x="103" y="1706"/>
                  </a:cubicBezTo>
                  <a:cubicBezTo>
                    <a:pt x="71" y="1744"/>
                    <a:pt x="63" y="1750"/>
                    <a:pt x="61" y="1762"/>
                  </a:cubicBezTo>
                  <a:cubicBezTo>
                    <a:pt x="37" y="1797"/>
                    <a:pt x="33" y="1807"/>
                    <a:pt x="32" y="1821"/>
                  </a:cubicBezTo>
                  <a:cubicBezTo>
                    <a:pt x="23" y="1846"/>
                    <a:pt x="17" y="1846"/>
                    <a:pt x="17" y="1850"/>
                  </a:cubicBezTo>
                  <a:cubicBezTo>
                    <a:pt x="3" y="1895"/>
                    <a:pt x="5" y="1907"/>
                    <a:pt x="0" y="1912"/>
                  </a:cubicBezTo>
                  <a:cubicBezTo>
                    <a:pt x="4" y="2002"/>
                    <a:pt x="10" y="2004"/>
                    <a:pt x="15" y="2008"/>
                  </a:cubicBezTo>
                  <a:cubicBezTo>
                    <a:pt x="13" y="2023"/>
                    <a:pt x="9" y="2018"/>
                    <a:pt x="6" y="2013"/>
                  </a:cubicBezTo>
                  <a:cubicBezTo>
                    <a:pt x="2" y="2039"/>
                    <a:pt x="5" y="2041"/>
                    <a:pt x="8" y="2043"/>
                  </a:cubicBezTo>
                  <a:cubicBezTo>
                    <a:pt x="21" y="2058"/>
                    <a:pt x="24" y="2059"/>
                    <a:pt x="25" y="2062"/>
                  </a:cubicBezTo>
                  <a:cubicBezTo>
                    <a:pt x="29" y="2076"/>
                    <a:pt x="19" y="2066"/>
                    <a:pt x="9" y="2056"/>
                  </a:cubicBezTo>
                  <a:cubicBezTo>
                    <a:pt x="9" y="2084"/>
                    <a:pt x="20" y="2091"/>
                    <a:pt x="30" y="2098"/>
                  </a:cubicBezTo>
                  <a:cubicBezTo>
                    <a:pt x="51" y="2120"/>
                    <a:pt x="53" y="2124"/>
                    <a:pt x="54" y="2129"/>
                  </a:cubicBezTo>
                  <a:cubicBezTo>
                    <a:pt x="56" y="2137"/>
                    <a:pt x="56" y="2132"/>
                    <a:pt x="54" y="2129"/>
                  </a:cubicBezTo>
                  <a:cubicBezTo>
                    <a:pt x="32" y="2111"/>
                    <a:pt x="26" y="2111"/>
                    <a:pt x="24" y="2107"/>
                  </a:cubicBezTo>
                  <a:cubicBezTo>
                    <a:pt x="0" y="2102"/>
                    <a:pt x="0" y="2102"/>
                    <a:pt x="0" y="2102"/>
                  </a:cubicBezTo>
                  <a:cubicBezTo>
                    <a:pt x="24" y="2124"/>
                    <a:pt x="29" y="2122"/>
                    <a:pt x="32" y="2124"/>
                  </a:cubicBezTo>
                  <a:cubicBezTo>
                    <a:pt x="58" y="2149"/>
                    <a:pt x="61" y="2156"/>
                    <a:pt x="67" y="2159"/>
                  </a:cubicBezTo>
                  <a:cubicBezTo>
                    <a:pt x="109" y="2158"/>
                    <a:pt x="108" y="2152"/>
                    <a:pt x="110" y="2150"/>
                  </a:cubicBezTo>
                  <a:close/>
                  <a:moveTo>
                    <a:pt x="0" y="1895"/>
                  </a:moveTo>
                  <a:cubicBezTo>
                    <a:pt x="1" y="1891"/>
                    <a:pt x="5" y="1889"/>
                    <a:pt x="4" y="1884"/>
                  </a:cubicBezTo>
                  <a:cubicBezTo>
                    <a:pt x="7" y="1863"/>
                    <a:pt x="8" y="1861"/>
                    <a:pt x="9" y="1859"/>
                  </a:cubicBezTo>
                  <a:cubicBezTo>
                    <a:pt x="31" y="1797"/>
                    <a:pt x="29" y="1794"/>
                    <a:pt x="30" y="1792"/>
                  </a:cubicBezTo>
                  <a:cubicBezTo>
                    <a:pt x="35" y="1779"/>
                    <a:pt x="39" y="1780"/>
                    <a:pt x="38" y="1774"/>
                  </a:cubicBezTo>
                  <a:cubicBezTo>
                    <a:pt x="61" y="1726"/>
                    <a:pt x="64" y="1723"/>
                    <a:pt x="67" y="1720"/>
                  </a:cubicBezTo>
                  <a:cubicBezTo>
                    <a:pt x="81" y="1696"/>
                    <a:pt x="84" y="1694"/>
                    <a:pt x="84" y="1688"/>
                  </a:cubicBezTo>
                  <a:cubicBezTo>
                    <a:pt x="108" y="1666"/>
                    <a:pt x="106" y="1654"/>
                    <a:pt x="114" y="1651"/>
                  </a:cubicBezTo>
                  <a:cubicBezTo>
                    <a:pt x="130" y="1622"/>
                    <a:pt x="138" y="1619"/>
                    <a:pt x="140" y="1610"/>
                  </a:cubicBezTo>
                  <a:cubicBezTo>
                    <a:pt x="158" y="1583"/>
                    <a:pt x="162" y="1576"/>
                    <a:pt x="165" y="1569"/>
                  </a:cubicBezTo>
                  <a:cubicBezTo>
                    <a:pt x="172" y="1533"/>
                    <a:pt x="176" y="1529"/>
                    <a:pt x="177" y="1522"/>
                  </a:cubicBezTo>
                  <a:cubicBezTo>
                    <a:pt x="174" y="1494"/>
                    <a:pt x="171" y="1507"/>
                    <a:pt x="173" y="1522"/>
                  </a:cubicBezTo>
                  <a:cubicBezTo>
                    <a:pt x="148" y="1581"/>
                    <a:pt x="148" y="1591"/>
                    <a:pt x="141" y="1594"/>
                  </a:cubicBezTo>
                  <a:cubicBezTo>
                    <a:pt x="122" y="1626"/>
                    <a:pt x="114" y="1638"/>
                    <a:pt x="103" y="1647"/>
                  </a:cubicBezTo>
                  <a:cubicBezTo>
                    <a:pt x="88" y="1672"/>
                    <a:pt x="81" y="1676"/>
                    <a:pt x="79" y="1684"/>
                  </a:cubicBezTo>
                  <a:cubicBezTo>
                    <a:pt x="59" y="1712"/>
                    <a:pt x="59" y="1713"/>
                    <a:pt x="57" y="1714"/>
                  </a:cubicBezTo>
                  <a:cubicBezTo>
                    <a:pt x="64" y="1702"/>
                    <a:pt x="63" y="1698"/>
                    <a:pt x="65" y="1696"/>
                  </a:cubicBezTo>
                  <a:cubicBezTo>
                    <a:pt x="81" y="1672"/>
                    <a:pt x="83" y="1668"/>
                    <a:pt x="84" y="1662"/>
                  </a:cubicBezTo>
                  <a:cubicBezTo>
                    <a:pt x="105" y="1627"/>
                    <a:pt x="109" y="1617"/>
                    <a:pt x="113" y="1607"/>
                  </a:cubicBezTo>
                  <a:cubicBezTo>
                    <a:pt x="144" y="1542"/>
                    <a:pt x="142" y="1527"/>
                    <a:pt x="146" y="1517"/>
                  </a:cubicBezTo>
                  <a:cubicBezTo>
                    <a:pt x="145" y="1431"/>
                    <a:pt x="146" y="1424"/>
                    <a:pt x="142" y="1422"/>
                  </a:cubicBezTo>
                  <a:cubicBezTo>
                    <a:pt x="141" y="1492"/>
                    <a:pt x="140" y="1506"/>
                    <a:pt x="140" y="1522"/>
                  </a:cubicBezTo>
                  <a:cubicBezTo>
                    <a:pt x="124" y="1563"/>
                    <a:pt x="127" y="1570"/>
                    <a:pt x="124" y="1572"/>
                  </a:cubicBezTo>
                  <a:cubicBezTo>
                    <a:pt x="110" y="1591"/>
                    <a:pt x="114" y="1599"/>
                    <a:pt x="108" y="1599"/>
                  </a:cubicBezTo>
                  <a:cubicBezTo>
                    <a:pt x="77" y="1660"/>
                    <a:pt x="75" y="1667"/>
                    <a:pt x="70" y="1671"/>
                  </a:cubicBezTo>
                  <a:cubicBezTo>
                    <a:pt x="49" y="1713"/>
                    <a:pt x="45" y="1719"/>
                    <a:pt x="41" y="1724"/>
                  </a:cubicBezTo>
                  <a:cubicBezTo>
                    <a:pt x="14" y="1785"/>
                    <a:pt x="8" y="1784"/>
                    <a:pt x="10" y="1789"/>
                  </a:cubicBezTo>
                  <a:cubicBezTo>
                    <a:pt x="0" y="1906"/>
                    <a:pt x="0" y="1906"/>
                    <a:pt x="0" y="1906"/>
                  </a:cubicBezTo>
                  <a:close/>
                  <a:moveTo>
                    <a:pt x="46" y="1732"/>
                  </a:moveTo>
                  <a:cubicBezTo>
                    <a:pt x="48" y="1730"/>
                    <a:pt x="50" y="1726"/>
                    <a:pt x="52" y="1723"/>
                  </a:cubicBezTo>
                  <a:cubicBezTo>
                    <a:pt x="59" y="1726"/>
                    <a:pt x="47" y="1729"/>
                    <a:pt x="50" y="1734"/>
                  </a:cubicBezTo>
                  <a:cubicBezTo>
                    <a:pt x="47" y="1736"/>
                    <a:pt x="46" y="1740"/>
                    <a:pt x="44" y="1743"/>
                  </a:cubicBezTo>
                  <a:cubicBezTo>
                    <a:pt x="37" y="1740"/>
                    <a:pt x="48" y="1738"/>
                    <a:pt x="46" y="1732"/>
                  </a:cubicBezTo>
                  <a:close/>
                  <a:moveTo>
                    <a:pt x="34" y="1759"/>
                  </a:moveTo>
                  <a:cubicBezTo>
                    <a:pt x="36" y="1755"/>
                    <a:pt x="38" y="1750"/>
                    <a:pt x="40" y="1746"/>
                  </a:cubicBezTo>
                  <a:cubicBezTo>
                    <a:pt x="45" y="1747"/>
                    <a:pt x="36" y="1752"/>
                    <a:pt x="39" y="1759"/>
                  </a:cubicBezTo>
                  <a:cubicBezTo>
                    <a:pt x="35" y="1762"/>
                    <a:pt x="32" y="1767"/>
                    <a:pt x="31" y="1773"/>
                  </a:cubicBezTo>
                  <a:cubicBezTo>
                    <a:pt x="26" y="1771"/>
                    <a:pt x="32" y="1762"/>
                    <a:pt x="34" y="1759"/>
                  </a:cubicBezTo>
                  <a:close/>
                  <a:moveTo>
                    <a:pt x="17" y="1798"/>
                  </a:moveTo>
                  <a:cubicBezTo>
                    <a:pt x="21" y="1792"/>
                    <a:pt x="18" y="1801"/>
                    <a:pt x="18" y="1804"/>
                  </a:cubicBezTo>
                  <a:cubicBezTo>
                    <a:pt x="14" y="1803"/>
                    <a:pt x="17" y="1800"/>
                    <a:pt x="17" y="1798"/>
                  </a:cubicBezTo>
                  <a:close/>
                  <a:moveTo>
                    <a:pt x="2519" y="2156"/>
                  </a:moveTo>
                  <a:cubicBezTo>
                    <a:pt x="2512" y="2155"/>
                    <a:pt x="2519" y="2151"/>
                    <a:pt x="2513" y="2146"/>
                  </a:cubicBezTo>
                  <a:cubicBezTo>
                    <a:pt x="2506" y="2135"/>
                    <a:pt x="2508" y="2133"/>
                    <a:pt x="2500" y="2124"/>
                  </a:cubicBezTo>
                  <a:cubicBezTo>
                    <a:pt x="2503" y="2120"/>
                    <a:pt x="2494" y="2116"/>
                    <a:pt x="2496" y="2112"/>
                  </a:cubicBezTo>
                  <a:cubicBezTo>
                    <a:pt x="2492" y="2108"/>
                    <a:pt x="2487" y="2104"/>
                    <a:pt x="2487" y="2100"/>
                  </a:cubicBezTo>
                  <a:cubicBezTo>
                    <a:pt x="2481" y="2091"/>
                    <a:pt x="2476" y="2082"/>
                    <a:pt x="2470" y="2074"/>
                  </a:cubicBezTo>
                  <a:cubicBezTo>
                    <a:pt x="2465" y="2068"/>
                    <a:pt x="2460" y="2062"/>
                    <a:pt x="2455" y="2056"/>
                  </a:cubicBezTo>
                  <a:cubicBezTo>
                    <a:pt x="2437" y="2043"/>
                    <a:pt x="2420" y="2021"/>
                    <a:pt x="2402" y="2009"/>
                  </a:cubicBezTo>
                  <a:cubicBezTo>
                    <a:pt x="2394" y="1999"/>
                    <a:pt x="2384" y="1996"/>
                    <a:pt x="2376" y="1986"/>
                  </a:cubicBezTo>
                  <a:cubicBezTo>
                    <a:pt x="2372" y="1980"/>
                    <a:pt x="2367" y="1984"/>
                    <a:pt x="2363" y="1977"/>
                  </a:cubicBezTo>
                  <a:cubicBezTo>
                    <a:pt x="2358" y="1972"/>
                    <a:pt x="2354" y="1968"/>
                    <a:pt x="2349" y="1968"/>
                  </a:cubicBezTo>
                  <a:cubicBezTo>
                    <a:pt x="2355" y="1975"/>
                    <a:pt x="2359" y="1974"/>
                    <a:pt x="2361" y="1981"/>
                  </a:cubicBezTo>
                  <a:cubicBezTo>
                    <a:pt x="2371" y="1984"/>
                    <a:pt x="2380" y="1998"/>
                    <a:pt x="2390" y="2005"/>
                  </a:cubicBezTo>
                  <a:cubicBezTo>
                    <a:pt x="2395" y="2013"/>
                    <a:pt x="2400" y="2013"/>
                    <a:pt x="2405" y="2018"/>
                  </a:cubicBezTo>
                  <a:cubicBezTo>
                    <a:pt x="2407" y="2021"/>
                    <a:pt x="2409" y="2025"/>
                    <a:pt x="2412" y="2023"/>
                  </a:cubicBezTo>
                  <a:cubicBezTo>
                    <a:pt x="2416" y="2025"/>
                    <a:pt x="2412" y="2033"/>
                    <a:pt x="2418" y="2030"/>
                  </a:cubicBezTo>
                  <a:cubicBezTo>
                    <a:pt x="2417" y="2035"/>
                    <a:pt x="2425" y="2036"/>
                    <a:pt x="2429" y="2043"/>
                  </a:cubicBezTo>
                  <a:cubicBezTo>
                    <a:pt x="2434" y="2050"/>
                    <a:pt x="2439" y="2054"/>
                    <a:pt x="2444" y="2056"/>
                  </a:cubicBezTo>
                  <a:cubicBezTo>
                    <a:pt x="2442" y="2059"/>
                    <a:pt x="2446" y="2061"/>
                    <a:pt x="2448" y="2061"/>
                  </a:cubicBezTo>
                  <a:cubicBezTo>
                    <a:pt x="2446" y="2064"/>
                    <a:pt x="2450" y="2066"/>
                    <a:pt x="2452" y="2066"/>
                  </a:cubicBezTo>
                  <a:cubicBezTo>
                    <a:pt x="2454" y="2072"/>
                    <a:pt x="2456" y="2073"/>
                    <a:pt x="2462" y="2078"/>
                  </a:cubicBezTo>
                  <a:cubicBezTo>
                    <a:pt x="2466" y="2087"/>
                    <a:pt x="2472" y="2096"/>
                    <a:pt x="2481" y="2105"/>
                  </a:cubicBezTo>
                  <a:cubicBezTo>
                    <a:pt x="2484" y="2111"/>
                    <a:pt x="2485" y="2117"/>
                    <a:pt x="2487" y="2123"/>
                  </a:cubicBezTo>
                  <a:cubicBezTo>
                    <a:pt x="2492" y="2119"/>
                    <a:pt x="2487" y="2128"/>
                    <a:pt x="2493" y="2129"/>
                  </a:cubicBezTo>
                  <a:cubicBezTo>
                    <a:pt x="2493" y="2135"/>
                    <a:pt x="2495" y="2131"/>
                    <a:pt x="2499" y="2136"/>
                  </a:cubicBezTo>
                  <a:cubicBezTo>
                    <a:pt x="2497" y="2141"/>
                    <a:pt x="2505" y="2148"/>
                    <a:pt x="2505" y="2153"/>
                  </a:cubicBezTo>
                  <a:cubicBezTo>
                    <a:pt x="2505" y="2159"/>
                    <a:pt x="2507" y="2155"/>
                    <a:pt x="2511" y="2160"/>
                  </a:cubicBezTo>
                  <a:cubicBezTo>
                    <a:pt x="2519" y="2160"/>
                    <a:pt x="2519" y="2160"/>
                    <a:pt x="2519" y="2160"/>
                  </a:cubicBezTo>
                  <a:cubicBezTo>
                    <a:pt x="2518" y="2158"/>
                    <a:pt x="2518" y="2157"/>
                    <a:pt x="2519" y="2156"/>
                  </a:cubicBezTo>
                  <a:close/>
                  <a:moveTo>
                    <a:pt x="2461" y="2096"/>
                  </a:moveTo>
                  <a:cubicBezTo>
                    <a:pt x="2439" y="2071"/>
                    <a:pt x="2416" y="2045"/>
                    <a:pt x="2394" y="2019"/>
                  </a:cubicBezTo>
                  <a:cubicBezTo>
                    <a:pt x="2381" y="2012"/>
                    <a:pt x="2375" y="1992"/>
                    <a:pt x="2360" y="1994"/>
                  </a:cubicBezTo>
                  <a:cubicBezTo>
                    <a:pt x="2367" y="1997"/>
                    <a:pt x="2374" y="2009"/>
                    <a:pt x="2382" y="2012"/>
                  </a:cubicBezTo>
                  <a:cubicBezTo>
                    <a:pt x="2390" y="2027"/>
                    <a:pt x="2398" y="2029"/>
                    <a:pt x="2406" y="2043"/>
                  </a:cubicBezTo>
                  <a:cubicBezTo>
                    <a:pt x="2412" y="2046"/>
                    <a:pt x="2412" y="2053"/>
                    <a:pt x="2420" y="2060"/>
                  </a:cubicBezTo>
                  <a:cubicBezTo>
                    <a:pt x="2428" y="2069"/>
                    <a:pt x="2425" y="2067"/>
                    <a:pt x="2432" y="2076"/>
                  </a:cubicBezTo>
                  <a:cubicBezTo>
                    <a:pt x="2442" y="2082"/>
                    <a:pt x="2445" y="2096"/>
                    <a:pt x="2455" y="2102"/>
                  </a:cubicBezTo>
                  <a:cubicBezTo>
                    <a:pt x="2454" y="2107"/>
                    <a:pt x="2457" y="2111"/>
                    <a:pt x="2461" y="2116"/>
                  </a:cubicBezTo>
                  <a:cubicBezTo>
                    <a:pt x="2460" y="2121"/>
                    <a:pt x="2469" y="2127"/>
                    <a:pt x="2467" y="2132"/>
                  </a:cubicBezTo>
                  <a:cubicBezTo>
                    <a:pt x="2474" y="2141"/>
                    <a:pt x="2480" y="2151"/>
                    <a:pt x="2485" y="2160"/>
                  </a:cubicBezTo>
                  <a:cubicBezTo>
                    <a:pt x="2496" y="2160"/>
                    <a:pt x="2496" y="2160"/>
                    <a:pt x="2496" y="2160"/>
                  </a:cubicBezTo>
                  <a:cubicBezTo>
                    <a:pt x="2494" y="2157"/>
                    <a:pt x="2493" y="2154"/>
                    <a:pt x="2492" y="2151"/>
                  </a:cubicBezTo>
                  <a:cubicBezTo>
                    <a:pt x="2476" y="2132"/>
                    <a:pt x="2472" y="2114"/>
                    <a:pt x="2461" y="2096"/>
                  </a:cubicBezTo>
                  <a:close/>
                  <a:moveTo>
                    <a:pt x="149" y="2121"/>
                  </a:moveTo>
                  <a:cubicBezTo>
                    <a:pt x="149" y="2115"/>
                    <a:pt x="153" y="2113"/>
                    <a:pt x="155" y="2109"/>
                  </a:cubicBezTo>
                  <a:cubicBezTo>
                    <a:pt x="179" y="2064"/>
                    <a:pt x="184" y="2064"/>
                    <a:pt x="184" y="2059"/>
                  </a:cubicBezTo>
                  <a:cubicBezTo>
                    <a:pt x="201" y="2038"/>
                    <a:pt x="201" y="2032"/>
                    <a:pt x="204" y="2029"/>
                  </a:cubicBezTo>
                  <a:cubicBezTo>
                    <a:pt x="232" y="2004"/>
                    <a:pt x="230" y="1993"/>
                    <a:pt x="239" y="1992"/>
                  </a:cubicBezTo>
                  <a:cubicBezTo>
                    <a:pt x="257" y="1965"/>
                    <a:pt x="261" y="1963"/>
                    <a:pt x="260" y="1958"/>
                  </a:cubicBezTo>
                  <a:cubicBezTo>
                    <a:pt x="276" y="1940"/>
                    <a:pt x="278" y="1938"/>
                    <a:pt x="281" y="1936"/>
                  </a:cubicBezTo>
                  <a:cubicBezTo>
                    <a:pt x="304" y="1898"/>
                    <a:pt x="315" y="1888"/>
                    <a:pt x="320" y="1875"/>
                  </a:cubicBezTo>
                  <a:cubicBezTo>
                    <a:pt x="343" y="1838"/>
                    <a:pt x="344" y="1834"/>
                    <a:pt x="343" y="1829"/>
                  </a:cubicBezTo>
                  <a:cubicBezTo>
                    <a:pt x="360" y="1792"/>
                    <a:pt x="356" y="1780"/>
                    <a:pt x="364" y="1778"/>
                  </a:cubicBezTo>
                  <a:cubicBezTo>
                    <a:pt x="368" y="1705"/>
                    <a:pt x="374" y="1716"/>
                    <a:pt x="370" y="1718"/>
                  </a:cubicBezTo>
                  <a:cubicBezTo>
                    <a:pt x="364" y="1756"/>
                    <a:pt x="362" y="1760"/>
                    <a:pt x="360" y="1765"/>
                  </a:cubicBezTo>
                  <a:cubicBezTo>
                    <a:pt x="344" y="1810"/>
                    <a:pt x="345" y="1817"/>
                    <a:pt x="340" y="1819"/>
                  </a:cubicBezTo>
                  <a:cubicBezTo>
                    <a:pt x="320" y="1860"/>
                    <a:pt x="317" y="1864"/>
                    <a:pt x="315" y="1868"/>
                  </a:cubicBezTo>
                  <a:cubicBezTo>
                    <a:pt x="280" y="1917"/>
                    <a:pt x="281" y="1913"/>
                    <a:pt x="277" y="1917"/>
                  </a:cubicBezTo>
                  <a:cubicBezTo>
                    <a:pt x="259" y="1943"/>
                    <a:pt x="260" y="1948"/>
                    <a:pt x="255" y="1949"/>
                  </a:cubicBezTo>
                  <a:cubicBezTo>
                    <a:pt x="243" y="1969"/>
                    <a:pt x="241" y="1971"/>
                    <a:pt x="240" y="1974"/>
                  </a:cubicBezTo>
                  <a:cubicBezTo>
                    <a:pt x="216" y="2003"/>
                    <a:pt x="214" y="2010"/>
                    <a:pt x="207" y="2014"/>
                  </a:cubicBezTo>
                  <a:cubicBezTo>
                    <a:pt x="189" y="2041"/>
                    <a:pt x="181" y="2039"/>
                    <a:pt x="184" y="2046"/>
                  </a:cubicBezTo>
                  <a:cubicBezTo>
                    <a:pt x="160" y="2087"/>
                    <a:pt x="152" y="2090"/>
                    <a:pt x="150" y="2096"/>
                  </a:cubicBezTo>
                  <a:cubicBezTo>
                    <a:pt x="129" y="2140"/>
                    <a:pt x="122" y="2143"/>
                    <a:pt x="121" y="2151"/>
                  </a:cubicBezTo>
                  <a:cubicBezTo>
                    <a:pt x="127" y="2156"/>
                    <a:pt x="129" y="2153"/>
                    <a:pt x="132" y="2150"/>
                  </a:cubicBezTo>
                  <a:cubicBezTo>
                    <a:pt x="143" y="2124"/>
                    <a:pt x="146" y="2123"/>
                    <a:pt x="149" y="2121"/>
                  </a:cubicBezTo>
                  <a:close/>
                  <a:moveTo>
                    <a:pt x="390" y="1968"/>
                  </a:moveTo>
                  <a:cubicBezTo>
                    <a:pt x="393" y="1994"/>
                    <a:pt x="387" y="2012"/>
                    <a:pt x="386" y="2034"/>
                  </a:cubicBezTo>
                  <a:cubicBezTo>
                    <a:pt x="382" y="2035"/>
                    <a:pt x="385" y="2041"/>
                    <a:pt x="382" y="2043"/>
                  </a:cubicBezTo>
                  <a:cubicBezTo>
                    <a:pt x="379" y="2045"/>
                    <a:pt x="378" y="2049"/>
                    <a:pt x="379" y="2054"/>
                  </a:cubicBezTo>
                  <a:cubicBezTo>
                    <a:pt x="375" y="2055"/>
                    <a:pt x="378" y="2062"/>
                    <a:pt x="375" y="2063"/>
                  </a:cubicBezTo>
                  <a:cubicBezTo>
                    <a:pt x="372" y="2065"/>
                    <a:pt x="372" y="2070"/>
                    <a:pt x="371" y="2074"/>
                  </a:cubicBezTo>
                  <a:cubicBezTo>
                    <a:pt x="361" y="2081"/>
                    <a:pt x="360" y="2096"/>
                    <a:pt x="349" y="2102"/>
                  </a:cubicBezTo>
                  <a:cubicBezTo>
                    <a:pt x="343" y="2125"/>
                    <a:pt x="331" y="2142"/>
                    <a:pt x="320" y="2160"/>
                  </a:cubicBezTo>
                  <a:cubicBezTo>
                    <a:pt x="332" y="2160"/>
                    <a:pt x="332" y="2160"/>
                    <a:pt x="332" y="2160"/>
                  </a:cubicBezTo>
                  <a:cubicBezTo>
                    <a:pt x="334" y="2157"/>
                    <a:pt x="335" y="2153"/>
                    <a:pt x="337" y="2151"/>
                  </a:cubicBezTo>
                  <a:cubicBezTo>
                    <a:pt x="340" y="2141"/>
                    <a:pt x="347" y="2136"/>
                    <a:pt x="349" y="2126"/>
                  </a:cubicBezTo>
                  <a:cubicBezTo>
                    <a:pt x="352" y="2124"/>
                    <a:pt x="352" y="2118"/>
                    <a:pt x="354" y="2115"/>
                  </a:cubicBezTo>
                  <a:cubicBezTo>
                    <a:pt x="358" y="2112"/>
                    <a:pt x="360" y="2107"/>
                    <a:pt x="360" y="2101"/>
                  </a:cubicBezTo>
                  <a:cubicBezTo>
                    <a:pt x="367" y="2099"/>
                    <a:pt x="367" y="2091"/>
                    <a:pt x="372" y="2087"/>
                  </a:cubicBezTo>
                  <a:cubicBezTo>
                    <a:pt x="377" y="2082"/>
                    <a:pt x="377" y="2074"/>
                    <a:pt x="382" y="2069"/>
                  </a:cubicBezTo>
                  <a:cubicBezTo>
                    <a:pt x="382" y="2061"/>
                    <a:pt x="386" y="2057"/>
                    <a:pt x="387" y="2049"/>
                  </a:cubicBezTo>
                  <a:cubicBezTo>
                    <a:pt x="392" y="2044"/>
                    <a:pt x="390" y="2034"/>
                    <a:pt x="394" y="2029"/>
                  </a:cubicBezTo>
                  <a:cubicBezTo>
                    <a:pt x="395" y="2016"/>
                    <a:pt x="395" y="2004"/>
                    <a:pt x="396" y="1992"/>
                  </a:cubicBezTo>
                  <a:cubicBezTo>
                    <a:pt x="396" y="1987"/>
                    <a:pt x="395" y="1983"/>
                    <a:pt x="395" y="1979"/>
                  </a:cubicBezTo>
                  <a:cubicBezTo>
                    <a:pt x="394" y="1975"/>
                    <a:pt x="397" y="1965"/>
                    <a:pt x="390" y="1968"/>
                  </a:cubicBezTo>
                  <a:close/>
                  <a:moveTo>
                    <a:pt x="323" y="2128"/>
                  </a:moveTo>
                  <a:cubicBezTo>
                    <a:pt x="323" y="2125"/>
                    <a:pt x="323" y="2123"/>
                    <a:pt x="327" y="2123"/>
                  </a:cubicBezTo>
                  <a:cubicBezTo>
                    <a:pt x="347" y="2067"/>
                    <a:pt x="355" y="2069"/>
                    <a:pt x="353" y="2062"/>
                  </a:cubicBezTo>
                  <a:cubicBezTo>
                    <a:pt x="367" y="2015"/>
                    <a:pt x="370" y="2008"/>
                    <a:pt x="373" y="2000"/>
                  </a:cubicBezTo>
                  <a:cubicBezTo>
                    <a:pt x="384" y="1955"/>
                    <a:pt x="386" y="1943"/>
                    <a:pt x="387" y="1920"/>
                  </a:cubicBezTo>
                  <a:cubicBezTo>
                    <a:pt x="390" y="1846"/>
                    <a:pt x="389" y="1840"/>
                    <a:pt x="392" y="1837"/>
                  </a:cubicBezTo>
                  <a:cubicBezTo>
                    <a:pt x="386" y="1793"/>
                    <a:pt x="390" y="1791"/>
                    <a:pt x="388" y="1785"/>
                  </a:cubicBezTo>
                  <a:cubicBezTo>
                    <a:pt x="378" y="1844"/>
                    <a:pt x="379" y="1849"/>
                    <a:pt x="378" y="1853"/>
                  </a:cubicBezTo>
                  <a:cubicBezTo>
                    <a:pt x="364" y="1895"/>
                    <a:pt x="367" y="1908"/>
                    <a:pt x="360" y="1913"/>
                  </a:cubicBezTo>
                  <a:cubicBezTo>
                    <a:pt x="342" y="1952"/>
                    <a:pt x="339" y="1955"/>
                    <a:pt x="337" y="1959"/>
                  </a:cubicBezTo>
                  <a:cubicBezTo>
                    <a:pt x="320" y="1982"/>
                    <a:pt x="325" y="1992"/>
                    <a:pt x="317" y="1991"/>
                  </a:cubicBezTo>
                  <a:cubicBezTo>
                    <a:pt x="303" y="2014"/>
                    <a:pt x="301" y="2014"/>
                    <a:pt x="302" y="2018"/>
                  </a:cubicBezTo>
                  <a:cubicBezTo>
                    <a:pt x="268" y="2075"/>
                    <a:pt x="259" y="2078"/>
                    <a:pt x="259" y="2089"/>
                  </a:cubicBezTo>
                  <a:cubicBezTo>
                    <a:pt x="241" y="2121"/>
                    <a:pt x="236" y="2121"/>
                    <a:pt x="235" y="2125"/>
                  </a:cubicBezTo>
                  <a:cubicBezTo>
                    <a:pt x="219" y="2148"/>
                    <a:pt x="218" y="2155"/>
                    <a:pt x="214" y="2160"/>
                  </a:cubicBezTo>
                  <a:cubicBezTo>
                    <a:pt x="237" y="2137"/>
                    <a:pt x="241" y="2133"/>
                    <a:pt x="244" y="2129"/>
                  </a:cubicBezTo>
                  <a:cubicBezTo>
                    <a:pt x="278" y="2075"/>
                    <a:pt x="275" y="2068"/>
                    <a:pt x="279" y="2068"/>
                  </a:cubicBezTo>
                  <a:cubicBezTo>
                    <a:pt x="291" y="2051"/>
                    <a:pt x="293" y="2049"/>
                    <a:pt x="293" y="2045"/>
                  </a:cubicBezTo>
                  <a:cubicBezTo>
                    <a:pt x="314" y="2010"/>
                    <a:pt x="321" y="2009"/>
                    <a:pt x="320" y="2001"/>
                  </a:cubicBezTo>
                  <a:cubicBezTo>
                    <a:pt x="351" y="1966"/>
                    <a:pt x="342" y="1970"/>
                    <a:pt x="345" y="1973"/>
                  </a:cubicBezTo>
                  <a:cubicBezTo>
                    <a:pt x="326" y="2008"/>
                    <a:pt x="325" y="2022"/>
                    <a:pt x="318" y="2032"/>
                  </a:cubicBezTo>
                  <a:cubicBezTo>
                    <a:pt x="303" y="2059"/>
                    <a:pt x="301" y="2061"/>
                    <a:pt x="298" y="2062"/>
                  </a:cubicBezTo>
                  <a:cubicBezTo>
                    <a:pt x="271" y="2114"/>
                    <a:pt x="265" y="2112"/>
                    <a:pt x="265" y="2117"/>
                  </a:cubicBezTo>
                  <a:cubicBezTo>
                    <a:pt x="246" y="2142"/>
                    <a:pt x="246" y="2150"/>
                    <a:pt x="241" y="2153"/>
                  </a:cubicBezTo>
                  <a:cubicBezTo>
                    <a:pt x="251" y="2156"/>
                    <a:pt x="253" y="2152"/>
                    <a:pt x="256" y="2148"/>
                  </a:cubicBezTo>
                  <a:cubicBezTo>
                    <a:pt x="269" y="2125"/>
                    <a:pt x="273" y="2125"/>
                    <a:pt x="272" y="2121"/>
                  </a:cubicBezTo>
                  <a:cubicBezTo>
                    <a:pt x="308" y="2065"/>
                    <a:pt x="311" y="2064"/>
                    <a:pt x="311" y="2061"/>
                  </a:cubicBezTo>
                  <a:cubicBezTo>
                    <a:pt x="322" y="2047"/>
                    <a:pt x="319" y="2041"/>
                    <a:pt x="323" y="2041"/>
                  </a:cubicBezTo>
                  <a:cubicBezTo>
                    <a:pt x="334" y="2002"/>
                    <a:pt x="344" y="2004"/>
                    <a:pt x="342" y="1996"/>
                  </a:cubicBezTo>
                  <a:cubicBezTo>
                    <a:pt x="358" y="1960"/>
                    <a:pt x="355" y="1950"/>
                    <a:pt x="358" y="1946"/>
                  </a:cubicBezTo>
                  <a:cubicBezTo>
                    <a:pt x="390" y="1848"/>
                    <a:pt x="384" y="1857"/>
                    <a:pt x="385" y="1861"/>
                  </a:cubicBezTo>
                  <a:cubicBezTo>
                    <a:pt x="380" y="1900"/>
                    <a:pt x="376" y="1903"/>
                    <a:pt x="375" y="1908"/>
                  </a:cubicBezTo>
                  <a:cubicBezTo>
                    <a:pt x="366" y="1961"/>
                    <a:pt x="359" y="1961"/>
                    <a:pt x="359" y="1968"/>
                  </a:cubicBezTo>
                  <a:cubicBezTo>
                    <a:pt x="340" y="2037"/>
                    <a:pt x="332" y="2042"/>
                    <a:pt x="330" y="2053"/>
                  </a:cubicBezTo>
                  <a:cubicBezTo>
                    <a:pt x="310" y="2096"/>
                    <a:pt x="307" y="2097"/>
                    <a:pt x="308" y="2101"/>
                  </a:cubicBezTo>
                  <a:cubicBezTo>
                    <a:pt x="291" y="2123"/>
                    <a:pt x="290" y="2128"/>
                    <a:pt x="288" y="2133"/>
                  </a:cubicBezTo>
                  <a:cubicBezTo>
                    <a:pt x="273" y="2146"/>
                    <a:pt x="275" y="2154"/>
                    <a:pt x="272" y="2158"/>
                  </a:cubicBezTo>
                  <a:cubicBezTo>
                    <a:pt x="282" y="2156"/>
                    <a:pt x="285" y="2152"/>
                    <a:pt x="287" y="2148"/>
                  </a:cubicBezTo>
                  <a:cubicBezTo>
                    <a:pt x="298" y="2139"/>
                    <a:pt x="291" y="2129"/>
                    <a:pt x="299" y="2132"/>
                  </a:cubicBezTo>
                  <a:cubicBezTo>
                    <a:pt x="314" y="2100"/>
                    <a:pt x="320" y="2101"/>
                    <a:pt x="318" y="2096"/>
                  </a:cubicBezTo>
                  <a:cubicBezTo>
                    <a:pt x="339" y="2051"/>
                    <a:pt x="342" y="2046"/>
                    <a:pt x="347" y="2041"/>
                  </a:cubicBezTo>
                  <a:cubicBezTo>
                    <a:pt x="369" y="1963"/>
                    <a:pt x="369" y="1958"/>
                    <a:pt x="369" y="1952"/>
                  </a:cubicBezTo>
                  <a:cubicBezTo>
                    <a:pt x="376" y="1921"/>
                    <a:pt x="382" y="1921"/>
                    <a:pt x="380" y="1914"/>
                  </a:cubicBezTo>
                  <a:cubicBezTo>
                    <a:pt x="378" y="1961"/>
                    <a:pt x="375" y="1971"/>
                    <a:pt x="374" y="1982"/>
                  </a:cubicBezTo>
                  <a:cubicBezTo>
                    <a:pt x="359" y="2021"/>
                    <a:pt x="355" y="2030"/>
                    <a:pt x="354" y="2041"/>
                  </a:cubicBezTo>
                  <a:cubicBezTo>
                    <a:pt x="335" y="2076"/>
                    <a:pt x="334" y="2088"/>
                    <a:pt x="329" y="2097"/>
                  </a:cubicBezTo>
                  <a:cubicBezTo>
                    <a:pt x="309" y="2131"/>
                    <a:pt x="305" y="2139"/>
                    <a:pt x="302" y="2149"/>
                  </a:cubicBezTo>
                  <a:cubicBezTo>
                    <a:pt x="305" y="2160"/>
                    <a:pt x="305" y="2160"/>
                    <a:pt x="305" y="2160"/>
                  </a:cubicBezTo>
                  <a:cubicBezTo>
                    <a:pt x="313" y="2141"/>
                    <a:pt x="316" y="2142"/>
                    <a:pt x="317" y="2139"/>
                  </a:cubicBezTo>
                  <a:close/>
                  <a:moveTo>
                    <a:pt x="2527" y="2111"/>
                  </a:moveTo>
                  <a:cubicBezTo>
                    <a:pt x="2506" y="2087"/>
                    <a:pt x="2489" y="2064"/>
                    <a:pt x="2464" y="2036"/>
                  </a:cubicBezTo>
                  <a:cubicBezTo>
                    <a:pt x="2445" y="2022"/>
                    <a:pt x="2427" y="2005"/>
                    <a:pt x="2408" y="1992"/>
                  </a:cubicBezTo>
                  <a:cubicBezTo>
                    <a:pt x="2404" y="1987"/>
                    <a:pt x="2399" y="1991"/>
                    <a:pt x="2395" y="1984"/>
                  </a:cubicBezTo>
                  <a:cubicBezTo>
                    <a:pt x="2389" y="1984"/>
                    <a:pt x="2385" y="1977"/>
                    <a:pt x="2380" y="1976"/>
                  </a:cubicBezTo>
                  <a:cubicBezTo>
                    <a:pt x="2378" y="1974"/>
                    <a:pt x="2376" y="1974"/>
                    <a:pt x="2374" y="1973"/>
                  </a:cubicBezTo>
                  <a:cubicBezTo>
                    <a:pt x="2371" y="1971"/>
                    <a:pt x="2369" y="1966"/>
                    <a:pt x="2366" y="1968"/>
                  </a:cubicBezTo>
                  <a:cubicBezTo>
                    <a:pt x="2364" y="1966"/>
                    <a:pt x="2362" y="1961"/>
                    <a:pt x="2359" y="1963"/>
                  </a:cubicBezTo>
                  <a:cubicBezTo>
                    <a:pt x="2357" y="1960"/>
                    <a:pt x="2353" y="1960"/>
                    <a:pt x="2354" y="1964"/>
                  </a:cubicBezTo>
                  <a:cubicBezTo>
                    <a:pt x="2358" y="1964"/>
                    <a:pt x="2362" y="1967"/>
                    <a:pt x="2366" y="1971"/>
                  </a:cubicBezTo>
                  <a:cubicBezTo>
                    <a:pt x="2370" y="1974"/>
                    <a:pt x="2375" y="1978"/>
                    <a:pt x="2379" y="1980"/>
                  </a:cubicBezTo>
                  <a:cubicBezTo>
                    <a:pt x="2388" y="1985"/>
                    <a:pt x="2396" y="1990"/>
                    <a:pt x="2404" y="1998"/>
                  </a:cubicBezTo>
                  <a:cubicBezTo>
                    <a:pt x="2412" y="2006"/>
                    <a:pt x="2423" y="2007"/>
                    <a:pt x="2426" y="2017"/>
                  </a:cubicBezTo>
                  <a:cubicBezTo>
                    <a:pt x="2431" y="2017"/>
                    <a:pt x="2435" y="2020"/>
                    <a:pt x="2440" y="2025"/>
                  </a:cubicBezTo>
                  <a:cubicBezTo>
                    <a:pt x="2444" y="2033"/>
                    <a:pt x="2449" y="2031"/>
                    <a:pt x="2453" y="2037"/>
                  </a:cubicBezTo>
                  <a:cubicBezTo>
                    <a:pt x="2463" y="2048"/>
                    <a:pt x="2473" y="2060"/>
                    <a:pt x="2483" y="2071"/>
                  </a:cubicBezTo>
                  <a:cubicBezTo>
                    <a:pt x="2488" y="2076"/>
                    <a:pt x="2485" y="2080"/>
                    <a:pt x="2491" y="2084"/>
                  </a:cubicBezTo>
                  <a:cubicBezTo>
                    <a:pt x="2496" y="2090"/>
                    <a:pt x="2501" y="2095"/>
                    <a:pt x="2506" y="2101"/>
                  </a:cubicBezTo>
                  <a:cubicBezTo>
                    <a:pt x="2513" y="2106"/>
                    <a:pt x="2512" y="2115"/>
                    <a:pt x="2519" y="2116"/>
                  </a:cubicBezTo>
                  <a:cubicBezTo>
                    <a:pt x="2522" y="2118"/>
                    <a:pt x="2520" y="2121"/>
                    <a:pt x="2523" y="2124"/>
                  </a:cubicBezTo>
                  <a:cubicBezTo>
                    <a:pt x="2525" y="2126"/>
                    <a:pt x="2529" y="2129"/>
                    <a:pt x="2527" y="2132"/>
                  </a:cubicBezTo>
                  <a:cubicBezTo>
                    <a:pt x="2531" y="2137"/>
                    <a:pt x="2541" y="2144"/>
                    <a:pt x="2536" y="2149"/>
                  </a:cubicBezTo>
                  <a:cubicBezTo>
                    <a:pt x="2542" y="2150"/>
                    <a:pt x="2541" y="2155"/>
                    <a:pt x="2545" y="2160"/>
                  </a:cubicBezTo>
                  <a:cubicBezTo>
                    <a:pt x="2556" y="2160"/>
                    <a:pt x="2556" y="2160"/>
                    <a:pt x="2556" y="2160"/>
                  </a:cubicBezTo>
                  <a:cubicBezTo>
                    <a:pt x="2555" y="2158"/>
                    <a:pt x="2554" y="2157"/>
                    <a:pt x="2553" y="2155"/>
                  </a:cubicBezTo>
                  <a:cubicBezTo>
                    <a:pt x="2547" y="2141"/>
                    <a:pt x="2535" y="2126"/>
                    <a:pt x="2527" y="2111"/>
                  </a:cubicBezTo>
                  <a:close/>
                  <a:moveTo>
                    <a:pt x="226" y="2085"/>
                  </a:moveTo>
                  <a:cubicBezTo>
                    <a:pt x="233" y="2081"/>
                    <a:pt x="235" y="2072"/>
                    <a:pt x="242" y="2068"/>
                  </a:cubicBezTo>
                  <a:cubicBezTo>
                    <a:pt x="273" y="2024"/>
                    <a:pt x="274" y="2014"/>
                    <a:pt x="282" y="2011"/>
                  </a:cubicBezTo>
                  <a:cubicBezTo>
                    <a:pt x="292" y="1994"/>
                    <a:pt x="294" y="1993"/>
                    <a:pt x="296" y="1992"/>
                  </a:cubicBezTo>
                  <a:cubicBezTo>
                    <a:pt x="302" y="1978"/>
                    <a:pt x="305" y="1975"/>
                    <a:pt x="310" y="1974"/>
                  </a:cubicBezTo>
                  <a:cubicBezTo>
                    <a:pt x="334" y="1927"/>
                    <a:pt x="334" y="1922"/>
                    <a:pt x="339" y="1921"/>
                  </a:cubicBezTo>
                  <a:cubicBezTo>
                    <a:pt x="358" y="1881"/>
                    <a:pt x="361" y="1874"/>
                    <a:pt x="363" y="1865"/>
                  </a:cubicBezTo>
                  <a:cubicBezTo>
                    <a:pt x="373" y="1829"/>
                    <a:pt x="372" y="1830"/>
                    <a:pt x="373" y="1821"/>
                  </a:cubicBezTo>
                  <a:cubicBezTo>
                    <a:pt x="374" y="1813"/>
                    <a:pt x="369" y="1822"/>
                    <a:pt x="368" y="1834"/>
                  </a:cubicBezTo>
                  <a:cubicBezTo>
                    <a:pt x="356" y="1874"/>
                    <a:pt x="351" y="1876"/>
                    <a:pt x="349" y="1881"/>
                  </a:cubicBezTo>
                  <a:cubicBezTo>
                    <a:pt x="322" y="1934"/>
                    <a:pt x="316" y="1944"/>
                    <a:pt x="310" y="1952"/>
                  </a:cubicBezTo>
                  <a:cubicBezTo>
                    <a:pt x="301" y="1972"/>
                    <a:pt x="293" y="1972"/>
                    <a:pt x="292" y="1979"/>
                  </a:cubicBezTo>
                  <a:cubicBezTo>
                    <a:pt x="250" y="2040"/>
                    <a:pt x="244" y="2048"/>
                    <a:pt x="237" y="2055"/>
                  </a:cubicBezTo>
                  <a:cubicBezTo>
                    <a:pt x="211" y="2090"/>
                    <a:pt x="214" y="2096"/>
                    <a:pt x="211" y="2096"/>
                  </a:cubicBezTo>
                  <a:cubicBezTo>
                    <a:pt x="190" y="2127"/>
                    <a:pt x="188" y="2132"/>
                    <a:pt x="186" y="2138"/>
                  </a:cubicBezTo>
                  <a:cubicBezTo>
                    <a:pt x="175" y="2154"/>
                    <a:pt x="171" y="2156"/>
                    <a:pt x="170" y="2160"/>
                  </a:cubicBezTo>
                  <a:cubicBezTo>
                    <a:pt x="186" y="2151"/>
                    <a:pt x="188" y="2148"/>
                    <a:pt x="191" y="214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84" name="Group 83" title="Text Container Shape"/>
          <p:cNvGrpSpPr/>
          <p:nvPr/>
        </p:nvGrpSpPr>
        <p:grpSpPr>
          <a:xfrm>
            <a:off x="5486400" y="466725"/>
            <a:ext cx="3662363" cy="5922963"/>
            <a:chOff x="5486400" y="466725"/>
            <a:chExt cx="3662363" cy="5922963"/>
          </a:xfrm>
        </p:grpSpPr>
        <p:sp>
          <p:nvSpPr>
            <p:cNvPr id="80" name="Freeform 53"/>
            <p:cNvSpPr/>
            <p:nvPr/>
          </p:nvSpPr>
          <p:spPr bwMode="auto">
            <a:xfrm>
              <a:off x="5486400" y="466725"/>
              <a:ext cx="3662363" cy="5922963"/>
            </a:xfrm>
            <a:custGeom>
              <a:avLst/>
              <a:gdLst/>
              <a:ahLst/>
              <a:cxnLst/>
              <a:rect l="0" t="0" r="r" b="b"/>
              <a:pathLst>
                <a:path w="1152" h="1865">
                  <a:moveTo>
                    <a:pt x="100" y="0"/>
                  </a:moveTo>
                  <a:cubicBezTo>
                    <a:pt x="45" y="0"/>
                    <a:pt x="0" y="45"/>
                    <a:pt x="0" y="100"/>
                  </a:cubicBezTo>
                  <a:cubicBezTo>
                    <a:pt x="0" y="1765"/>
                    <a:pt x="0" y="1765"/>
                    <a:pt x="0" y="1765"/>
                  </a:cubicBezTo>
                  <a:cubicBezTo>
                    <a:pt x="0" y="1820"/>
                    <a:pt x="45" y="1865"/>
                    <a:pt x="100" y="1865"/>
                  </a:cubicBezTo>
                  <a:cubicBezTo>
                    <a:pt x="1152" y="1865"/>
                    <a:pt x="1152" y="1865"/>
                    <a:pt x="1152" y="1865"/>
                  </a:cubicBezTo>
                  <a:cubicBezTo>
                    <a:pt x="1152" y="0"/>
                    <a:pt x="1152" y="0"/>
                    <a:pt x="1152" y="0"/>
                  </a:cubicBezTo>
                  <a:lnTo>
                    <a:pt x="100" y="0"/>
                  </a:lnTo>
                  <a:close/>
                </a:path>
              </a:pathLst>
            </a:custGeom>
            <a:solidFill>
              <a:schemeClr val="accent1">
                <a:lumMod val="75000"/>
              </a:schemeClr>
            </a:solidFill>
            <a:ln>
              <a:noFill/>
            </a:ln>
          </p:spPr>
        </p:sp>
        <p:cxnSp>
          <p:nvCxnSpPr>
            <p:cNvPr id="10" name="Straight Connector 9"/>
            <p:cNvCxnSpPr/>
            <p:nvPr/>
          </p:nvCxnSpPr>
          <p:spPr>
            <a:xfrm>
              <a:off x="6010049" y="4714230"/>
              <a:ext cx="521208"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3" name="Freeform 57"/>
            <p:cNvSpPr/>
            <p:nvPr/>
          </p:nvSpPr>
          <p:spPr bwMode="auto">
            <a:xfrm>
              <a:off x="5673747" y="658813"/>
              <a:ext cx="3473450" cy="5538787"/>
            </a:xfrm>
            <a:custGeom>
              <a:avLst/>
              <a:gdLst/>
              <a:ahLst/>
              <a:cxnLst/>
              <a:rect l="0" t="0" r="r" b="b"/>
              <a:pathLst>
                <a:path w="1093" h="1745">
                  <a:moveTo>
                    <a:pt x="40" y="0"/>
                  </a:moveTo>
                  <a:cubicBezTo>
                    <a:pt x="18" y="0"/>
                    <a:pt x="0" y="18"/>
                    <a:pt x="0" y="40"/>
                  </a:cubicBezTo>
                  <a:cubicBezTo>
                    <a:pt x="0" y="1705"/>
                    <a:pt x="0" y="1705"/>
                    <a:pt x="0" y="1705"/>
                  </a:cubicBezTo>
                  <a:cubicBezTo>
                    <a:pt x="0" y="1726"/>
                    <a:pt x="18" y="1745"/>
                    <a:pt x="40" y="1745"/>
                  </a:cubicBezTo>
                  <a:cubicBezTo>
                    <a:pt x="1092" y="1745"/>
                    <a:pt x="1092" y="1745"/>
                    <a:pt x="1092" y="1745"/>
                  </a:cubicBezTo>
                  <a:cubicBezTo>
                    <a:pt x="1092" y="1733"/>
                    <a:pt x="1092" y="1733"/>
                    <a:pt x="1092" y="1733"/>
                  </a:cubicBezTo>
                  <a:cubicBezTo>
                    <a:pt x="792" y="1733"/>
                    <a:pt x="792" y="1733"/>
                    <a:pt x="792" y="1733"/>
                  </a:cubicBezTo>
                  <a:cubicBezTo>
                    <a:pt x="40" y="1733"/>
                    <a:pt x="40" y="1733"/>
                    <a:pt x="40" y="1733"/>
                  </a:cubicBezTo>
                  <a:cubicBezTo>
                    <a:pt x="25" y="1733"/>
                    <a:pt x="12" y="1720"/>
                    <a:pt x="12" y="1705"/>
                  </a:cubicBezTo>
                  <a:cubicBezTo>
                    <a:pt x="12" y="40"/>
                    <a:pt x="12" y="40"/>
                    <a:pt x="12" y="40"/>
                  </a:cubicBezTo>
                  <a:cubicBezTo>
                    <a:pt x="12" y="24"/>
                    <a:pt x="25" y="12"/>
                    <a:pt x="40" y="12"/>
                  </a:cubicBezTo>
                  <a:cubicBezTo>
                    <a:pt x="792" y="12"/>
                    <a:pt x="792" y="12"/>
                    <a:pt x="792" y="12"/>
                  </a:cubicBezTo>
                  <a:cubicBezTo>
                    <a:pt x="1093" y="12"/>
                    <a:pt x="1093" y="12"/>
                    <a:pt x="1093" y="12"/>
                  </a:cubicBezTo>
                  <a:cubicBezTo>
                    <a:pt x="1093" y="0"/>
                    <a:pt x="1093" y="0"/>
                    <a:pt x="1093" y="0"/>
                  </a:cubicBezTo>
                  <a:lnTo>
                    <a:pt x="40" y="0"/>
                  </a:lnTo>
                  <a:close/>
                </a:path>
              </a:pathLst>
            </a:custGeom>
            <a:solidFill>
              <a:schemeClr val="bg2"/>
            </a:solidFill>
            <a:ln>
              <a:noFill/>
            </a:ln>
          </p:spPr>
        </p:sp>
      </p:grpSp>
      <p:sp>
        <p:nvSpPr>
          <p:cNvPr id="4" name="Date Placeholder 3"/>
          <p:cNvSpPr>
            <a:spLocks noGrp="1"/>
          </p:cNvSpPr>
          <p:nvPr>
            <p:ph type="dt" sz="half" idx="10"/>
          </p:nvPr>
        </p:nvSpPr>
        <p:spPr>
          <a:xfrm>
            <a:off x="6729989" y="6442525"/>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a:xfrm>
            <a:off x="3024158" y="6442525"/>
            <a:ext cx="3086100" cy="365125"/>
          </a:xfr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a:xfrm>
            <a:off x="349824" y="6442525"/>
            <a:ext cx="2066534" cy="365125"/>
          </a:xfrm>
        </p:spPr>
        <p:txBody>
          <a:bodyPr anchor="ctr"/>
          <a:lstStyle>
            <a:lvl1pPr algn="l">
              <a:defRPr sz="90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
        <p:nvSpPr>
          <p:cNvPr id="68" name="Freeform 57"/>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6" name="Freeform 192"/>
          <p:cNvSpPr/>
          <p:nvPr/>
        </p:nvSpPr>
        <p:spPr bwMode="auto">
          <a:xfrm>
            <a:off x="3299222" y="-5000626"/>
            <a:ext cx="1191"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
        <p:nvSpPr>
          <p:cNvPr id="2" name="Title 1"/>
          <p:cNvSpPr>
            <a:spLocks noGrp="1"/>
          </p:cNvSpPr>
          <p:nvPr>
            <p:ph type="ctrTitle"/>
          </p:nvPr>
        </p:nvSpPr>
        <p:spPr>
          <a:xfrm>
            <a:off x="5940564" y="1023868"/>
            <a:ext cx="2845259" cy="3349641"/>
          </a:xfrm>
        </p:spPr>
        <p:txBody>
          <a:bodyPr anchor="t">
            <a:normAutofit/>
          </a:bodyPr>
          <a:lstStyle>
            <a:lvl1pPr algn="l">
              <a:lnSpc>
                <a:spcPct val="105000"/>
              </a:lnSpc>
              <a:defRPr sz="3300" baseline="0">
                <a:solidFill>
                  <a:schemeClr val="bg2"/>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5940564" y="4945377"/>
            <a:ext cx="2845259" cy="1037760"/>
          </a:xfrm>
        </p:spPr>
        <p:txBody>
          <a:bodyPr anchor="t">
            <a:normAutofit/>
          </a:bodyPr>
          <a:lstStyle>
            <a:lvl1pPr marL="0" indent="0" algn="l">
              <a:lnSpc>
                <a:spcPct val="130000"/>
              </a:lnSpc>
              <a:buNone/>
              <a:defRPr sz="1700" baseline="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a:t>Click to edit Master subtitle style</a:t>
            </a:r>
            <a:endParaRPr lang="en-US" dirty="0"/>
          </a:p>
        </p:txBody>
      </p:sp>
      <p:sp>
        <p:nvSpPr>
          <p:cNvPr id="19" name="Freeform 57"/>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 name="Freeform 192"/>
          <p:cNvSpPr/>
          <p:nvPr/>
        </p:nvSpPr>
        <p:spPr bwMode="auto">
          <a:xfrm>
            <a:off x="3299222" y="-5000626"/>
            <a:ext cx="1191"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Tree>
    <p:extLst>
      <p:ext uri="{BB962C8B-B14F-4D97-AF65-F5344CB8AC3E}">
        <p14:creationId xmlns:p14="http://schemas.microsoft.com/office/powerpoint/2010/main" val="1932972483"/>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49" y="3848400"/>
            <a:ext cx="5826791"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49" y="4615200"/>
            <a:ext cx="5826791"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635"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1021543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9" name="Freeform 9"/>
          <p:cNvSpPr>
            <a:spLocks noEditPoints="1"/>
          </p:cNvSpPr>
          <p:nvPr/>
        </p:nvSpPr>
        <p:spPr bwMode="auto">
          <a:xfrm>
            <a:off x="1" y="1"/>
            <a:ext cx="9149366" cy="6858000"/>
          </a:xfrm>
          <a:custGeom>
            <a:avLst/>
            <a:gdLst/>
            <a:ahLst/>
            <a:cxnLst/>
            <a:rect l="0" t="0" r="r" b="b"/>
            <a:pathLst>
              <a:path w="2884" h="2161">
                <a:moveTo>
                  <a:pt x="80" y="1185"/>
                </a:moveTo>
                <a:cubicBezTo>
                  <a:pt x="85" y="1193"/>
                  <a:pt x="100" y="1190"/>
                  <a:pt x="106" y="1196"/>
                </a:cubicBezTo>
                <a:cubicBezTo>
                  <a:pt x="127" y="1200"/>
                  <a:pt x="141" y="1211"/>
                  <a:pt x="162" y="1215"/>
                </a:cubicBezTo>
                <a:cubicBezTo>
                  <a:pt x="166" y="1224"/>
                  <a:pt x="183" y="1219"/>
                  <a:pt x="188" y="1226"/>
                </a:cubicBezTo>
                <a:cubicBezTo>
                  <a:pt x="202" y="1225"/>
                  <a:pt x="212" y="1229"/>
                  <a:pt x="223" y="1231"/>
                </a:cubicBezTo>
                <a:cubicBezTo>
                  <a:pt x="242" y="1231"/>
                  <a:pt x="262" y="1230"/>
                  <a:pt x="281" y="1230"/>
                </a:cubicBezTo>
                <a:cubicBezTo>
                  <a:pt x="283" y="1225"/>
                  <a:pt x="295" y="1229"/>
                  <a:pt x="295" y="1223"/>
                </a:cubicBezTo>
                <a:cubicBezTo>
                  <a:pt x="267" y="1226"/>
                  <a:pt x="247" y="1221"/>
                  <a:pt x="220" y="1222"/>
                </a:cubicBezTo>
                <a:cubicBezTo>
                  <a:pt x="203" y="1220"/>
                  <a:pt x="191" y="1212"/>
                  <a:pt x="170" y="1212"/>
                </a:cubicBezTo>
                <a:cubicBezTo>
                  <a:pt x="166" y="1206"/>
                  <a:pt x="155" y="1207"/>
                  <a:pt x="150" y="1201"/>
                </a:cubicBezTo>
                <a:cubicBezTo>
                  <a:pt x="136" y="1204"/>
                  <a:pt x="137" y="1191"/>
                  <a:pt x="124" y="1193"/>
                </a:cubicBezTo>
                <a:cubicBezTo>
                  <a:pt x="119" y="1187"/>
                  <a:pt x="107" y="1189"/>
                  <a:pt x="103" y="1182"/>
                </a:cubicBezTo>
                <a:cubicBezTo>
                  <a:pt x="92" y="1182"/>
                  <a:pt x="85" y="1177"/>
                  <a:pt x="77" y="1174"/>
                </a:cubicBezTo>
                <a:cubicBezTo>
                  <a:pt x="63" y="1166"/>
                  <a:pt x="43" y="1164"/>
                  <a:pt x="30" y="1155"/>
                </a:cubicBezTo>
                <a:cubicBezTo>
                  <a:pt x="21" y="1154"/>
                  <a:pt x="17" y="1147"/>
                  <a:pt x="6" y="1147"/>
                </a:cubicBezTo>
                <a:cubicBezTo>
                  <a:pt x="5" y="1145"/>
                  <a:pt x="4" y="1144"/>
                  <a:pt x="2" y="1142"/>
                </a:cubicBezTo>
                <a:cubicBezTo>
                  <a:pt x="2" y="1154"/>
                  <a:pt x="2" y="1154"/>
                  <a:pt x="2" y="1154"/>
                </a:cubicBezTo>
                <a:cubicBezTo>
                  <a:pt x="16" y="1164"/>
                  <a:pt x="38" y="1166"/>
                  <a:pt x="51" y="1177"/>
                </a:cubicBezTo>
                <a:cubicBezTo>
                  <a:pt x="64" y="1176"/>
                  <a:pt x="66" y="1187"/>
                  <a:pt x="80" y="1185"/>
                </a:cubicBezTo>
                <a:close/>
                <a:moveTo>
                  <a:pt x="84" y="1223"/>
                </a:moveTo>
                <a:cubicBezTo>
                  <a:pt x="93" y="1227"/>
                  <a:pt x="105" y="1229"/>
                  <a:pt x="113" y="1234"/>
                </a:cubicBezTo>
                <a:cubicBezTo>
                  <a:pt x="114" y="1227"/>
                  <a:pt x="121" y="1237"/>
                  <a:pt x="125" y="1236"/>
                </a:cubicBezTo>
                <a:cubicBezTo>
                  <a:pt x="130" y="1238"/>
                  <a:pt x="137" y="1238"/>
                  <a:pt x="139" y="1242"/>
                </a:cubicBezTo>
                <a:cubicBezTo>
                  <a:pt x="144" y="1243"/>
                  <a:pt x="154" y="1238"/>
                  <a:pt x="154" y="1244"/>
                </a:cubicBezTo>
                <a:cubicBezTo>
                  <a:pt x="158" y="1246"/>
                  <a:pt x="169" y="1241"/>
                  <a:pt x="168" y="1247"/>
                </a:cubicBezTo>
                <a:cubicBezTo>
                  <a:pt x="173" y="1248"/>
                  <a:pt x="183" y="1243"/>
                  <a:pt x="183" y="1249"/>
                </a:cubicBezTo>
                <a:cubicBezTo>
                  <a:pt x="188" y="1251"/>
                  <a:pt x="200" y="1246"/>
                  <a:pt x="200" y="1252"/>
                </a:cubicBezTo>
                <a:cubicBezTo>
                  <a:pt x="214" y="1250"/>
                  <a:pt x="219" y="1257"/>
                  <a:pt x="232" y="1254"/>
                </a:cubicBezTo>
                <a:cubicBezTo>
                  <a:pt x="243" y="1256"/>
                  <a:pt x="255" y="1259"/>
                  <a:pt x="261" y="1250"/>
                </a:cubicBezTo>
                <a:cubicBezTo>
                  <a:pt x="215" y="1249"/>
                  <a:pt x="174" y="1241"/>
                  <a:pt x="136" y="1230"/>
                </a:cubicBezTo>
                <a:cubicBezTo>
                  <a:pt x="117" y="1225"/>
                  <a:pt x="97" y="1220"/>
                  <a:pt x="81" y="1211"/>
                </a:cubicBezTo>
                <a:cubicBezTo>
                  <a:pt x="62" y="1205"/>
                  <a:pt x="48" y="1194"/>
                  <a:pt x="25" y="1193"/>
                </a:cubicBezTo>
                <a:cubicBezTo>
                  <a:pt x="22" y="1187"/>
                  <a:pt x="14" y="1187"/>
                  <a:pt x="10" y="1181"/>
                </a:cubicBezTo>
                <a:cubicBezTo>
                  <a:pt x="7" y="1181"/>
                  <a:pt x="4" y="1182"/>
                  <a:pt x="2" y="1180"/>
                </a:cubicBezTo>
                <a:cubicBezTo>
                  <a:pt x="2" y="1191"/>
                  <a:pt x="2" y="1191"/>
                  <a:pt x="2" y="1191"/>
                </a:cubicBezTo>
                <a:cubicBezTo>
                  <a:pt x="9" y="1195"/>
                  <a:pt x="16" y="1199"/>
                  <a:pt x="22" y="1204"/>
                </a:cubicBezTo>
                <a:cubicBezTo>
                  <a:pt x="47" y="1206"/>
                  <a:pt x="66" y="1214"/>
                  <a:pt x="84" y="1223"/>
                </a:cubicBezTo>
                <a:close/>
                <a:moveTo>
                  <a:pt x="23" y="1132"/>
                </a:moveTo>
                <a:cubicBezTo>
                  <a:pt x="29" y="1136"/>
                  <a:pt x="39" y="1136"/>
                  <a:pt x="41" y="1143"/>
                </a:cubicBezTo>
                <a:cubicBezTo>
                  <a:pt x="56" y="1148"/>
                  <a:pt x="68" y="1157"/>
                  <a:pt x="82" y="1162"/>
                </a:cubicBezTo>
                <a:cubicBezTo>
                  <a:pt x="96" y="1168"/>
                  <a:pt x="109" y="1174"/>
                  <a:pt x="123" y="1179"/>
                </a:cubicBezTo>
                <a:cubicBezTo>
                  <a:pt x="130" y="1181"/>
                  <a:pt x="138" y="1183"/>
                  <a:pt x="147" y="1184"/>
                </a:cubicBezTo>
                <a:cubicBezTo>
                  <a:pt x="152" y="1185"/>
                  <a:pt x="165" y="1194"/>
                  <a:pt x="170" y="1186"/>
                </a:cubicBezTo>
                <a:cubicBezTo>
                  <a:pt x="159" y="1177"/>
                  <a:pt x="136" y="1182"/>
                  <a:pt x="129" y="1170"/>
                </a:cubicBezTo>
                <a:cubicBezTo>
                  <a:pt x="110" y="1170"/>
                  <a:pt x="103" y="1157"/>
                  <a:pt x="85" y="1156"/>
                </a:cubicBezTo>
                <a:cubicBezTo>
                  <a:pt x="76" y="1146"/>
                  <a:pt x="61" y="1141"/>
                  <a:pt x="50" y="1134"/>
                </a:cubicBezTo>
                <a:cubicBezTo>
                  <a:pt x="39" y="1125"/>
                  <a:pt x="22" y="1121"/>
                  <a:pt x="11" y="1112"/>
                </a:cubicBezTo>
                <a:cubicBezTo>
                  <a:pt x="8" y="1112"/>
                  <a:pt x="5" y="1110"/>
                  <a:pt x="2" y="1109"/>
                </a:cubicBezTo>
                <a:cubicBezTo>
                  <a:pt x="2" y="1123"/>
                  <a:pt x="2" y="1123"/>
                  <a:pt x="2" y="1123"/>
                </a:cubicBezTo>
                <a:cubicBezTo>
                  <a:pt x="2" y="1123"/>
                  <a:pt x="3" y="1123"/>
                  <a:pt x="3" y="1124"/>
                </a:cubicBezTo>
                <a:cubicBezTo>
                  <a:pt x="14" y="1122"/>
                  <a:pt x="17" y="1129"/>
                  <a:pt x="23" y="1132"/>
                </a:cubicBezTo>
                <a:close/>
                <a:moveTo>
                  <a:pt x="2" y="1589"/>
                </a:moveTo>
                <a:cubicBezTo>
                  <a:pt x="2" y="1601"/>
                  <a:pt x="2" y="1601"/>
                  <a:pt x="2" y="1601"/>
                </a:cubicBezTo>
                <a:cubicBezTo>
                  <a:pt x="3" y="1596"/>
                  <a:pt x="4" y="1592"/>
                  <a:pt x="5" y="1587"/>
                </a:cubicBezTo>
                <a:cubicBezTo>
                  <a:pt x="4" y="1588"/>
                  <a:pt x="3" y="1588"/>
                  <a:pt x="2" y="1589"/>
                </a:cubicBezTo>
                <a:close/>
                <a:moveTo>
                  <a:pt x="8" y="1094"/>
                </a:moveTo>
                <a:cubicBezTo>
                  <a:pt x="7" y="1103"/>
                  <a:pt x="24" y="1092"/>
                  <a:pt x="23" y="1100"/>
                </a:cubicBezTo>
                <a:cubicBezTo>
                  <a:pt x="30" y="1099"/>
                  <a:pt x="32" y="1104"/>
                  <a:pt x="37" y="1105"/>
                </a:cubicBezTo>
                <a:cubicBezTo>
                  <a:pt x="48" y="1107"/>
                  <a:pt x="54" y="1114"/>
                  <a:pt x="66" y="1113"/>
                </a:cubicBezTo>
                <a:cubicBezTo>
                  <a:pt x="73" y="1120"/>
                  <a:pt x="83" y="1124"/>
                  <a:pt x="93" y="1127"/>
                </a:cubicBezTo>
                <a:cubicBezTo>
                  <a:pt x="101" y="1133"/>
                  <a:pt x="117" y="1130"/>
                  <a:pt x="122" y="1138"/>
                </a:cubicBezTo>
                <a:cubicBezTo>
                  <a:pt x="135" y="1139"/>
                  <a:pt x="145" y="1141"/>
                  <a:pt x="151" y="1149"/>
                </a:cubicBezTo>
                <a:cubicBezTo>
                  <a:pt x="171" y="1149"/>
                  <a:pt x="185" y="1156"/>
                  <a:pt x="198" y="1156"/>
                </a:cubicBezTo>
                <a:cubicBezTo>
                  <a:pt x="215" y="1156"/>
                  <a:pt x="233" y="1155"/>
                  <a:pt x="250" y="1155"/>
                </a:cubicBezTo>
                <a:cubicBezTo>
                  <a:pt x="257" y="1153"/>
                  <a:pt x="263" y="1150"/>
                  <a:pt x="273" y="1151"/>
                </a:cubicBezTo>
                <a:cubicBezTo>
                  <a:pt x="276" y="1145"/>
                  <a:pt x="292" y="1152"/>
                  <a:pt x="293" y="1145"/>
                </a:cubicBezTo>
                <a:cubicBezTo>
                  <a:pt x="303" y="1146"/>
                  <a:pt x="306" y="1140"/>
                  <a:pt x="317" y="1142"/>
                </a:cubicBezTo>
                <a:cubicBezTo>
                  <a:pt x="319" y="1134"/>
                  <a:pt x="335" y="1141"/>
                  <a:pt x="334" y="1130"/>
                </a:cubicBezTo>
                <a:cubicBezTo>
                  <a:pt x="327" y="1123"/>
                  <a:pt x="324" y="1130"/>
                  <a:pt x="319" y="1133"/>
                </a:cubicBezTo>
                <a:cubicBezTo>
                  <a:pt x="309" y="1131"/>
                  <a:pt x="305" y="1137"/>
                  <a:pt x="299" y="1139"/>
                </a:cubicBezTo>
                <a:cubicBezTo>
                  <a:pt x="285" y="1141"/>
                  <a:pt x="270" y="1143"/>
                  <a:pt x="256" y="1146"/>
                </a:cubicBezTo>
                <a:cubicBezTo>
                  <a:pt x="236" y="1147"/>
                  <a:pt x="217" y="1147"/>
                  <a:pt x="198" y="1148"/>
                </a:cubicBezTo>
                <a:cubicBezTo>
                  <a:pt x="194" y="1144"/>
                  <a:pt x="188" y="1145"/>
                  <a:pt x="180" y="1145"/>
                </a:cubicBezTo>
                <a:cubicBezTo>
                  <a:pt x="180" y="1140"/>
                  <a:pt x="170" y="1144"/>
                  <a:pt x="169" y="1140"/>
                </a:cubicBezTo>
                <a:cubicBezTo>
                  <a:pt x="167" y="1135"/>
                  <a:pt x="155" y="1140"/>
                  <a:pt x="154" y="1134"/>
                </a:cubicBezTo>
                <a:cubicBezTo>
                  <a:pt x="141" y="1134"/>
                  <a:pt x="134" y="1127"/>
                  <a:pt x="122" y="1126"/>
                </a:cubicBezTo>
                <a:cubicBezTo>
                  <a:pt x="107" y="1114"/>
                  <a:pt x="78" y="1117"/>
                  <a:pt x="66" y="1102"/>
                </a:cubicBezTo>
                <a:cubicBezTo>
                  <a:pt x="52" y="1104"/>
                  <a:pt x="50" y="1093"/>
                  <a:pt x="37" y="1094"/>
                </a:cubicBezTo>
                <a:cubicBezTo>
                  <a:pt x="30" y="1088"/>
                  <a:pt x="17" y="1087"/>
                  <a:pt x="8" y="1083"/>
                </a:cubicBezTo>
                <a:cubicBezTo>
                  <a:pt x="6" y="1082"/>
                  <a:pt x="4" y="1080"/>
                  <a:pt x="2" y="1079"/>
                </a:cubicBezTo>
                <a:cubicBezTo>
                  <a:pt x="2" y="1093"/>
                  <a:pt x="2" y="1093"/>
                  <a:pt x="2" y="1093"/>
                </a:cubicBezTo>
                <a:cubicBezTo>
                  <a:pt x="4" y="1094"/>
                  <a:pt x="5" y="1095"/>
                  <a:pt x="8" y="1094"/>
                </a:cubicBezTo>
                <a:close/>
                <a:moveTo>
                  <a:pt x="33" y="1285"/>
                </a:moveTo>
                <a:cubicBezTo>
                  <a:pt x="39" y="1287"/>
                  <a:pt x="44" y="1290"/>
                  <a:pt x="51" y="1291"/>
                </a:cubicBezTo>
                <a:cubicBezTo>
                  <a:pt x="60" y="1289"/>
                  <a:pt x="57" y="1299"/>
                  <a:pt x="68" y="1296"/>
                </a:cubicBezTo>
                <a:cubicBezTo>
                  <a:pt x="69" y="1303"/>
                  <a:pt x="81" y="1298"/>
                  <a:pt x="83" y="1304"/>
                </a:cubicBezTo>
                <a:cubicBezTo>
                  <a:pt x="100" y="1303"/>
                  <a:pt x="111" y="1308"/>
                  <a:pt x="127" y="1309"/>
                </a:cubicBezTo>
                <a:cubicBezTo>
                  <a:pt x="138" y="1309"/>
                  <a:pt x="150" y="1308"/>
                  <a:pt x="161" y="1308"/>
                </a:cubicBezTo>
                <a:cubicBezTo>
                  <a:pt x="168" y="1309"/>
                  <a:pt x="167" y="1303"/>
                  <a:pt x="176" y="1305"/>
                </a:cubicBezTo>
                <a:cubicBezTo>
                  <a:pt x="181" y="1304"/>
                  <a:pt x="190" y="1307"/>
                  <a:pt x="187" y="1299"/>
                </a:cubicBezTo>
                <a:cubicBezTo>
                  <a:pt x="156" y="1304"/>
                  <a:pt x="122" y="1300"/>
                  <a:pt x="86" y="1295"/>
                </a:cubicBezTo>
                <a:cubicBezTo>
                  <a:pt x="81" y="1291"/>
                  <a:pt x="72" y="1290"/>
                  <a:pt x="68" y="1284"/>
                </a:cubicBezTo>
                <a:cubicBezTo>
                  <a:pt x="56" y="1287"/>
                  <a:pt x="54" y="1279"/>
                  <a:pt x="45" y="1279"/>
                </a:cubicBezTo>
                <a:cubicBezTo>
                  <a:pt x="41" y="1273"/>
                  <a:pt x="32" y="1273"/>
                  <a:pt x="24" y="1271"/>
                </a:cubicBezTo>
                <a:cubicBezTo>
                  <a:pt x="18" y="1268"/>
                  <a:pt x="13" y="1263"/>
                  <a:pt x="6" y="1260"/>
                </a:cubicBezTo>
                <a:cubicBezTo>
                  <a:pt x="5" y="1260"/>
                  <a:pt x="3" y="1260"/>
                  <a:pt x="2" y="1259"/>
                </a:cubicBezTo>
                <a:cubicBezTo>
                  <a:pt x="2" y="1272"/>
                  <a:pt x="2" y="1272"/>
                  <a:pt x="2" y="1272"/>
                </a:cubicBezTo>
                <a:cubicBezTo>
                  <a:pt x="7" y="1274"/>
                  <a:pt x="12" y="1276"/>
                  <a:pt x="18" y="1277"/>
                </a:cubicBezTo>
                <a:cubicBezTo>
                  <a:pt x="20" y="1283"/>
                  <a:pt x="32" y="1278"/>
                  <a:pt x="33" y="1285"/>
                </a:cubicBezTo>
                <a:close/>
                <a:moveTo>
                  <a:pt x="28" y="1439"/>
                </a:moveTo>
                <a:cubicBezTo>
                  <a:pt x="29" y="1442"/>
                  <a:pt x="33" y="1446"/>
                  <a:pt x="34" y="1442"/>
                </a:cubicBezTo>
                <a:cubicBezTo>
                  <a:pt x="29" y="1435"/>
                  <a:pt x="19" y="1432"/>
                  <a:pt x="11" y="1428"/>
                </a:cubicBezTo>
                <a:cubicBezTo>
                  <a:pt x="8" y="1426"/>
                  <a:pt x="5" y="1424"/>
                  <a:pt x="2" y="1423"/>
                </a:cubicBezTo>
                <a:cubicBezTo>
                  <a:pt x="2" y="1430"/>
                  <a:pt x="2" y="1430"/>
                  <a:pt x="2" y="1430"/>
                </a:cubicBezTo>
                <a:cubicBezTo>
                  <a:pt x="6" y="1433"/>
                  <a:pt x="9" y="1437"/>
                  <a:pt x="17" y="1436"/>
                </a:cubicBezTo>
                <a:cubicBezTo>
                  <a:pt x="21" y="1437"/>
                  <a:pt x="22" y="1440"/>
                  <a:pt x="28" y="1439"/>
                </a:cubicBezTo>
                <a:close/>
                <a:moveTo>
                  <a:pt x="27" y="1537"/>
                </a:moveTo>
                <a:cubicBezTo>
                  <a:pt x="26" y="1532"/>
                  <a:pt x="39" y="1530"/>
                  <a:pt x="36" y="1525"/>
                </a:cubicBezTo>
                <a:cubicBezTo>
                  <a:pt x="46" y="1518"/>
                  <a:pt x="49" y="1509"/>
                  <a:pt x="55" y="1501"/>
                </a:cubicBezTo>
                <a:cubicBezTo>
                  <a:pt x="64" y="1498"/>
                  <a:pt x="59" y="1492"/>
                  <a:pt x="68" y="1489"/>
                </a:cubicBezTo>
                <a:cubicBezTo>
                  <a:pt x="74" y="1485"/>
                  <a:pt x="78" y="1480"/>
                  <a:pt x="79" y="1475"/>
                </a:cubicBezTo>
                <a:cubicBezTo>
                  <a:pt x="61" y="1485"/>
                  <a:pt x="56" y="1498"/>
                  <a:pt x="43" y="1509"/>
                </a:cubicBezTo>
                <a:cubicBezTo>
                  <a:pt x="37" y="1515"/>
                  <a:pt x="33" y="1521"/>
                  <a:pt x="27" y="1527"/>
                </a:cubicBezTo>
                <a:cubicBezTo>
                  <a:pt x="22" y="1529"/>
                  <a:pt x="23" y="1533"/>
                  <a:pt x="19" y="1536"/>
                </a:cubicBezTo>
                <a:cubicBezTo>
                  <a:pt x="22" y="1540"/>
                  <a:pt x="13" y="1542"/>
                  <a:pt x="15" y="1546"/>
                </a:cubicBezTo>
                <a:cubicBezTo>
                  <a:pt x="9" y="1550"/>
                  <a:pt x="5" y="1556"/>
                  <a:pt x="2" y="1561"/>
                </a:cubicBezTo>
                <a:cubicBezTo>
                  <a:pt x="2" y="1571"/>
                  <a:pt x="2" y="1571"/>
                  <a:pt x="2" y="1571"/>
                </a:cubicBezTo>
                <a:cubicBezTo>
                  <a:pt x="8" y="1564"/>
                  <a:pt x="15" y="1556"/>
                  <a:pt x="21" y="1549"/>
                </a:cubicBezTo>
                <a:cubicBezTo>
                  <a:pt x="18" y="1544"/>
                  <a:pt x="28" y="1542"/>
                  <a:pt x="27" y="1537"/>
                </a:cubicBezTo>
                <a:close/>
                <a:moveTo>
                  <a:pt x="33" y="1071"/>
                </a:moveTo>
                <a:cubicBezTo>
                  <a:pt x="43" y="1068"/>
                  <a:pt x="45" y="1075"/>
                  <a:pt x="54" y="1073"/>
                </a:cubicBezTo>
                <a:cubicBezTo>
                  <a:pt x="58" y="1077"/>
                  <a:pt x="64" y="1078"/>
                  <a:pt x="71" y="1078"/>
                </a:cubicBezTo>
                <a:cubicBezTo>
                  <a:pt x="76" y="1082"/>
                  <a:pt x="79" y="1088"/>
                  <a:pt x="89" y="1087"/>
                </a:cubicBezTo>
                <a:cubicBezTo>
                  <a:pt x="93" y="1091"/>
                  <a:pt x="99" y="1092"/>
                  <a:pt x="106" y="1092"/>
                </a:cubicBezTo>
                <a:cubicBezTo>
                  <a:pt x="113" y="1093"/>
                  <a:pt x="115" y="1099"/>
                  <a:pt x="124" y="1097"/>
                </a:cubicBezTo>
                <a:cubicBezTo>
                  <a:pt x="127" y="1102"/>
                  <a:pt x="136" y="1100"/>
                  <a:pt x="142" y="1103"/>
                </a:cubicBezTo>
                <a:cubicBezTo>
                  <a:pt x="149" y="1104"/>
                  <a:pt x="158" y="1104"/>
                  <a:pt x="162" y="1108"/>
                </a:cubicBezTo>
                <a:cubicBezTo>
                  <a:pt x="192" y="1110"/>
                  <a:pt x="217" y="1118"/>
                  <a:pt x="246" y="1120"/>
                </a:cubicBezTo>
                <a:cubicBezTo>
                  <a:pt x="287" y="1119"/>
                  <a:pt x="299" y="1122"/>
                  <a:pt x="336" y="1118"/>
                </a:cubicBezTo>
                <a:cubicBezTo>
                  <a:pt x="340" y="1116"/>
                  <a:pt x="343" y="1115"/>
                  <a:pt x="345" y="1112"/>
                </a:cubicBezTo>
                <a:cubicBezTo>
                  <a:pt x="349" y="1110"/>
                  <a:pt x="360" y="1115"/>
                  <a:pt x="359" y="1109"/>
                </a:cubicBezTo>
                <a:cubicBezTo>
                  <a:pt x="369" y="1107"/>
                  <a:pt x="378" y="1106"/>
                  <a:pt x="379" y="1097"/>
                </a:cubicBezTo>
                <a:cubicBezTo>
                  <a:pt x="367" y="1096"/>
                  <a:pt x="365" y="1105"/>
                  <a:pt x="353" y="1106"/>
                </a:cubicBezTo>
                <a:cubicBezTo>
                  <a:pt x="334" y="1106"/>
                  <a:pt x="318" y="1110"/>
                  <a:pt x="301" y="1113"/>
                </a:cubicBezTo>
                <a:cubicBezTo>
                  <a:pt x="288" y="1110"/>
                  <a:pt x="269" y="1111"/>
                  <a:pt x="252" y="1111"/>
                </a:cubicBezTo>
                <a:cubicBezTo>
                  <a:pt x="245" y="1109"/>
                  <a:pt x="236" y="1108"/>
                  <a:pt x="226" y="1109"/>
                </a:cubicBezTo>
                <a:cubicBezTo>
                  <a:pt x="220" y="1107"/>
                  <a:pt x="215" y="1105"/>
                  <a:pt x="208" y="1104"/>
                </a:cubicBezTo>
                <a:cubicBezTo>
                  <a:pt x="201" y="1099"/>
                  <a:pt x="198" y="1107"/>
                  <a:pt x="194" y="1101"/>
                </a:cubicBezTo>
                <a:cubicBezTo>
                  <a:pt x="186" y="1101"/>
                  <a:pt x="180" y="1100"/>
                  <a:pt x="176" y="1096"/>
                </a:cubicBezTo>
                <a:cubicBezTo>
                  <a:pt x="170" y="1094"/>
                  <a:pt x="157" y="1100"/>
                  <a:pt x="156" y="1094"/>
                </a:cubicBezTo>
                <a:cubicBezTo>
                  <a:pt x="141" y="1093"/>
                  <a:pt x="132" y="1087"/>
                  <a:pt x="118" y="1086"/>
                </a:cubicBezTo>
                <a:cubicBezTo>
                  <a:pt x="110" y="1077"/>
                  <a:pt x="92" y="1079"/>
                  <a:pt x="83" y="1072"/>
                </a:cubicBezTo>
                <a:cubicBezTo>
                  <a:pt x="60" y="1064"/>
                  <a:pt x="34" y="1058"/>
                  <a:pt x="13" y="1048"/>
                </a:cubicBezTo>
                <a:cubicBezTo>
                  <a:pt x="9" y="1047"/>
                  <a:pt x="5" y="1046"/>
                  <a:pt x="2" y="1045"/>
                </a:cubicBezTo>
                <a:cubicBezTo>
                  <a:pt x="2" y="1057"/>
                  <a:pt x="2" y="1057"/>
                  <a:pt x="2" y="1057"/>
                </a:cubicBezTo>
                <a:cubicBezTo>
                  <a:pt x="8" y="1059"/>
                  <a:pt x="13" y="1061"/>
                  <a:pt x="19" y="1062"/>
                </a:cubicBezTo>
                <a:cubicBezTo>
                  <a:pt x="21" y="1068"/>
                  <a:pt x="32" y="1064"/>
                  <a:pt x="33" y="1071"/>
                </a:cubicBezTo>
                <a:close/>
                <a:moveTo>
                  <a:pt x="50" y="1253"/>
                </a:moveTo>
                <a:cubicBezTo>
                  <a:pt x="59" y="1254"/>
                  <a:pt x="66" y="1258"/>
                  <a:pt x="76" y="1258"/>
                </a:cubicBezTo>
                <a:cubicBezTo>
                  <a:pt x="90" y="1264"/>
                  <a:pt x="111" y="1263"/>
                  <a:pt x="126" y="1268"/>
                </a:cubicBezTo>
                <a:cubicBezTo>
                  <a:pt x="149" y="1267"/>
                  <a:pt x="151" y="1270"/>
                  <a:pt x="172" y="1270"/>
                </a:cubicBezTo>
                <a:cubicBezTo>
                  <a:pt x="180" y="1272"/>
                  <a:pt x="195" y="1266"/>
                  <a:pt x="198" y="1272"/>
                </a:cubicBezTo>
                <a:cubicBezTo>
                  <a:pt x="211" y="1272"/>
                  <a:pt x="209" y="1270"/>
                  <a:pt x="221" y="1272"/>
                </a:cubicBezTo>
                <a:cubicBezTo>
                  <a:pt x="234" y="1268"/>
                  <a:pt x="250" y="1267"/>
                  <a:pt x="265" y="1265"/>
                </a:cubicBezTo>
                <a:cubicBezTo>
                  <a:pt x="264" y="1257"/>
                  <a:pt x="283" y="1267"/>
                  <a:pt x="282" y="1259"/>
                </a:cubicBezTo>
                <a:cubicBezTo>
                  <a:pt x="291" y="1259"/>
                  <a:pt x="299" y="1258"/>
                  <a:pt x="302" y="1252"/>
                </a:cubicBezTo>
                <a:cubicBezTo>
                  <a:pt x="275" y="1252"/>
                  <a:pt x="256" y="1260"/>
                  <a:pt x="233" y="1263"/>
                </a:cubicBezTo>
                <a:cubicBezTo>
                  <a:pt x="216" y="1263"/>
                  <a:pt x="200" y="1264"/>
                  <a:pt x="183" y="1264"/>
                </a:cubicBezTo>
                <a:cubicBezTo>
                  <a:pt x="165" y="1259"/>
                  <a:pt x="139" y="1263"/>
                  <a:pt x="122" y="1257"/>
                </a:cubicBezTo>
                <a:cubicBezTo>
                  <a:pt x="115" y="1263"/>
                  <a:pt x="110" y="1250"/>
                  <a:pt x="96" y="1255"/>
                </a:cubicBezTo>
                <a:cubicBezTo>
                  <a:pt x="96" y="1248"/>
                  <a:pt x="86" y="1254"/>
                  <a:pt x="82" y="1252"/>
                </a:cubicBezTo>
                <a:cubicBezTo>
                  <a:pt x="80" y="1248"/>
                  <a:pt x="70" y="1252"/>
                  <a:pt x="70" y="1247"/>
                </a:cubicBezTo>
                <a:cubicBezTo>
                  <a:pt x="63" y="1248"/>
                  <a:pt x="59" y="1246"/>
                  <a:pt x="55" y="1244"/>
                </a:cubicBezTo>
                <a:cubicBezTo>
                  <a:pt x="53" y="1240"/>
                  <a:pt x="44" y="1244"/>
                  <a:pt x="44" y="1239"/>
                </a:cubicBezTo>
                <a:cubicBezTo>
                  <a:pt x="35" y="1236"/>
                  <a:pt x="24" y="1236"/>
                  <a:pt x="20" y="1228"/>
                </a:cubicBezTo>
                <a:cubicBezTo>
                  <a:pt x="14" y="1225"/>
                  <a:pt x="8" y="1223"/>
                  <a:pt x="2" y="1221"/>
                </a:cubicBezTo>
                <a:cubicBezTo>
                  <a:pt x="2" y="1233"/>
                  <a:pt x="2" y="1233"/>
                  <a:pt x="2" y="1233"/>
                </a:cubicBezTo>
                <a:cubicBezTo>
                  <a:pt x="11" y="1238"/>
                  <a:pt x="18" y="1243"/>
                  <a:pt x="29" y="1245"/>
                </a:cubicBezTo>
                <a:cubicBezTo>
                  <a:pt x="33" y="1250"/>
                  <a:pt x="43" y="1250"/>
                  <a:pt x="50" y="1253"/>
                </a:cubicBezTo>
                <a:close/>
                <a:moveTo>
                  <a:pt x="75" y="1348"/>
                </a:moveTo>
                <a:cubicBezTo>
                  <a:pt x="93" y="1350"/>
                  <a:pt x="111" y="1350"/>
                  <a:pt x="128" y="1352"/>
                </a:cubicBezTo>
                <a:cubicBezTo>
                  <a:pt x="147" y="1352"/>
                  <a:pt x="170" y="1352"/>
                  <a:pt x="186" y="1351"/>
                </a:cubicBezTo>
                <a:cubicBezTo>
                  <a:pt x="191" y="1351"/>
                  <a:pt x="200" y="1353"/>
                  <a:pt x="203" y="1348"/>
                </a:cubicBezTo>
                <a:cubicBezTo>
                  <a:pt x="190" y="1342"/>
                  <a:pt x="183" y="1348"/>
                  <a:pt x="171" y="1345"/>
                </a:cubicBezTo>
                <a:cubicBezTo>
                  <a:pt x="156" y="1346"/>
                  <a:pt x="142" y="1346"/>
                  <a:pt x="128" y="1347"/>
                </a:cubicBezTo>
                <a:cubicBezTo>
                  <a:pt x="109" y="1343"/>
                  <a:pt x="91" y="1340"/>
                  <a:pt x="69" y="1339"/>
                </a:cubicBezTo>
                <a:cubicBezTo>
                  <a:pt x="64" y="1333"/>
                  <a:pt x="53" y="1333"/>
                  <a:pt x="43" y="1331"/>
                </a:cubicBezTo>
                <a:cubicBezTo>
                  <a:pt x="38" y="1324"/>
                  <a:pt x="24" y="1325"/>
                  <a:pt x="17" y="1320"/>
                </a:cubicBezTo>
                <a:cubicBezTo>
                  <a:pt x="16" y="1315"/>
                  <a:pt x="7" y="1319"/>
                  <a:pt x="5" y="1315"/>
                </a:cubicBezTo>
                <a:cubicBezTo>
                  <a:pt x="5" y="1313"/>
                  <a:pt x="3" y="1312"/>
                  <a:pt x="2" y="1312"/>
                </a:cubicBezTo>
                <a:cubicBezTo>
                  <a:pt x="2" y="1323"/>
                  <a:pt x="2" y="1323"/>
                  <a:pt x="2" y="1323"/>
                </a:cubicBezTo>
                <a:cubicBezTo>
                  <a:pt x="12" y="1328"/>
                  <a:pt x="22" y="1332"/>
                  <a:pt x="34" y="1334"/>
                </a:cubicBezTo>
                <a:cubicBezTo>
                  <a:pt x="43" y="1344"/>
                  <a:pt x="63" y="1342"/>
                  <a:pt x="75" y="1348"/>
                </a:cubicBezTo>
                <a:close/>
                <a:moveTo>
                  <a:pt x="24" y="1375"/>
                </a:moveTo>
                <a:cubicBezTo>
                  <a:pt x="26" y="1381"/>
                  <a:pt x="37" y="1377"/>
                  <a:pt x="39" y="1384"/>
                </a:cubicBezTo>
                <a:cubicBezTo>
                  <a:pt x="53" y="1381"/>
                  <a:pt x="58" y="1387"/>
                  <a:pt x="68" y="1389"/>
                </a:cubicBezTo>
                <a:cubicBezTo>
                  <a:pt x="80" y="1387"/>
                  <a:pt x="87" y="1390"/>
                  <a:pt x="97" y="1391"/>
                </a:cubicBezTo>
                <a:cubicBezTo>
                  <a:pt x="107" y="1389"/>
                  <a:pt x="119" y="1400"/>
                  <a:pt x="123" y="1387"/>
                </a:cubicBezTo>
                <a:cubicBezTo>
                  <a:pt x="105" y="1386"/>
                  <a:pt x="88" y="1382"/>
                  <a:pt x="68" y="1383"/>
                </a:cubicBezTo>
                <a:cubicBezTo>
                  <a:pt x="59" y="1375"/>
                  <a:pt x="39" y="1379"/>
                  <a:pt x="32" y="1369"/>
                </a:cubicBezTo>
                <a:cubicBezTo>
                  <a:pt x="21" y="1367"/>
                  <a:pt x="13" y="1361"/>
                  <a:pt x="2" y="1358"/>
                </a:cubicBezTo>
                <a:cubicBezTo>
                  <a:pt x="2" y="1368"/>
                  <a:pt x="2" y="1368"/>
                  <a:pt x="2" y="1368"/>
                </a:cubicBezTo>
                <a:cubicBezTo>
                  <a:pt x="3" y="1369"/>
                  <a:pt x="5" y="1369"/>
                  <a:pt x="6" y="1370"/>
                </a:cubicBezTo>
                <a:cubicBezTo>
                  <a:pt x="15" y="1369"/>
                  <a:pt x="15" y="1376"/>
                  <a:pt x="24" y="1375"/>
                </a:cubicBezTo>
                <a:close/>
                <a:moveTo>
                  <a:pt x="2518" y="98"/>
                </a:moveTo>
                <a:cubicBezTo>
                  <a:pt x="2510" y="104"/>
                  <a:pt x="2508" y="114"/>
                  <a:pt x="2505" y="122"/>
                </a:cubicBezTo>
                <a:cubicBezTo>
                  <a:pt x="2478" y="174"/>
                  <a:pt x="2474" y="177"/>
                  <a:pt x="2476" y="184"/>
                </a:cubicBezTo>
                <a:cubicBezTo>
                  <a:pt x="2454" y="229"/>
                  <a:pt x="2446" y="235"/>
                  <a:pt x="2447" y="246"/>
                </a:cubicBezTo>
                <a:cubicBezTo>
                  <a:pt x="2422" y="307"/>
                  <a:pt x="2418" y="315"/>
                  <a:pt x="2418" y="325"/>
                </a:cubicBezTo>
                <a:cubicBezTo>
                  <a:pt x="2398" y="364"/>
                  <a:pt x="2399" y="371"/>
                  <a:pt x="2399" y="377"/>
                </a:cubicBezTo>
                <a:cubicBezTo>
                  <a:pt x="2383" y="421"/>
                  <a:pt x="2384" y="427"/>
                  <a:pt x="2380" y="431"/>
                </a:cubicBezTo>
                <a:cubicBezTo>
                  <a:pt x="2373" y="531"/>
                  <a:pt x="2375" y="535"/>
                  <a:pt x="2378" y="538"/>
                </a:cubicBezTo>
                <a:cubicBezTo>
                  <a:pt x="2382" y="543"/>
                  <a:pt x="2382" y="540"/>
                  <a:pt x="2381" y="537"/>
                </a:cubicBezTo>
                <a:cubicBezTo>
                  <a:pt x="2393" y="436"/>
                  <a:pt x="2388" y="424"/>
                  <a:pt x="2396" y="419"/>
                </a:cubicBezTo>
                <a:cubicBezTo>
                  <a:pt x="2413" y="381"/>
                  <a:pt x="2407" y="372"/>
                  <a:pt x="2413" y="371"/>
                </a:cubicBezTo>
                <a:cubicBezTo>
                  <a:pt x="2435" y="314"/>
                  <a:pt x="2434" y="304"/>
                  <a:pt x="2439" y="298"/>
                </a:cubicBezTo>
                <a:cubicBezTo>
                  <a:pt x="2453" y="257"/>
                  <a:pt x="2452" y="250"/>
                  <a:pt x="2452" y="245"/>
                </a:cubicBezTo>
                <a:cubicBezTo>
                  <a:pt x="2472" y="220"/>
                  <a:pt x="2470" y="209"/>
                  <a:pt x="2477" y="204"/>
                </a:cubicBezTo>
                <a:cubicBezTo>
                  <a:pt x="2488" y="162"/>
                  <a:pt x="2504" y="168"/>
                  <a:pt x="2497" y="159"/>
                </a:cubicBezTo>
                <a:cubicBezTo>
                  <a:pt x="2510" y="131"/>
                  <a:pt x="2518" y="126"/>
                  <a:pt x="2518" y="116"/>
                </a:cubicBezTo>
                <a:cubicBezTo>
                  <a:pt x="2550" y="61"/>
                  <a:pt x="2552" y="57"/>
                  <a:pt x="2553" y="53"/>
                </a:cubicBezTo>
                <a:cubicBezTo>
                  <a:pt x="2578" y="7"/>
                  <a:pt x="2580" y="4"/>
                  <a:pt x="2581" y="1"/>
                </a:cubicBezTo>
                <a:cubicBezTo>
                  <a:pt x="2545" y="29"/>
                  <a:pt x="2554" y="45"/>
                  <a:pt x="2540" y="47"/>
                </a:cubicBezTo>
                <a:close/>
                <a:moveTo>
                  <a:pt x="3" y="86"/>
                </a:moveTo>
                <a:cubicBezTo>
                  <a:pt x="6" y="83"/>
                  <a:pt x="0" y="75"/>
                  <a:pt x="5" y="73"/>
                </a:cubicBezTo>
                <a:cubicBezTo>
                  <a:pt x="4" y="69"/>
                  <a:pt x="3" y="66"/>
                  <a:pt x="2" y="62"/>
                </a:cubicBezTo>
                <a:cubicBezTo>
                  <a:pt x="2" y="89"/>
                  <a:pt x="2" y="89"/>
                  <a:pt x="2" y="89"/>
                </a:cubicBezTo>
                <a:cubicBezTo>
                  <a:pt x="3" y="89"/>
                  <a:pt x="3" y="88"/>
                  <a:pt x="3" y="86"/>
                </a:cubicBezTo>
                <a:close/>
                <a:moveTo>
                  <a:pt x="8" y="438"/>
                </a:moveTo>
                <a:cubicBezTo>
                  <a:pt x="15" y="437"/>
                  <a:pt x="21" y="438"/>
                  <a:pt x="27" y="441"/>
                </a:cubicBezTo>
                <a:cubicBezTo>
                  <a:pt x="85" y="460"/>
                  <a:pt x="89" y="457"/>
                  <a:pt x="91" y="460"/>
                </a:cubicBezTo>
                <a:cubicBezTo>
                  <a:pt x="122" y="470"/>
                  <a:pt x="126" y="473"/>
                  <a:pt x="132" y="474"/>
                </a:cubicBezTo>
                <a:cubicBezTo>
                  <a:pt x="172" y="489"/>
                  <a:pt x="175" y="491"/>
                  <a:pt x="180" y="489"/>
                </a:cubicBezTo>
                <a:cubicBezTo>
                  <a:pt x="227" y="509"/>
                  <a:pt x="238" y="506"/>
                  <a:pt x="244" y="511"/>
                </a:cubicBezTo>
                <a:cubicBezTo>
                  <a:pt x="264" y="518"/>
                  <a:pt x="264" y="525"/>
                  <a:pt x="269" y="521"/>
                </a:cubicBezTo>
                <a:cubicBezTo>
                  <a:pt x="307" y="539"/>
                  <a:pt x="315" y="533"/>
                  <a:pt x="316" y="542"/>
                </a:cubicBezTo>
                <a:cubicBezTo>
                  <a:pt x="246" y="536"/>
                  <a:pt x="240" y="540"/>
                  <a:pt x="236" y="541"/>
                </a:cubicBezTo>
                <a:cubicBezTo>
                  <a:pt x="265" y="553"/>
                  <a:pt x="276" y="552"/>
                  <a:pt x="285" y="552"/>
                </a:cubicBezTo>
                <a:cubicBezTo>
                  <a:pt x="327" y="563"/>
                  <a:pt x="319" y="560"/>
                  <a:pt x="305" y="567"/>
                </a:cubicBezTo>
                <a:cubicBezTo>
                  <a:pt x="354" y="572"/>
                  <a:pt x="358" y="576"/>
                  <a:pt x="361" y="579"/>
                </a:cubicBezTo>
                <a:cubicBezTo>
                  <a:pt x="335" y="589"/>
                  <a:pt x="328" y="590"/>
                  <a:pt x="325" y="591"/>
                </a:cubicBezTo>
                <a:cubicBezTo>
                  <a:pt x="351" y="604"/>
                  <a:pt x="362" y="595"/>
                  <a:pt x="366" y="602"/>
                </a:cubicBezTo>
                <a:cubicBezTo>
                  <a:pt x="403" y="608"/>
                  <a:pt x="411" y="611"/>
                  <a:pt x="421" y="612"/>
                </a:cubicBezTo>
                <a:cubicBezTo>
                  <a:pt x="456" y="636"/>
                  <a:pt x="463" y="631"/>
                  <a:pt x="464" y="634"/>
                </a:cubicBezTo>
                <a:cubicBezTo>
                  <a:pt x="444" y="583"/>
                  <a:pt x="453" y="578"/>
                  <a:pt x="448" y="566"/>
                </a:cubicBezTo>
                <a:cubicBezTo>
                  <a:pt x="463" y="533"/>
                  <a:pt x="475" y="529"/>
                  <a:pt x="475" y="518"/>
                </a:cubicBezTo>
                <a:cubicBezTo>
                  <a:pt x="494" y="478"/>
                  <a:pt x="488" y="490"/>
                  <a:pt x="476" y="500"/>
                </a:cubicBezTo>
                <a:cubicBezTo>
                  <a:pt x="444" y="536"/>
                  <a:pt x="444" y="543"/>
                  <a:pt x="436" y="546"/>
                </a:cubicBezTo>
                <a:cubicBezTo>
                  <a:pt x="409" y="558"/>
                  <a:pt x="406" y="553"/>
                  <a:pt x="399" y="527"/>
                </a:cubicBezTo>
                <a:cubicBezTo>
                  <a:pt x="402" y="496"/>
                  <a:pt x="401" y="485"/>
                  <a:pt x="401" y="475"/>
                </a:cubicBezTo>
                <a:cubicBezTo>
                  <a:pt x="402" y="438"/>
                  <a:pt x="400" y="432"/>
                  <a:pt x="407" y="430"/>
                </a:cubicBezTo>
                <a:cubicBezTo>
                  <a:pt x="413" y="364"/>
                  <a:pt x="423" y="348"/>
                  <a:pt x="426" y="330"/>
                </a:cubicBezTo>
                <a:cubicBezTo>
                  <a:pt x="450" y="264"/>
                  <a:pt x="452" y="252"/>
                  <a:pt x="459" y="243"/>
                </a:cubicBezTo>
                <a:cubicBezTo>
                  <a:pt x="469" y="196"/>
                  <a:pt x="478" y="187"/>
                  <a:pt x="476" y="173"/>
                </a:cubicBezTo>
                <a:cubicBezTo>
                  <a:pt x="492" y="133"/>
                  <a:pt x="489" y="122"/>
                  <a:pt x="494" y="116"/>
                </a:cubicBezTo>
                <a:cubicBezTo>
                  <a:pt x="506" y="54"/>
                  <a:pt x="499" y="41"/>
                  <a:pt x="504" y="33"/>
                </a:cubicBezTo>
                <a:cubicBezTo>
                  <a:pt x="491" y="14"/>
                  <a:pt x="492" y="28"/>
                  <a:pt x="495" y="42"/>
                </a:cubicBezTo>
                <a:cubicBezTo>
                  <a:pt x="487" y="73"/>
                  <a:pt x="493" y="81"/>
                  <a:pt x="490" y="83"/>
                </a:cubicBezTo>
                <a:cubicBezTo>
                  <a:pt x="468" y="189"/>
                  <a:pt x="447" y="226"/>
                  <a:pt x="437" y="268"/>
                </a:cubicBezTo>
                <a:cubicBezTo>
                  <a:pt x="425" y="291"/>
                  <a:pt x="423" y="293"/>
                  <a:pt x="421" y="295"/>
                </a:cubicBezTo>
                <a:cubicBezTo>
                  <a:pt x="401" y="393"/>
                  <a:pt x="397" y="397"/>
                  <a:pt x="395" y="401"/>
                </a:cubicBezTo>
                <a:cubicBezTo>
                  <a:pt x="392" y="471"/>
                  <a:pt x="384" y="486"/>
                  <a:pt x="387" y="507"/>
                </a:cubicBezTo>
                <a:cubicBezTo>
                  <a:pt x="389" y="552"/>
                  <a:pt x="390" y="555"/>
                  <a:pt x="391" y="558"/>
                </a:cubicBezTo>
                <a:cubicBezTo>
                  <a:pt x="385" y="547"/>
                  <a:pt x="382" y="545"/>
                  <a:pt x="380" y="543"/>
                </a:cubicBezTo>
                <a:cubicBezTo>
                  <a:pt x="372" y="462"/>
                  <a:pt x="377" y="448"/>
                  <a:pt x="381" y="433"/>
                </a:cubicBezTo>
                <a:cubicBezTo>
                  <a:pt x="386" y="394"/>
                  <a:pt x="384" y="370"/>
                  <a:pt x="394" y="352"/>
                </a:cubicBezTo>
                <a:cubicBezTo>
                  <a:pt x="406" y="318"/>
                  <a:pt x="404" y="310"/>
                  <a:pt x="406" y="306"/>
                </a:cubicBezTo>
                <a:cubicBezTo>
                  <a:pt x="424" y="256"/>
                  <a:pt x="422" y="250"/>
                  <a:pt x="423" y="245"/>
                </a:cubicBezTo>
                <a:cubicBezTo>
                  <a:pt x="426" y="223"/>
                  <a:pt x="437" y="223"/>
                  <a:pt x="432" y="215"/>
                </a:cubicBezTo>
                <a:cubicBezTo>
                  <a:pt x="441" y="195"/>
                  <a:pt x="439" y="188"/>
                  <a:pt x="443" y="184"/>
                </a:cubicBezTo>
                <a:cubicBezTo>
                  <a:pt x="451" y="147"/>
                  <a:pt x="455" y="125"/>
                  <a:pt x="460" y="105"/>
                </a:cubicBezTo>
                <a:cubicBezTo>
                  <a:pt x="461" y="59"/>
                  <a:pt x="466" y="49"/>
                  <a:pt x="465" y="37"/>
                </a:cubicBezTo>
                <a:cubicBezTo>
                  <a:pt x="460" y="1"/>
                  <a:pt x="460" y="1"/>
                  <a:pt x="460" y="1"/>
                </a:cubicBezTo>
                <a:cubicBezTo>
                  <a:pt x="456" y="34"/>
                  <a:pt x="454" y="47"/>
                  <a:pt x="455" y="61"/>
                </a:cubicBezTo>
                <a:cubicBezTo>
                  <a:pt x="443" y="113"/>
                  <a:pt x="445" y="129"/>
                  <a:pt x="442" y="142"/>
                </a:cubicBezTo>
                <a:cubicBezTo>
                  <a:pt x="426" y="192"/>
                  <a:pt x="424" y="204"/>
                  <a:pt x="424" y="218"/>
                </a:cubicBezTo>
                <a:cubicBezTo>
                  <a:pt x="411" y="259"/>
                  <a:pt x="404" y="259"/>
                  <a:pt x="405" y="263"/>
                </a:cubicBezTo>
                <a:cubicBezTo>
                  <a:pt x="396" y="299"/>
                  <a:pt x="396" y="306"/>
                  <a:pt x="390" y="311"/>
                </a:cubicBezTo>
                <a:cubicBezTo>
                  <a:pt x="378" y="382"/>
                  <a:pt x="363" y="389"/>
                  <a:pt x="369" y="406"/>
                </a:cubicBezTo>
                <a:cubicBezTo>
                  <a:pt x="358" y="452"/>
                  <a:pt x="365" y="463"/>
                  <a:pt x="362" y="469"/>
                </a:cubicBezTo>
                <a:cubicBezTo>
                  <a:pt x="363" y="518"/>
                  <a:pt x="359" y="523"/>
                  <a:pt x="364" y="533"/>
                </a:cubicBezTo>
                <a:cubicBezTo>
                  <a:pt x="349" y="476"/>
                  <a:pt x="347" y="469"/>
                  <a:pt x="345" y="463"/>
                </a:cubicBezTo>
                <a:cubicBezTo>
                  <a:pt x="357" y="387"/>
                  <a:pt x="360" y="369"/>
                  <a:pt x="363" y="350"/>
                </a:cubicBezTo>
                <a:cubicBezTo>
                  <a:pt x="381" y="309"/>
                  <a:pt x="375" y="301"/>
                  <a:pt x="380" y="299"/>
                </a:cubicBezTo>
                <a:cubicBezTo>
                  <a:pt x="396" y="257"/>
                  <a:pt x="390" y="249"/>
                  <a:pt x="397" y="248"/>
                </a:cubicBezTo>
                <a:cubicBezTo>
                  <a:pt x="410" y="213"/>
                  <a:pt x="408" y="210"/>
                  <a:pt x="408" y="208"/>
                </a:cubicBezTo>
                <a:cubicBezTo>
                  <a:pt x="428" y="169"/>
                  <a:pt x="420" y="159"/>
                  <a:pt x="425" y="156"/>
                </a:cubicBezTo>
                <a:cubicBezTo>
                  <a:pt x="437" y="109"/>
                  <a:pt x="437" y="99"/>
                  <a:pt x="440" y="90"/>
                </a:cubicBezTo>
                <a:cubicBezTo>
                  <a:pt x="448" y="23"/>
                  <a:pt x="447" y="12"/>
                  <a:pt x="447" y="1"/>
                </a:cubicBezTo>
                <a:cubicBezTo>
                  <a:pt x="440" y="21"/>
                  <a:pt x="436" y="33"/>
                  <a:pt x="435" y="46"/>
                </a:cubicBezTo>
                <a:cubicBezTo>
                  <a:pt x="420" y="129"/>
                  <a:pt x="420" y="137"/>
                  <a:pt x="414" y="142"/>
                </a:cubicBezTo>
                <a:cubicBezTo>
                  <a:pt x="408" y="169"/>
                  <a:pt x="410" y="178"/>
                  <a:pt x="406" y="184"/>
                </a:cubicBezTo>
                <a:cubicBezTo>
                  <a:pt x="392" y="212"/>
                  <a:pt x="393" y="216"/>
                  <a:pt x="394" y="221"/>
                </a:cubicBezTo>
                <a:cubicBezTo>
                  <a:pt x="382" y="251"/>
                  <a:pt x="380" y="254"/>
                  <a:pt x="382" y="259"/>
                </a:cubicBezTo>
                <a:cubicBezTo>
                  <a:pt x="360" y="327"/>
                  <a:pt x="353" y="337"/>
                  <a:pt x="351" y="351"/>
                </a:cubicBezTo>
                <a:cubicBezTo>
                  <a:pt x="335" y="417"/>
                  <a:pt x="341" y="427"/>
                  <a:pt x="334" y="430"/>
                </a:cubicBezTo>
                <a:cubicBezTo>
                  <a:pt x="331" y="482"/>
                  <a:pt x="340" y="492"/>
                  <a:pt x="330" y="492"/>
                </a:cubicBezTo>
                <a:cubicBezTo>
                  <a:pt x="326" y="461"/>
                  <a:pt x="324" y="453"/>
                  <a:pt x="327" y="447"/>
                </a:cubicBezTo>
                <a:cubicBezTo>
                  <a:pt x="326" y="408"/>
                  <a:pt x="330" y="406"/>
                  <a:pt x="328" y="401"/>
                </a:cubicBezTo>
                <a:cubicBezTo>
                  <a:pt x="336" y="342"/>
                  <a:pt x="337" y="327"/>
                  <a:pt x="342" y="314"/>
                </a:cubicBezTo>
                <a:cubicBezTo>
                  <a:pt x="356" y="258"/>
                  <a:pt x="358" y="243"/>
                  <a:pt x="364" y="231"/>
                </a:cubicBezTo>
                <a:cubicBezTo>
                  <a:pt x="373" y="197"/>
                  <a:pt x="378" y="196"/>
                  <a:pt x="375" y="191"/>
                </a:cubicBezTo>
                <a:cubicBezTo>
                  <a:pt x="404" y="107"/>
                  <a:pt x="408" y="105"/>
                  <a:pt x="407" y="101"/>
                </a:cubicBezTo>
                <a:cubicBezTo>
                  <a:pt x="417" y="79"/>
                  <a:pt x="411" y="73"/>
                  <a:pt x="416" y="71"/>
                </a:cubicBezTo>
                <a:cubicBezTo>
                  <a:pt x="417" y="18"/>
                  <a:pt x="431" y="17"/>
                  <a:pt x="425" y="7"/>
                </a:cubicBezTo>
                <a:cubicBezTo>
                  <a:pt x="418" y="5"/>
                  <a:pt x="417" y="9"/>
                  <a:pt x="419" y="15"/>
                </a:cubicBezTo>
                <a:cubicBezTo>
                  <a:pt x="397" y="89"/>
                  <a:pt x="401" y="96"/>
                  <a:pt x="393" y="96"/>
                </a:cubicBezTo>
                <a:cubicBezTo>
                  <a:pt x="370" y="158"/>
                  <a:pt x="375" y="170"/>
                  <a:pt x="367" y="175"/>
                </a:cubicBezTo>
                <a:cubicBezTo>
                  <a:pt x="363" y="208"/>
                  <a:pt x="356" y="213"/>
                  <a:pt x="355" y="222"/>
                </a:cubicBezTo>
                <a:cubicBezTo>
                  <a:pt x="334" y="273"/>
                  <a:pt x="340" y="284"/>
                  <a:pt x="331" y="288"/>
                </a:cubicBezTo>
                <a:cubicBezTo>
                  <a:pt x="315" y="398"/>
                  <a:pt x="315" y="403"/>
                  <a:pt x="311" y="407"/>
                </a:cubicBezTo>
                <a:cubicBezTo>
                  <a:pt x="313" y="429"/>
                  <a:pt x="314" y="439"/>
                  <a:pt x="309" y="447"/>
                </a:cubicBezTo>
                <a:cubicBezTo>
                  <a:pt x="318" y="493"/>
                  <a:pt x="315" y="493"/>
                  <a:pt x="314" y="491"/>
                </a:cubicBezTo>
                <a:cubicBezTo>
                  <a:pt x="304" y="428"/>
                  <a:pt x="297" y="418"/>
                  <a:pt x="301" y="413"/>
                </a:cubicBezTo>
                <a:cubicBezTo>
                  <a:pt x="303" y="384"/>
                  <a:pt x="294" y="373"/>
                  <a:pt x="302" y="370"/>
                </a:cubicBezTo>
                <a:cubicBezTo>
                  <a:pt x="313" y="318"/>
                  <a:pt x="308" y="301"/>
                  <a:pt x="320" y="294"/>
                </a:cubicBezTo>
                <a:cubicBezTo>
                  <a:pt x="342" y="203"/>
                  <a:pt x="346" y="197"/>
                  <a:pt x="344" y="189"/>
                </a:cubicBezTo>
                <a:cubicBezTo>
                  <a:pt x="372" y="118"/>
                  <a:pt x="372" y="113"/>
                  <a:pt x="369" y="107"/>
                </a:cubicBezTo>
                <a:cubicBezTo>
                  <a:pt x="382" y="79"/>
                  <a:pt x="386" y="72"/>
                  <a:pt x="385" y="63"/>
                </a:cubicBezTo>
                <a:cubicBezTo>
                  <a:pt x="407" y="18"/>
                  <a:pt x="400" y="8"/>
                  <a:pt x="410" y="6"/>
                </a:cubicBezTo>
                <a:cubicBezTo>
                  <a:pt x="398" y="4"/>
                  <a:pt x="398" y="8"/>
                  <a:pt x="392" y="8"/>
                </a:cubicBezTo>
                <a:cubicBezTo>
                  <a:pt x="381" y="43"/>
                  <a:pt x="378" y="44"/>
                  <a:pt x="381" y="49"/>
                </a:cubicBezTo>
                <a:cubicBezTo>
                  <a:pt x="355" y="133"/>
                  <a:pt x="346" y="140"/>
                  <a:pt x="348" y="154"/>
                </a:cubicBezTo>
                <a:cubicBezTo>
                  <a:pt x="336" y="201"/>
                  <a:pt x="329" y="203"/>
                  <a:pt x="329" y="209"/>
                </a:cubicBezTo>
                <a:cubicBezTo>
                  <a:pt x="315" y="244"/>
                  <a:pt x="317" y="256"/>
                  <a:pt x="311" y="264"/>
                </a:cubicBezTo>
                <a:cubicBezTo>
                  <a:pt x="298" y="327"/>
                  <a:pt x="294" y="330"/>
                  <a:pt x="294" y="336"/>
                </a:cubicBezTo>
                <a:cubicBezTo>
                  <a:pt x="290" y="391"/>
                  <a:pt x="284" y="395"/>
                  <a:pt x="289" y="405"/>
                </a:cubicBezTo>
                <a:cubicBezTo>
                  <a:pt x="288" y="453"/>
                  <a:pt x="291" y="461"/>
                  <a:pt x="288" y="466"/>
                </a:cubicBezTo>
                <a:cubicBezTo>
                  <a:pt x="255" y="421"/>
                  <a:pt x="257" y="410"/>
                  <a:pt x="253" y="395"/>
                </a:cubicBezTo>
                <a:cubicBezTo>
                  <a:pt x="261" y="336"/>
                  <a:pt x="259" y="327"/>
                  <a:pt x="261" y="319"/>
                </a:cubicBezTo>
                <a:cubicBezTo>
                  <a:pt x="269" y="268"/>
                  <a:pt x="277" y="267"/>
                  <a:pt x="273" y="261"/>
                </a:cubicBezTo>
                <a:cubicBezTo>
                  <a:pt x="313" y="152"/>
                  <a:pt x="312" y="140"/>
                  <a:pt x="320" y="133"/>
                </a:cubicBezTo>
                <a:cubicBezTo>
                  <a:pt x="346" y="65"/>
                  <a:pt x="344" y="53"/>
                  <a:pt x="353" y="46"/>
                </a:cubicBezTo>
                <a:cubicBezTo>
                  <a:pt x="361" y="21"/>
                  <a:pt x="363" y="19"/>
                  <a:pt x="365" y="17"/>
                </a:cubicBezTo>
                <a:cubicBezTo>
                  <a:pt x="369" y="3"/>
                  <a:pt x="369" y="2"/>
                  <a:pt x="370" y="1"/>
                </a:cubicBezTo>
                <a:cubicBezTo>
                  <a:pt x="349" y="13"/>
                  <a:pt x="349" y="29"/>
                  <a:pt x="342" y="40"/>
                </a:cubicBezTo>
                <a:cubicBezTo>
                  <a:pt x="306" y="132"/>
                  <a:pt x="303" y="147"/>
                  <a:pt x="295" y="159"/>
                </a:cubicBezTo>
                <a:cubicBezTo>
                  <a:pt x="285" y="185"/>
                  <a:pt x="283" y="191"/>
                  <a:pt x="284" y="199"/>
                </a:cubicBezTo>
                <a:cubicBezTo>
                  <a:pt x="266" y="242"/>
                  <a:pt x="268" y="247"/>
                  <a:pt x="267" y="250"/>
                </a:cubicBezTo>
                <a:cubicBezTo>
                  <a:pt x="255" y="287"/>
                  <a:pt x="253" y="294"/>
                  <a:pt x="252" y="301"/>
                </a:cubicBezTo>
                <a:cubicBezTo>
                  <a:pt x="240" y="376"/>
                  <a:pt x="242" y="385"/>
                  <a:pt x="243" y="392"/>
                </a:cubicBezTo>
                <a:cubicBezTo>
                  <a:pt x="233" y="402"/>
                  <a:pt x="221" y="401"/>
                  <a:pt x="229" y="397"/>
                </a:cubicBezTo>
                <a:cubicBezTo>
                  <a:pt x="227" y="371"/>
                  <a:pt x="222" y="361"/>
                  <a:pt x="225" y="356"/>
                </a:cubicBezTo>
                <a:cubicBezTo>
                  <a:pt x="235" y="287"/>
                  <a:pt x="240" y="283"/>
                  <a:pt x="242" y="277"/>
                </a:cubicBezTo>
                <a:cubicBezTo>
                  <a:pt x="250" y="243"/>
                  <a:pt x="254" y="229"/>
                  <a:pt x="259" y="216"/>
                </a:cubicBezTo>
                <a:cubicBezTo>
                  <a:pt x="274" y="177"/>
                  <a:pt x="272" y="172"/>
                  <a:pt x="274" y="169"/>
                </a:cubicBezTo>
                <a:cubicBezTo>
                  <a:pt x="295" y="131"/>
                  <a:pt x="296" y="117"/>
                  <a:pt x="302" y="105"/>
                </a:cubicBezTo>
                <a:cubicBezTo>
                  <a:pt x="319" y="55"/>
                  <a:pt x="327" y="55"/>
                  <a:pt x="323" y="49"/>
                </a:cubicBezTo>
                <a:cubicBezTo>
                  <a:pt x="338" y="9"/>
                  <a:pt x="338" y="4"/>
                  <a:pt x="340" y="1"/>
                </a:cubicBezTo>
                <a:cubicBezTo>
                  <a:pt x="321" y="35"/>
                  <a:pt x="311" y="38"/>
                  <a:pt x="313" y="46"/>
                </a:cubicBezTo>
                <a:cubicBezTo>
                  <a:pt x="300" y="75"/>
                  <a:pt x="297" y="77"/>
                  <a:pt x="300" y="81"/>
                </a:cubicBezTo>
                <a:cubicBezTo>
                  <a:pt x="284" y="121"/>
                  <a:pt x="286" y="129"/>
                  <a:pt x="277" y="131"/>
                </a:cubicBezTo>
                <a:cubicBezTo>
                  <a:pt x="260" y="176"/>
                  <a:pt x="256" y="188"/>
                  <a:pt x="250" y="198"/>
                </a:cubicBezTo>
                <a:cubicBezTo>
                  <a:pt x="242" y="240"/>
                  <a:pt x="235" y="244"/>
                  <a:pt x="236" y="251"/>
                </a:cubicBezTo>
                <a:cubicBezTo>
                  <a:pt x="219" y="290"/>
                  <a:pt x="229" y="302"/>
                  <a:pt x="220" y="305"/>
                </a:cubicBezTo>
                <a:cubicBezTo>
                  <a:pt x="215" y="336"/>
                  <a:pt x="214" y="339"/>
                  <a:pt x="211" y="342"/>
                </a:cubicBezTo>
                <a:cubicBezTo>
                  <a:pt x="208" y="370"/>
                  <a:pt x="208" y="375"/>
                  <a:pt x="205" y="371"/>
                </a:cubicBezTo>
                <a:cubicBezTo>
                  <a:pt x="201" y="267"/>
                  <a:pt x="206" y="264"/>
                  <a:pt x="209" y="260"/>
                </a:cubicBezTo>
                <a:cubicBezTo>
                  <a:pt x="215" y="223"/>
                  <a:pt x="219" y="219"/>
                  <a:pt x="221" y="213"/>
                </a:cubicBezTo>
                <a:cubicBezTo>
                  <a:pt x="237" y="147"/>
                  <a:pt x="244" y="145"/>
                  <a:pt x="243" y="139"/>
                </a:cubicBezTo>
                <a:cubicBezTo>
                  <a:pt x="258" y="106"/>
                  <a:pt x="256" y="99"/>
                  <a:pt x="259" y="95"/>
                </a:cubicBezTo>
                <a:cubicBezTo>
                  <a:pt x="286" y="53"/>
                  <a:pt x="280" y="39"/>
                  <a:pt x="291" y="35"/>
                </a:cubicBezTo>
                <a:cubicBezTo>
                  <a:pt x="289" y="1"/>
                  <a:pt x="289" y="1"/>
                  <a:pt x="289" y="1"/>
                </a:cubicBezTo>
                <a:cubicBezTo>
                  <a:pt x="281" y="35"/>
                  <a:pt x="270" y="40"/>
                  <a:pt x="272" y="51"/>
                </a:cubicBezTo>
                <a:cubicBezTo>
                  <a:pt x="244" y="101"/>
                  <a:pt x="242" y="105"/>
                  <a:pt x="242" y="109"/>
                </a:cubicBezTo>
                <a:cubicBezTo>
                  <a:pt x="223" y="155"/>
                  <a:pt x="225" y="166"/>
                  <a:pt x="217" y="172"/>
                </a:cubicBezTo>
                <a:cubicBezTo>
                  <a:pt x="202" y="234"/>
                  <a:pt x="201" y="244"/>
                  <a:pt x="193" y="250"/>
                </a:cubicBezTo>
                <a:cubicBezTo>
                  <a:pt x="178" y="312"/>
                  <a:pt x="188" y="327"/>
                  <a:pt x="177" y="331"/>
                </a:cubicBezTo>
                <a:cubicBezTo>
                  <a:pt x="181" y="274"/>
                  <a:pt x="173" y="266"/>
                  <a:pt x="182" y="263"/>
                </a:cubicBezTo>
                <a:cubicBezTo>
                  <a:pt x="191" y="180"/>
                  <a:pt x="206" y="183"/>
                  <a:pt x="199" y="175"/>
                </a:cubicBezTo>
                <a:cubicBezTo>
                  <a:pt x="218" y="121"/>
                  <a:pt x="228" y="107"/>
                  <a:pt x="237" y="93"/>
                </a:cubicBezTo>
                <a:cubicBezTo>
                  <a:pt x="244" y="62"/>
                  <a:pt x="254" y="62"/>
                  <a:pt x="253" y="57"/>
                </a:cubicBezTo>
                <a:cubicBezTo>
                  <a:pt x="269" y="16"/>
                  <a:pt x="273" y="9"/>
                  <a:pt x="274" y="1"/>
                </a:cubicBezTo>
                <a:cubicBezTo>
                  <a:pt x="262" y="4"/>
                  <a:pt x="261" y="8"/>
                  <a:pt x="259" y="12"/>
                </a:cubicBezTo>
                <a:cubicBezTo>
                  <a:pt x="238" y="51"/>
                  <a:pt x="245" y="59"/>
                  <a:pt x="235" y="60"/>
                </a:cubicBezTo>
                <a:cubicBezTo>
                  <a:pt x="217" y="99"/>
                  <a:pt x="216" y="102"/>
                  <a:pt x="214" y="106"/>
                </a:cubicBezTo>
                <a:cubicBezTo>
                  <a:pt x="187" y="187"/>
                  <a:pt x="179" y="187"/>
                  <a:pt x="181" y="193"/>
                </a:cubicBezTo>
                <a:cubicBezTo>
                  <a:pt x="171" y="244"/>
                  <a:pt x="167" y="252"/>
                  <a:pt x="167" y="262"/>
                </a:cubicBezTo>
                <a:cubicBezTo>
                  <a:pt x="161" y="282"/>
                  <a:pt x="161" y="286"/>
                  <a:pt x="158" y="283"/>
                </a:cubicBezTo>
                <a:cubicBezTo>
                  <a:pt x="159" y="178"/>
                  <a:pt x="168" y="167"/>
                  <a:pt x="171" y="153"/>
                </a:cubicBezTo>
                <a:cubicBezTo>
                  <a:pt x="187" y="103"/>
                  <a:pt x="189" y="100"/>
                  <a:pt x="189" y="96"/>
                </a:cubicBezTo>
                <a:cubicBezTo>
                  <a:pt x="202" y="54"/>
                  <a:pt x="207" y="55"/>
                  <a:pt x="209" y="53"/>
                </a:cubicBezTo>
                <a:cubicBezTo>
                  <a:pt x="220" y="27"/>
                  <a:pt x="221" y="13"/>
                  <a:pt x="232" y="3"/>
                </a:cubicBezTo>
                <a:cubicBezTo>
                  <a:pt x="216" y="1"/>
                  <a:pt x="216" y="1"/>
                  <a:pt x="216" y="2"/>
                </a:cubicBezTo>
                <a:cubicBezTo>
                  <a:pt x="200" y="47"/>
                  <a:pt x="193" y="49"/>
                  <a:pt x="190" y="53"/>
                </a:cubicBezTo>
                <a:cubicBezTo>
                  <a:pt x="179" y="102"/>
                  <a:pt x="171" y="103"/>
                  <a:pt x="169" y="109"/>
                </a:cubicBezTo>
                <a:cubicBezTo>
                  <a:pt x="165" y="150"/>
                  <a:pt x="156" y="151"/>
                  <a:pt x="157" y="158"/>
                </a:cubicBezTo>
                <a:cubicBezTo>
                  <a:pt x="149" y="207"/>
                  <a:pt x="146" y="214"/>
                  <a:pt x="145" y="223"/>
                </a:cubicBezTo>
                <a:cubicBezTo>
                  <a:pt x="140" y="256"/>
                  <a:pt x="134" y="248"/>
                  <a:pt x="135" y="229"/>
                </a:cubicBezTo>
                <a:cubicBezTo>
                  <a:pt x="145" y="130"/>
                  <a:pt x="143" y="122"/>
                  <a:pt x="143" y="114"/>
                </a:cubicBezTo>
                <a:cubicBezTo>
                  <a:pt x="156" y="58"/>
                  <a:pt x="169" y="59"/>
                  <a:pt x="162" y="50"/>
                </a:cubicBezTo>
                <a:cubicBezTo>
                  <a:pt x="172" y="17"/>
                  <a:pt x="176" y="14"/>
                  <a:pt x="180" y="10"/>
                </a:cubicBezTo>
                <a:cubicBezTo>
                  <a:pt x="161" y="17"/>
                  <a:pt x="155" y="35"/>
                  <a:pt x="151" y="53"/>
                </a:cubicBezTo>
                <a:cubicBezTo>
                  <a:pt x="132" y="128"/>
                  <a:pt x="128" y="132"/>
                  <a:pt x="126" y="138"/>
                </a:cubicBezTo>
                <a:cubicBezTo>
                  <a:pt x="122" y="183"/>
                  <a:pt x="121" y="190"/>
                  <a:pt x="118" y="195"/>
                </a:cubicBezTo>
                <a:cubicBezTo>
                  <a:pt x="119" y="272"/>
                  <a:pt x="117" y="265"/>
                  <a:pt x="112" y="264"/>
                </a:cubicBezTo>
                <a:cubicBezTo>
                  <a:pt x="111" y="242"/>
                  <a:pt x="102" y="226"/>
                  <a:pt x="109" y="216"/>
                </a:cubicBezTo>
                <a:cubicBezTo>
                  <a:pt x="110" y="141"/>
                  <a:pt x="107" y="130"/>
                  <a:pt x="109" y="122"/>
                </a:cubicBezTo>
                <a:cubicBezTo>
                  <a:pt x="119" y="78"/>
                  <a:pt x="121" y="60"/>
                  <a:pt x="122" y="41"/>
                </a:cubicBezTo>
                <a:cubicBezTo>
                  <a:pt x="120" y="1"/>
                  <a:pt x="120" y="1"/>
                  <a:pt x="120" y="1"/>
                </a:cubicBezTo>
                <a:cubicBezTo>
                  <a:pt x="103" y="53"/>
                  <a:pt x="112" y="65"/>
                  <a:pt x="104" y="69"/>
                </a:cubicBezTo>
                <a:cubicBezTo>
                  <a:pt x="93" y="118"/>
                  <a:pt x="99" y="124"/>
                  <a:pt x="95" y="126"/>
                </a:cubicBezTo>
                <a:cubicBezTo>
                  <a:pt x="92" y="171"/>
                  <a:pt x="90" y="180"/>
                  <a:pt x="95" y="190"/>
                </a:cubicBezTo>
                <a:cubicBezTo>
                  <a:pt x="91" y="228"/>
                  <a:pt x="82" y="231"/>
                  <a:pt x="80" y="220"/>
                </a:cubicBezTo>
                <a:cubicBezTo>
                  <a:pt x="77" y="207"/>
                  <a:pt x="82" y="189"/>
                  <a:pt x="77" y="172"/>
                </a:cubicBezTo>
                <a:cubicBezTo>
                  <a:pt x="77" y="87"/>
                  <a:pt x="91" y="83"/>
                  <a:pt x="86" y="68"/>
                </a:cubicBezTo>
                <a:cubicBezTo>
                  <a:pt x="100" y="4"/>
                  <a:pt x="100" y="2"/>
                  <a:pt x="101" y="1"/>
                </a:cubicBezTo>
                <a:cubicBezTo>
                  <a:pt x="88" y="24"/>
                  <a:pt x="75" y="29"/>
                  <a:pt x="80" y="43"/>
                </a:cubicBezTo>
                <a:cubicBezTo>
                  <a:pt x="70" y="80"/>
                  <a:pt x="67" y="81"/>
                  <a:pt x="70" y="86"/>
                </a:cubicBezTo>
                <a:cubicBezTo>
                  <a:pt x="63" y="131"/>
                  <a:pt x="65" y="138"/>
                  <a:pt x="68" y="144"/>
                </a:cubicBezTo>
                <a:cubicBezTo>
                  <a:pt x="53" y="179"/>
                  <a:pt x="63" y="169"/>
                  <a:pt x="56" y="164"/>
                </a:cubicBezTo>
                <a:cubicBezTo>
                  <a:pt x="50" y="47"/>
                  <a:pt x="49" y="34"/>
                  <a:pt x="49" y="22"/>
                </a:cubicBezTo>
                <a:cubicBezTo>
                  <a:pt x="40" y="1"/>
                  <a:pt x="40" y="1"/>
                  <a:pt x="40" y="1"/>
                </a:cubicBezTo>
                <a:cubicBezTo>
                  <a:pt x="42" y="95"/>
                  <a:pt x="30" y="96"/>
                  <a:pt x="37" y="106"/>
                </a:cubicBezTo>
                <a:cubicBezTo>
                  <a:pt x="34" y="129"/>
                  <a:pt x="25" y="107"/>
                  <a:pt x="26" y="91"/>
                </a:cubicBezTo>
                <a:cubicBezTo>
                  <a:pt x="30" y="41"/>
                  <a:pt x="22" y="28"/>
                  <a:pt x="28" y="23"/>
                </a:cubicBezTo>
                <a:cubicBezTo>
                  <a:pt x="17" y="2"/>
                  <a:pt x="17" y="4"/>
                  <a:pt x="16" y="6"/>
                </a:cubicBezTo>
                <a:cubicBezTo>
                  <a:pt x="10" y="77"/>
                  <a:pt x="15" y="87"/>
                  <a:pt x="11" y="93"/>
                </a:cubicBezTo>
                <a:cubicBezTo>
                  <a:pt x="2" y="126"/>
                  <a:pt x="2" y="126"/>
                  <a:pt x="2" y="126"/>
                </a:cubicBezTo>
                <a:cubicBezTo>
                  <a:pt x="12" y="145"/>
                  <a:pt x="24" y="146"/>
                  <a:pt x="17" y="149"/>
                </a:cubicBezTo>
                <a:cubicBezTo>
                  <a:pt x="5" y="173"/>
                  <a:pt x="8" y="174"/>
                  <a:pt x="10" y="175"/>
                </a:cubicBezTo>
                <a:cubicBezTo>
                  <a:pt x="32" y="191"/>
                  <a:pt x="36" y="190"/>
                  <a:pt x="38" y="194"/>
                </a:cubicBezTo>
                <a:cubicBezTo>
                  <a:pt x="48" y="211"/>
                  <a:pt x="32" y="201"/>
                  <a:pt x="16" y="192"/>
                </a:cubicBezTo>
                <a:cubicBezTo>
                  <a:pt x="19" y="226"/>
                  <a:pt x="38" y="232"/>
                  <a:pt x="56" y="240"/>
                </a:cubicBezTo>
                <a:cubicBezTo>
                  <a:pt x="90" y="261"/>
                  <a:pt x="94" y="266"/>
                  <a:pt x="97" y="272"/>
                </a:cubicBezTo>
                <a:cubicBezTo>
                  <a:pt x="103" y="281"/>
                  <a:pt x="101" y="275"/>
                  <a:pt x="97" y="272"/>
                </a:cubicBezTo>
                <a:cubicBezTo>
                  <a:pt x="63" y="255"/>
                  <a:pt x="55" y="257"/>
                  <a:pt x="51" y="253"/>
                </a:cubicBezTo>
                <a:cubicBezTo>
                  <a:pt x="2" y="248"/>
                  <a:pt x="2" y="248"/>
                  <a:pt x="2" y="248"/>
                </a:cubicBezTo>
                <a:cubicBezTo>
                  <a:pt x="40" y="258"/>
                  <a:pt x="45" y="269"/>
                  <a:pt x="56" y="267"/>
                </a:cubicBezTo>
                <a:cubicBezTo>
                  <a:pt x="84" y="285"/>
                  <a:pt x="94" y="285"/>
                  <a:pt x="100" y="292"/>
                </a:cubicBezTo>
                <a:cubicBezTo>
                  <a:pt x="134" y="317"/>
                  <a:pt x="134" y="321"/>
                  <a:pt x="137" y="320"/>
                </a:cubicBezTo>
                <a:cubicBezTo>
                  <a:pt x="110" y="311"/>
                  <a:pt x="97" y="310"/>
                  <a:pt x="90" y="299"/>
                </a:cubicBezTo>
                <a:cubicBezTo>
                  <a:pt x="32" y="287"/>
                  <a:pt x="28" y="276"/>
                  <a:pt x="19" y="276"/>
                </a:cubicBezTo>
                <a:cubicBezTo>
                  <a:pt x="6" y="287"/>
                  <a:pt x="11" y="287"/>
                  <a:pt x="14" y="290"/>
                </a:cubicBezTo>
                <a:cubicBezTo>
                  <a:pt x="60" y="310"/>
                  <a:pt x="70" y="302"/>
                  <a:pt x="70" y="311"/>
                </a:cubicBezTo>
                <a:cubicBezTo>
                  <a:pt x="74" y="314"/>
                  <a:pt x="68" y="317"/>
                  <a:pt x="63" y="317"/>
                </a:cubicBezTo>
                <a:cubicBezTo>
                  <a:pt x="27" y="300"/>
                  <a:pt x="17" y="307"/>
                  <a:pt x="14" y="299"/>
                </a:cubicBezTo>
                <a:cubicBezTo>
                  <a:pt x="6" y="311"/>
                  <a:pt x="10" y="315"/>
                  <a:pt x="14" y="317"/>
                </a:cubicBezTo>
                <a:cubicBezTo>
                  <a:pt x="37" y="321"/>
                  <a:pt x="39" y="319"/>
                  <a:pt x="42" y="320"/>
                </a:cubicBezTo>
                <a:cubicBezTo>
                  <a:pt x="62" y="325"/>
                  <a:pt x="72" y="331"/>
                  <a:pt x="84" y="334"/>
                </a:cubicBezTo>
                <a:cubicBezTo>
                  <a:pt x="121" y="352"/>
                  <a:pt x="125" y="357"/>
                  <a:pt x="133" y="355"/>
                </a:cubicBezTo>
                <a:cubicBezTo>
                  <a:pt x="188" y="388"/>
                  <a:pt x="192" y="395"/>
                  <a:pt x="199" y="398"/>
                </a:cubicBezTo>
                <a:cubicBezTo>
                  <a:pt x="215" y="420"/>
                  <a:pt x="207" y="410"/>
                  <a:pt x="203" y="411"/>
                </a:cubicBezTo>
                <a:cubicBezTo>
                  <a:pt x="183" y="401"/>
                  <a:pt x="184" y="396"/>
                  <a:pt x="180" y="397"/>
                </a:cubicBezTo>
                <a:cubicBezTo>
                  <a:pt x="156" y="377"/>
                  <a:pt x="148" y="383"/>
                  <a:pt x="146" y="378"/>
                </a:cubicBezTo>
                <a:cubicBezTo>
                  <a:pt x="79" y="350"/>
                  <a:pt x="69" y="355"/>
                  <a:pt x="66" y="346"/>
                </a:cubicBezTo>
                <a:cubicBezTo>
                  <a:pt x="21" y="335"/>
                  <a:pt x="16" y="331"/>
                  <a:pt x="9" y="331"/>
                </a:cubicBezTo>
                <a:cubicBezTo>
                  <a:pt x="6" y="343"/>
                  <a:pt x="10" y="344"/>
                  <a:pt x="14" y="345"/>
                </a:cubicBezTo>
                <a:cubicBezTo>
                  <a:pt x="44" y="355"/>
                  <a:pt x="47" y="356"/>
                  <a:pt x="50" y="354"/>
                </a:cubicBezTo>
                <a:cubicBezTo>
                  <a:pt x="88" y="365"/>
                  <a:pt x="88" y="372"/>
                  <a:pt x="92" y="371"/>
                </a:cubicBezTo>
                <a:cubicBezTo>
                  <a:pt x="126" y="379"/>
                  <a:pt x="126" y="384"/>
                  <a:pt x="130" y="383"/>
                </a:cubicBezTo>
                <a:cubicBezTo>
                  <a:pt x="173" y="409"/>
                  <a:pt x="178" y="409"/>
                  <a:pt x="180" y="416"/>
                </a:cubicBezTo>
                <a:cubicBezTo>
                  <a:pt x="227" y="438"/>
                  <a:pt x="228" y="443"/>
                  <a:pt x="231" y="442"/>
                </a:cubicBezTo>
                <a:cubicBezTo>
                  <a:pt x="219" y="443"/>
                  <a:pt x="212" y="439"/>
                  <a:pt x="206" y="438"/>
                </a:cubicBezTo>
                <a:cubicBezTo>
                  <a:pt x="155" y="417"/>
                  <a:pt x="153" y="413"/>
                  <a:pt x="149" y="414"/>
                </a:cubicBezTo>
                <a:cubicBezTo>
                  <a:pt x="77" y="386"/>
                  <a:pt x="58" y="388"/>
                  <a:pt x="46" y="377"/>
                </a:cubicBezTo>
                <a:cubicBezTo>
                  <a:pt x="2" y="380"/>
                  <a:pt x="2" y="380"/>
                  <a:pt x="2" y="380"/>
                </a:cubicBezTo>
                <a:cubicBezTo>
                  <a:pt x="64" y="395"/>
                  <a:pt x="68" y="406"/>
                  <a:pt x="78" y="403"/>
                </a:cubicBezTo>
                <a:cubicBezTo>
                  <a:pt x="108" y="413"/>
                  <a:pt x="117" y="413"/>
                  <a:pt x="123" y="419"/>
                </a:cubicBezTo>
                <a:cubicBezTo>
                  <a:pt x="154" y="430"/>
                  <a:pt x="160" y="437"/>
                  <a:pt x="171" y="434"/>
                </a:cubicBezTo>
                <a:cubicBezTo>
                  <a:pt x="195" y="451"/>
                  <a:pt x="205" y="447"/>
                  <a:pt x="208" y="455"/>
                </a:cubicBezTo>
                <a:cubicBezTo>
                  <a:pt x="267" y="487"/>
                  <a:pt x="271" y="498"/>
                  <a:pt x="280" y="499"/>
                </a:cubicBezTo>
                <a:cubicBezTo>
                  <a:pt x="294" y="516"/>
                  <a:pt x="292" y="514"/>
                  <a:pt x="288" y="515"/>
                </a:cubicBezTo>
                <a:cubicBezTo>
                  <a:pt x="255" y="506"/>
                  <a:pt x="255" y="495"/>
                  <a:pt x="247" y="501"/>
                </a:cubicBezTo>
                <a:cubicBezTo>
                  <a:pt x="170" y="478"/>
                  <a:pt x="155" y="464"/>
                  <a:pt x="134" y="461"/>
                </a:cubicBezTo>
                <a:cubicBezTo>
                  <a:pt x="96" y="448"/>
                  <a:pt x="85" y="447"/>
                  <a:pt x="78" y="440"/>
                </a:cubicBezTo>
                <a:cubicBezTo>
                  <a:pt x="2" y="433"/>
                  <a:pt x="2" y="433"/>
                  <a:pt x="2" y="433"/>
                </a:cubicBezTo>
                <a:close/>
                <a:moveTo>
                  <a:pt x="330" y="501"/>
                </a:moveTo>
                <a:cubicBezTo>
                  <a:pt x="334" y="501"/>
                  <a:pt x="334" y="507"/>
                  <a:pt x="336" y="511"/>
                </a:cubicBezTo>
                <a:cubicBezTo>
                  <a:pt x="329" y="513"/>
                  <a:pt x="327" y="506"/>
                  <a:pt x="330" y="501"/>
                </a:cubicBezTo>
                <a:close/>
                <a:moveTo>
                  <a:pt x="121" y="337"/>
                </a:moveTo>
                <a:cubicBezTo>
                  <a:pt x="118" y="332"/>
                  <a:pt x="110" y="339"/>
                  <a:pt x="109" y="329"/>
                </a:cubicBezTo>
                <a:cubicBezTo>
                  <a:pt x="119" y="327"/>
                  <a:pt x="121" y="339"/>
                  <a:pt x="130" y="337"/>
                </a:cubicBezTo>
                <a:cubicBezTo>
                  <a:pt x="132" y="344"/>
                  <a:pt x="121" y="341"/>
                  <a:pt x="121" y="337"/>
                </a:cubicBezTo>
                <a:close/>
                <a:moveTo>
                  <a:pt x="290" y="490"/>
                </a:moveTo>
                <a:cubicBezTo>
                  <a:pt x="288" y="484"/>
                  <a:pt x="281" y="489"/>
                  <a:pt x="280" y="481"/>
                </a:cubicBezTo>
                <a:cubicBezTo>
                  <a:pt x="287" y="485"/>
                  <a:pt x="297" y="485"/>
                  <a:pt x="300" y="495"/>
                </a:cubicBezTo>
                <a:cubicBezTo>
                  <a:pt x="294" y="500"/>
                  <a:pt x="293" y="492"/>
                  <a:pt x="290" y="490"/>
                </a:cubicBezTo>
                <a:close/>
                <a:moveTo>
                  <a:pt x="16" y="743"/>
                </a:moveTo>
                <a:cubicBezTo>
                  <a:pt x="25" y="732"/>
                  <a:pt x="39" y="725"/>
                  <a:pt x="48" y="714"/>
                </a:cubicBezTo>
                <a:cubicBezTo>
                  <a:pt x="61" y="705"/>
                  <a:pt x="74" y="698"/>
                  <a:pt x="85" y="686"/>
                </a:cubicBezTo>
                <a:cubicBezTo>
                  <a:pt x="90" y="687"/>
                  <a:pt x="92" y="684"/>
                  <a:pt x="93" y="680"/>
                </a:cubicBezTo>
                <a:cubicBezTo>
                  <a:pt x="98" y="680"/>
                  <a:pt x="103" y="678"/>
                  <a:pt x="105" y="674"/>
                </a:cubicBezTo>
                <a:cubicBezTo>
                  <a:pt x="113" y="672"/>
                  <a:pt x="119" y="667"/>
                  <a:pt x="125" y="662"/>
                </a:cubicBezTo>
                <a:cubicBezTo>
                  <a:pt x="135" y="661"/>
                  <a:pt x="135" y="652"/>
                  <a:pt x="144" y="650"/>
                </a:cubicBezTo>
                <a:cubicBezTo>
                  <a:pt x="152" y="647"/>
                  <a:pt x="157" y="641"/>
                  <a:pt x="164" y="638"/>
                </a:cubicBezTo>
                <a:cubicBezTo>
                  <a:pt x="171" y="635"/>
                  <a:pt x="179" y="633"/>
                  <a:pt x="185" y="629"/>
                </a:cubicBezTo>
                <a:cubicBezTo>
                  <a:pt x="190" y="629"/>
                  <a:pt x="192" y="626"/>
                  <a:pt x="193" y="623"/>
                </a:cubicBezTo>
                <a:cubicBezTo>
                  <a:pt x="198" y="622"/>
                  <a:pt x="208" y="625"/>
                  <a:pt x="205" y="617"/>
                </a:cubicBezTo>
                <a:cubicBezTo>
                  <a:pt x="197" y="618"/>
                  <a:pt x="189" y="619"/>
                  <a:pt x="184" y="623"/>
                </a:cubicBezTo>
                <a:cubicBezTo>
                  <a:pt x="178" y="627"/>
                  <a:pt x="168" y="627"/>
                  <a:pt x="164" y="632"/>
                </a:cubicBezTo>
                <a:cubicBezTo>
                  <a:pt x="150" y="637"/>
                  <a:pt x="138" y="643"/>
                  <a:pt x="130" y="653"/>
                </a:cubicBezTo>
                <a:cubicBezTo>
                  <a:pt x="114" y="656"/>
                  <a:pt x="107" y="668"/>
                  <a:pt x="93" y="672"/>
                </a:cubicBezTo>
                <a:cubicBezTo>
                  <a:pt x="82" y="681"/>
                  <a:pt x="69" y="687"/>
                  <a:pt x="59" y="696"/>
                </a:cubicBezTo>
                <a:cubicBezTo>
                  <a:pt x="46" y="702"/>
                  <a:pt x="39" y="713"/>
                  <a:pt x="24" y="717"/>
                </a:cubicBezTo>
                <a:cubicBezTo>
                  <a:pt x="23" y="725"/>
                  <a:pt x="16" y="728"/>
                  <a:pt x="10" y="732"/>
                </a:cubicBezTo>
                <a:cubicBezTo>
                  <a:pt x="6" y="732"/>
                  <a:pt x="8" y="739"/>
                  <a:pt x="2" y="738"/>
                </a:cubicBezTo>
                <a:cubicBezTo>
                  <a:pt x="2" y="755"/>
                  <a:pt x="2" y="755"/>
                  <a:pt x="2" y="755"/>
                </a:cubicBezTo>
                <a:cubicBezTo>
                  <a:pt x="6" y="751"/>
                  <a:pt x="11" y="747"/>
                  <a:pt x="16" y="743"/>
                </a:cubicBezTo>
                <a:close/>
                <a:moveTo>
                  <a:pt x="24" y="604"/>
                </a:moveTo>
                <a:cubicBezTo>
                  <a:pt x="24" y="596"/>
                  <a:pt x="32" y="596"/>
                  <a:pt x="36" y="592"/>
                </a:cubicBezTo>
                <a:cubicBezTo>
                  <a:pt x="39" y="587"/>
                  <a:pt x="44" y="585"/>
                  <a:pt x="47" y="580"/>
                </a:cubicBezTo>
                <a:cubicBezTo>
                  <a:pt x="54" y="579"/>
                  <a:pt x="52" y="570"/>
                  <a:pt x="61" y="571"/>
                </a:cubicBezTo>
                <a:cubicBezTo>
                  <a:pt x="64" y="566"/>
                  <a:pt x="68" y="562"/>
                  <a:pt x="73" y="559"/>
                </a:cubicBezTo>
                <a:cubicBezTo>
                  <a:pt x="73" y="552"/>
                  <a:pt x="85" y="556"/>
                  <a:pt x="87" y="550"/>
                </a:cubicBezTo>
                <a:cubicBezTo>
                  <a:pt x="76" y="549"/>
                  <a:pt x="69" y="552"/>
                  <a:pt x="67" y="559"/>
                </a:cubicBezTo>
                <a:cubicBezTo>
                  <a:pt x="63" y="565"/>
                  <a:pt x="52" y="564"/>
                  <a:pt x="50" y="571"/>
                </a:cubicBezTo>
                <a:cubicBezTo>
                  <a:pt x="37" y="579"/>
                  <a:pt x="28" y="590"/>
                  <a:pt x="16" y="598"/>
                </a:cubicBezTo>
                <a:cubicBezTo>
                  <a:pt x="12" y="603"/>
                  <a:pt x="5" y="606"/>
                  <a:pt x="2" y="612"/>
                </a:cubicBezTo>
                <a:cubicBezTo>
                  <a:pt x="2" y="623"/>
                  <a:pt x="2" y="623"/>
                  <a:pt x="2" y="623"/>
                </a:cubicBezTo>
                <a:cubicBezTo>
                  <a:pt x="5" y="620"/>
                  <a:pt x="8" y="617"/>
                  <a:pt x="10" y="613"/>
                </a:cubicBezTo>
                <a:cubicBezTo>
                  <a:pt x="16" y="611"/>
                  <a:pt x="19" y="607"/>
                  <a:pt x="24" y="604"/>
                </a:cubicBezTo>
                <a:close/>
                <a:moveTo>
                  <a:pt x="44" y="1722"/>
                </a:moveTo>
                <a:cubicBezTo>
                  <a:pt x="44" y="1720"/>
                  <a:pt x="45" y="1718"/>
                  <a:pt x="46" y="1717"/>
                </a:cubicBezTo>
                <a:cubicBezTo>
                  <a:pt x="91" y="1621"/>
                  <a:pt x="100" y="1610"/>
                  <a:pt x="103" y="1598"/>
                </a:cubicBezTo>
                <a:cubicBezTo>
                  <a:pt x="125" y="1559"/>
                  <a:pt x="129" y="1553"/>
                  <a:pt x="128" y="1547"/>
                </a:cubicBezTo>
                <a:cubicBezTo>
                  <a:pt x="157" y="1507"/>
                  <a:pt x="164" y="1502"/>
                  <a:pt x="167" y="1496"/>
                </a:cubicBezTo>
                <a:cubicBezTo>
                  <a:pt x="212" y="1442"/>
                  <a:pt x="214" y="1436"/>
                  <a:pt x="221" y="1431"/>
                </a:cubicBezTo>
                <a:cubicBezTo>
                  <a:pt x="226" y="1413"/>
                  <a:pt x="214" y="1432"/>
                  <a:pt x="195" y="1449"/>
                </a:cubicBezTo>
                <a:cubicBezTo>
                  <a:pt x="116" y="1530"/>
                  <a:pt x="102" y="1546"/>
                  <a:pt x="89" y="1562"/>
                </a:cubicBezTo>
                <a:cubicBezTo>
                  <a:pt x="71" y="1587"/>
                  <a:pt x="71" y="1588"/>
                  <a:pt x="71" y="1588"/>
                </a:cubicBezTo>
                <a:cubicBezTo>
                  <a:pt x="2" y="1718"/>
                  <a:pt x="2" y="1718"/>
                  <a:pt x="2" y="1718"/>
                </a:cubicBezTo>
                <a:cubicBezTo>
                  <a:pt x="24" y="1678"/>
                  <a:pt x="24" y="1671"/>
                  <a:pt x="29" y="1665"/>
                </a:cubicBezTo>
                <a:cubicBezTo>
                  <a:pt x="83" y="1581"/>
                  <a:pt x="89" y="1575"/>
                  <a:pt x="94" y="1569"/>
                </a:cubicBezTo>
                <a:cubicBezTo>
                  <a:pt x="135" y="1531"/>
                  <a:pt x="112" y="1544"/>
                  <a:pt x="112" y="1560"/>
                </a:cubicBezTo>
                <a:cubicBezTo>
                  <a:pt x="94" y="1592"/>
                  <a:pt x="93" y="1598"/>
                  <a:pt x="89" y="1604"/>
                </a:cubicBezTo>
                <a:cubicBezTo>
                  <a:pt x="59" y="1656"/>
                  <a:pt x="61" y="1665"/>
                  <a:pt x="55" y="1672"/>
                </a:cubicBezTo>
                <a:cubicBezTo>
                  <a:pt x="29" y="1728"/>
                  <a:pt x="26" y="1734"/>
                  <a:pt x="23" y="1739"/>
                </a:cubicBezTo>
                <a:cubicBezTo>
                  <a:pt x="10" y="1768"/>
                  <a:pt x="5" y="1773"/>
                  <a:pt x="2" y="1779"/>
                </a:cubicBezTo>
                <a:cubicBezTo>
                  <a:pt x="30" y="1752"/>
                  <a:pt x="36" y="1737"/>
                  <a:pt x="44" y="1722"/>
                </a:cubicBezTo>
                <a:close/>
                <a:moveTo>
                  <a:pt x="531" y="966"/>
                </a:moveTo>
                <a:cubicBezTo>
                  <a:pt x="537" y="972"/>
                  <a:pt x="543" y="978"/>
                  <a:pt x="555" y="983"/>
                </a:cubicBezTo>
                <a:cubicBezTo>
                  <a:pt x="582" y="1016"/>
                  <a:pt x="572" y="1012"/>
                  <a:pt x="567" y="1005"/>
                </a:cubicBezTo>
                <a:cubicBezTo>
                  <a:pt x="564" y="1014"/>
                  <a:pt x="565" y="1022"/>
                  <a:pt x="577" y="1025"/>
                </a:cubicBezTo>
                <a:cubicBezTo>
                  <a:pt x="602" y="1071"/>
                  <a:pt x="606" y="1077"/>
                  <a:pt x="604" y="1085"/>
                </a:cubicBezTo>
                <a:cubicBezTo>
                  <a:pt x="624" y="1121"/>
                  <a:pt x="614" y="1130"/>
                  <a:pt x="620" y="1134"/>
                </a:cubicBezTo>
                <a:cubicBezTo>
                  <a:pt x="636" y="1178"/>
                  <a:pt x="622" y="1188"/>
                  <a:pt x="633" y="1188"/>
                </a:cubicBezTo>
                <a:cubicBezTo>
                  <a:pt x="638" y="1154"/>
                  <a:pt x="637" y="1151"/>
                  <a:pt x="636" y="1147"/>
                </a:cubicBezTo>
                <a:cubicBezTo>
                  <a:pt x="643" y="1092"/>
                  <a:pt x="647" y="1092"/>
                  <a:pt x="648" y="1086"/>
                </a:cubicBezTo>
                <a:cubicBezTo>
                  <a:pt x="659" y="1040"/>
                  <a:pt x="666" y="1046"/>
                  <a:pt x="667" y="1037"/>
                </a:cubicBezTo>
                <a:cubicBezTo>
                  <a:pt x="711" y="998"/>
                  <a:pt x="721" y="987"/>
                  <a:pt x="733" y="985"/>
                </a:cubicBezTo>
                <a:cubicBezTo>
                  <a:pt x="785" y="965"/>
                  <a:pt x="796" y="982"/>
                  <a:pt x="797" y="969"/>
                </a:cubicBezTo>
                <a:cubicBezTo>
                  <a:pt x="738" y="970"/>
                  <a:pt x="734" y="971"/>
                  <a:pt x="730" y="970"/>
                </a:cubicBezTo>
                <a:cubicBezTo>
                  <a:pt x="733" y="964"/>
                  <a:pt x="734" y="961"/>
                  <a:pt x="733" y="956"/>
                </a:cubicBezTo>
                <a:cubicBezTo>
                  <a:pt x="828" y="882"/>
                  <a:pt x="842" y="872"/>
                  <a:pt x="854" y="858"/>
                </a:cubicBezTo>
                <a:cubicBezTo>
                  <a:pt x="887" y="830"/>
                  <a:pt x="888" y="820"/>
                  <a:pt x="893" y="822"/>
                </a:cubicBezTo>
                <a:cubicBezTo>
                  <a:pt x="938" y="742"/>
                  <a:pt x="939" y="732"/>
                  <a:pt x="944" y="718"/>
                </a:cubicBezTo>
                <a:cubicBezTo>
                  <a:pt x="976" y="667"/>
                  <a:pt x="982" y="668"/>
                  <a:pt x="985" y="663"/>
                </a:cubicBezTo>
                <a:cubicBezTo>
                  <a:pt x="1034" y="616"/>
                  <a:pt x="1037" y="612"/>
                  <a:pt x="1040" y="606"/>
                </a:cubicBezTo>
                <a:cubicBezTo>
                  <a:pt x="1002" y="631"/>
                  <a:pt x="993" y="650"/>
                  <a:pt x="979" y="654"/>
                </a:cubicBezTo>
                <a:cubicBezTo>
                  <a:pt x="987" y="629"/>
                  <a:pt x="984" y="633"/>
                  <a:pt x="985" y="628"/>
                </a:cubicBezTo>
                <a:cubicBezTo>
                  <a:pt x="1024" y="597"/>
                  <a:pt x="1030" y="597"/>
                  <a:pt x="1035" y="597"/>
                </a:cubicBezTo>
                <a:cubicBezTo>
                  <a:pt x="1096" y="544"/>
                  <a:pt x="1113" y="533"/>
                  <a:pt x="1128" y="518"/>
                </a:cubicBezTo>
                <a:cubicBezTo>
                  <a:pt x="1158" y="470"/>
                  <a:pt x="1172" y="471"/>
                  <a:pt x="1165" y="465"/>
                </a:cubicBezTo>
                <a:cubicBezTo>
                  <a:pt x="1112" y="520"/>
                  <a:pt x="1105" y="524"/>
                  <a:pt x="1101" y="535"/>
                </a:cubicBezTo>
                <a:cubicBezTo>
                  <a:pt x="1005" y="601"/>
                  <a:pt x="1001" y="608"/>
                  <a:pt x="995" y="607"/>
                </a:cubicBezTo>
                <a:cubicBezTo>
                  <a:pt x="910" y="672"/>
                  <a:pt x="899" y="679"/>
                  <a:pt x="890" y="690"/>
                </a:cubicBezTo>
                <a:cubicBezTo>
                  <a:pt x="855" y="718"/>
                  <a:pt x="851" y="724"/>
                  <a:pt x="848" y="732"/>
                </a:cubicBezTo>
                <a:cubicBezTo>
                  <a:pt x="816" y="766"/>
                  <a:pt x="808" y="763"/>
                  <a:pt x="804" y="772"/>
                </a:cubicBezTo>
                <a:cubicBezTo>
                  <a:pt x="759" y="821"/>
                  <a:pt x="753" y="821"/>
                  <a:pt x="749" y="830"/>
                </a:cubicBezTo>
                <a:cubicBezTo>
                  <a:pt x="712" y="864"/>
                  <a:pt x="703" y="877"/>
                  <a:pt x="694" y="887"/>
                </a:cubicBezTo>
                <a:cubicBezTo>
                  <a:pt x="653" y="942"/>
                  <a:pt x="652" y="947"/>
                  <a:pt x="648" y="946"/>
                </a:cubicBezTo>
                <a:cubicBezTo>
                  <a:pt x="682" y="890"/>
                  <a:pt x="690" y="875"/>
                  <a:pt x="706" y="848"/>
                </a:cubicBezTo>
                <a:cubicBezTo>
                  <a:pt x="741" y="810"/>
                  <a:pt x="742" y="801"/>
                  <a:pt x="746" y="803"/>
                </a:cubicBezTo>
                <a:cubicBezTo>
                  <a:pt x="786" y="756"/>
                  <a:pt x="798" y="744"/>
                  <a:pt x="811" y="730"/>
                </a:cubicBezTo>
                <a:cubicBezTo>
                  <a:pt x="871" y="676"/>
                  <a:pt x="875" y="672"/>
                  <a:pt x="879" y="672"/>
                </a:cubicBezTo>
                <a:cubicBezTo>
                  <a:pt x="933" y="625"/>
                  <a:pt x="940" y="619"/>
                  <a:pt x="948" y="618"/>
                </a:cubicBezTo>
                <a:cubicBezTo>
                  <a:pt x="982" y="592"/>
                  <a:pt x="994" y="581"/>
                  <a:pt x="1008" y="572"/>
                </a:cubicBezTo>
                <a:cubicBezTo>
                  <a:pt x="1037" y="532"/>
                  <a:pt x="1036" y="550"/>
                  <a:pt x="1028" y="549"/>
                </a:cubicBezTo>
                <a:cubicBezTo>
                  <a:pt x="1002" y="571"/>
                  <a:pt x="994" y="573"/>
                  <a:pt x="987" y="575"/>
                </a:cubicBezTo>
                <a:cubicBezTo>
                  <a:pt x="954" y="600"/>
                  <a:pt x="941" y="610"/>
                  <a:pt x="928" y="621"/>
                </a:cubicBezTo>
                <a:cubicBezTo>
                  <a:pt x="905" y="642"/>
                  <a:pt x="898" y="636"/>
                  <a:pt x="896" y="642"/>
                </a:cubicBezTo>
                <a:cubicBezTo>
                  <a:pt x="905" y="628"/>
                  <a:pt x="911" y="624"/>
                  <a:pt x="915" y="615"/>
                </a:cubicBezTo>
                <a:cubicBezTo>
                  <a:pt x="954" y="585"/>
                  <a:pt x="959" y="581"/>
                  <a:pt x="964" y="577"/>
                </a:cubicBezTo>
                <a:cubicBezTo>
                  <a:pt x="1004" y="547"/>
                  <a:pt x="1009" y="542"/>
                  <a:pt x="1016" y="540"/>
                </a:cubicBezTo>
                <a:cubicBezTo>
                  <a:pt x="1053" y="509"/>
                  <a:pt x="1059" y="504"/>
                  <a:pt x="1066" y="506"/>
                </a:cubicBezTo>
                <a:cubicBezTo>
                  <a:pt x="1120" y="459"/>
                  <a:pt x="1128" y="463"/>
                  <a:pt x="1132" y="453"/>
                </a:cubicBezTo>
                <a:cubicBezTo>
                  <a:pt x="1176" y="423"/>
                  <a:pt x="1172" y="419"/>
                  <a:pt x="1181" y="415"/>
                </a:cubicBezTo>
                <a:cubicBezTo>
                  <a:pt x="1232" y="363"/>
                  <a:pt x="1247" y="362"/>
                  <a:pt x="1242" y="353"/>
                </a:cubicBezTo>
                <a:cubicBezTo>
                  <a:pt x="1184" y="403"/>
                  <a:pt x="1181" y="404"/>
                  <a:pt x="1177" y="404"/>
                </a:cubicBezTo>
                <a:cubicBezTo>
                  <a:pt x="1122" y="438"/>
                  <a:pt x="1118" y="445"/>
                  <a:pt x="1111" y="444"/>
                </a:cubicBezTo>
                <a:cubicBezTo>
                  <a:pt x="1091" y="457"/>
                  <a:pt x="1093" y="454"/>
                  <a:pt x="1087" y="461"/>
                </a:cubicBezTo>
                <a:cubicBezTo>
                  <a:pt x="1070" y="457"/>
                  <a:pt x="1065" y="462"/>
                  <a:pt x="1060" y="465"/>
                </a:cubicBezTo>
                <a:cubicBezTo>
                  <a:pt x="1000" y="493"/>
                  <a:pt x="994" y="498"/>
                  <a:pt x="986" y="501"/>
                </a:cubicBezTo>
                <a:cubicBezTo>
                  <a:pt x="958" y="514"/>
                  <a:pt x="952" y="522"/>
                  <a:pt x="945" y="527"/>
                </a:cubicBezTo>
                <a:cubicBezTo>
                  <a:pt x="890" y="558"/>
                  <a:pt x="877" y="570"/>
                  <a:pt x="864" y="579"/>
                </a:cubicBezTo>
                <a:cubicBezTo>
                  <a:pt x="812" y="621"/>
                  <a:pt x="797" y="624"/>
                  <a:pt x="786" y="639"/>
                </a:cubicBezTo>
                <a:cubicBezTo>
                  <a:pt x="741" y="677"/>
                  <a:pt x="735" y="681"/>
                  <a:pt x="729" y="686"/>
                </a:cubicBezTo>
                <a:cubicBezTo>
                  <a:pt x="701" y="713"/>
                  <a:pt x="694" y="727"/>
                  <a:pt x="684" y="729"/>
                </a:cubicBezTo>
                <a:cubicBezTo>
                  <a:pt x="707" y="689"/>
                  <a:pt x="708" y="675"/>
                  <a:pt x="714" y="676"/>
                </a:cubicBezTo>
                <a:cubicBezTo>
                  <a:pt x="768" y="610"/>
                  <a:pt x="789" y="599"/>
                  <a:pt x="805" y="575"/>
                </a:cubicBezTo>
                <a:cubicBezTo>
                  <a:pt x="864" y="533"/>
                  <a:pt x="873" y="530"/>
                  <a:pt x="880" y="523"/>
                </a:cubicBezTo>
                <a:cubicBezTo>
                  <a:pt x="967" y="471"/>
                  <a:pt x="975" y="465"/>
                  <a:pt x="985" y="462"/>
                </a:cubicBezTo>
                <a:cubicBezTo>
                  <a:pt x="1047" y="431"/>
                  <a:pt x="1058" y="431"/>
                  <a:pt x="1066" y="423"/>
                </a:cubicBezTo>
                <a:cubicBezTo>
                  <a:pt x="1101" y="405"/>
                  <a:pt x="1111" y="402"/>
                  <a:pt x="1121" y="400"/>
                </a:cubicBezTo>
                <a:cubicBezTo>
                  <a:pt x="1203" y="349"/>
                  <a:pt x="1209" y="350"/>
                  <a:pt x="1211" y="343"/>
                </a:cubicBezTo>
                <a:cubicBezTo>
                  <a:pt x="1199" y="344"/>
                  <a:pt x="1193" y="349"/>
                  <a:pt x="1187" y="354"/>
                </a:cubicBezTo>
                <a:cubicBezTo>
                  <a:pt x="1126" y="392"/>
                  <a:pt x="1116" y="384"/>
                  <a:pt x="1112" y="393"/>
                </a:cubicBezTo>
                <a:cubicBezTo>
                  <a:pt x="1070" y="417"/>
                  <a:pt x="1059" y="407"/>
                  <a:pt x="1056" y="418"/>
                </a:cubicBezTo>
                <a:cubicBezTo>
                  <a:pt x="1023" y="430"/>
                  <a:pt x="1010" y="436"/>
                  <a:pt x="997" y="442"/>
                </a:cubicBezTo>
                <a:cubicBezTo>
                  <a:pt x="935" y="472"/>
                  <a:pt x="931" y="480"/>
                  <a:pt x="924" y="482"/>
                </a:cubicBezTo>
                <a:cubicBezTo>
                  <a:pt x="883" y="508"/>
                  <a:pt x="877" y="511"/>
                  <a:pt x="871" y="515"/>
                </a:cubicBezTo>
                <a:cubicBezTo>
                  <a:pt x="848" y="527"/>
                  <a:pt x="847" y="536"/>
                  <a:pt x="843" y="535"/>
                </a:cubicBezTo>
                <a:cubicBezTo>
                  <a:pt x="793" y="575"/>
                  <a:pt x="791" y="578"/>
                  <a:pt x="787" y="579"/>
                </a:cubicBezTo>
                <a:cubicBezTo>
                  <a:pt x="764" y="599"/>
                  <a:pt x="764" y="609"/>
                  <a:pt x="759" y="608"/>
                </a:cubicBezTo>
                <a:cubicBezTo>
                  <a:pt x="699" y="664"/>
                  <a:pt x="701" y="682"/>
                  <a:pt x="695" y="677"/>
                </a:cubicBezTo>
                <a:cubicBezTo>
                  <a:pt x="695" y="655"/>
                  <a:pt x="699" y="646"/>
                  <a:pt x="707" y="644"/>
                </a:cubicBezTo>
                <a:cubicBezTo>
                  <a:pt x="730" y="602"/>
                  <a:pt x="737" y="601"/>
                  <a:pt x="740" y="593"/>
                </a:cubicBezTo>
                <a:cubicBezTo>
                  <a:pt x="810" y="533"/>
                  <a:pt x="820" y="525"/>
                  <a:pt x="829" y="516"/>
                </a:cubicBezTo>
                <a:cubicBezTo>
                  <a:pt x="866" y="491"/>
                  <a:pt x="871" y="487"/>
                  <a:pt x="875" y="479"/>
                </a:cubicBezTo>
                <a:cubicBezTo>
                  <a:pt x="976" y="423"/>
                  <a:pt x="993" y="412"/>
                  <a:pt x="1012" y="408"/>
                </a:cubicBezTo>
                <a:cubicBezTo>
                  <a:pt x="1085" y="374"/>
                  <a:pt x="1104" y="371"/>
                  <a:pt x="1123" y="363"/>
                </a:cubicBezTo>
                <a:cubicBezTo>
                  <a:pt x="1170" y="352"/>
                  <a:pt x="1173" y="343"/>
                  <a:pt x="1180" y="348"/>
                </a:cubicBezTo>
                <a:cubicBezTo>
                  <a:pt x="1208" y="335"/>
                  <a:pt x="1213" y="328"/>
                  <a:pt x="1220" y="324"/>
                </a:cubicBezTo>
                <a:cubicBezTo>
                  <a:pt x="1249" y="318"/>
                  <a:pt x="1253" y="306"/>
                  <a:pt x="1262" y="309"/>
                </a:cubicBezTo>
                <a:cubicBezTo>
                  <a:pt x="1292" y="281"/>
                  <a:pt x="1298" y="284"/>
                  <a:pt x="1300" y="275"/>
                </a:cubicBezTo>
                <a:cubicBezTo>
                  <a:pt x="1261" y="290"/>
                  <a:pt x="1255" y="300"/>
                  <a:pt x="1246" y="301"/>
                </a:cubicBezTo>
                <a:cubicBezTo>
                  <a:pt x="1167" y="337"/>
                  <a:pt x="1163" y="340"/>
                  <a:pt x="1157" y="337"/>
                </a:cubicBezTo>
                <a:cubicBezTo>
                  <a:pt x="1110" y="362"/>
                  <a:pt x="1097" y="354"/>
                  <a:pt x="1090" y="364"/>
                </a:cubicBezTo>
                <a:cubicBezTo>
                  <a:pt x="947" y="426"/>
                  <a:pt x="940" y="424"/>
                  <a:pt x="935" y="430"/>
                </a:cubicBezTo>
                <a:cubicBezTo>
                  <a:pt x="882" y="462"/>
                  <a:pt x="875" y="461"/>
                  <a:pt x="872" y="471"/>
                </a:cubicBezTo>
                <a:cubicBezTo>
                  <a:pt x="846" y="491"/>
                  <a:pt x="834" y="497"/>
                  <a:pt x="824" y="507"/>
                </a:cubicBezTo>
                <a:cubicBezTo>
                  <a:pt x="757" y="555"/>
                  <a:pt x="755" y="568"/>
                  <a:pt x="748" y="568"/>
                </a:cubicBezTo>
                <a:cubicBezTo>
                  <a:pt x="713" y="600"/>
                  <a:pt x="713" y="617"/>
                  <a:pt x="703" y="611"/>
                </a:cubicBezTo>
                <a:cubicBezTo>
                  <a:pt x="726" y="580"/>
                  <a:pt x="733" y="572"/>
                  <a:pt x="740" y="564"/>
                </a:cubicBezTo>
                <a:cubicBezTo>
                  <a:pt x="791" y="510"/>
                  <a:pt x="802" y="510"/>
                  <a:pt x="807" y="496"/>
                </a:cubicBezTo>
                <a:cubicBezTo>
                  <a:pt x="856" y="451"/>
                  <a:pt x="865" y="461"/>
                  <a:pt x="866" y="449"/>
                </a:cubicBezTo>
                <a:cubicBezTo>
                  <a:pt x="935" y="412"/>
                  <a:pt x="946" y="395"/>
                  <a:pt x="963" y="392"/>
                </a:cubicBezTo>
                <a:cubicBezTo>
                  <a:pt x="1020" y="358"/>
                  <a:pt x="1027" y="365"/>
                  <a:pt x="1029" y="358"/>
                </a:cubicBezTo>
                <a:cubicBezTo>
                  <a:pt x="1068" y="345"/>
                  <a:pt x="1069" y="335"/>
                  <a:pt x="1074" y="337"/>
                </a:cubicBezTo>
                <a:cubicBezTo>
                  <a:pt x="1113" y="325"/>
                  <a:pt x="1117" y="324"/>
                  <a:pt x="1121" y="324"/>
                </a:cubicBezTo>
                <a:cubicBezTo>
                  <a:pt x="1151" y="323"/>
                  <a:pt x="1150" y="308"/>
                  <a:pt x="1157" y="315"/>
                </a:cubicBezTo>
                <a:cubicBezTo>
                  <a:pt x="1195" y="299"/>
                  <a:pt x="1199" y="297"/>
                  <a:pt x="1203" y="298"/>
                </a:cubicBezTo>
                <a:cubicBezTo>
                  <a:pt x="1226" y="284"/>
                  <a:pt x="1236" y="278"/>
                  <a:pt x="1230" y="275"/>
                </a:cubicBezTo>
                <a:cubicBezTo>
                  <a:pt x="1175" y="297"/>
                  <a:pt x="1169" y="300"/>
                  <a:pt x="1163" y="302"/>
                </a:cubicBezTo>
                <a:cubicBezTo>
                  <a:pt x="1081" y="325"/>
                  <a:pt x="1068" y="325"/>
                  <a:pt x="1059" y="334"/>
                </a:cubicBezTo>
                <a:cubicBezTo>
                  <a:pt x="983" y="359"/>
                  <a:pt x="981" y="370"/>
                  <a:pt x="975" y="372"/>
                </a:cubicBezTo>
                <a:cubicBezTo>
                  <a:pt x="916" y="403"/>
                  <a:pt x="907" y="411"/>
                  <a:pt x="896" y="419"/>
                </a:cubicBezTo>
                <a:cubicBezTo>
                  <a:pt x="843" y="453"/>
                  <a:pt x="838" y="457"/>
                  <a:pt x="834" y="464"/>
                </a:cubicBezTo>
                <a:cubicBezTo>
                  <a:pt x="754" y="525"/>
                  <a:pt x="753" y="539"/>
                  <a:pt x="747" y="542"/>
                </a:cubicBezTo>
                <a:cubicBezTo>
                  <a:pt x="731" y="554"/>
                  <a:pt x="732" y="540"/>
                  <a:pt x="738" y="541"/>
                </a:cubicBezTo>
                <a:cubicBezTo>
                  <a:pt x="773" y="492"/>
                  <a:pt x="778" y="492"/>
                  <a:pt x="780" y="484"/>
                </a:cubicBezTo>
                <a:cubicBezTo>
                  <a:pt x="802" y="476"/>
                  <a:pt x="803" y="462"/>
                  <a:pt x="809" y="462"/>
                </a:cubicBezTo>
                <a:cubicBezTo>
                  <a:pt x="835" y="445"/>
                  <a:pt x="836" y="436"/>
                  <a:pt x="840" y="437"/>
                </a:cubicBezTo>
                <a:cubicBezTo>
                  <a:pt x="879" y="403"/>
                  <a:pt x="892" y="403"/>
                  <a:pt x="902" y="392"/>
                </a:cubicBezTo>
                <a:cubicBezTo>
                  <a:pt x="921" y="373"/>
                  <a:pt x="929" y="378"/>
                  <a:pt x="933" y="372"/>
                </a:cubicBezTo>
                <a:cubicBezTo>
                  <a:pt x="1003" y="331"/>
                  <a:pt x="1008" y="325"/>
                  <a:pt x="1015" y="326"/>
                </a:cubicBezTo>
                <a:cubicBezTo>
                  <a:pt x="1042" y="308"/>
                  <a:pt x="1048" y="313"/>
                  <a:pt x="1049" y="307"/>
                </a:cubicBezTo>
                <a:cubicBezTo>
                  <a:pt x="1094" y="283"/>
                  <a:pt x="1105" y="291"/>
                  <a:pt x="1109" y="280"/>
                </a:cubicBezTo>
                <a:cubicBezTo>
                  <a:pt x="1158" y="265"/>
                  <a:pt x="1166" y="267"/>
                  <a:pt x="1172" y="261"/>
                </a:cubicBezTo>
                <a:cubicBezTo>
                  <a:pt x="1209" y="254"/>
                  <a:pt x="1223" y="250"/>
                  <a:pt x="1237" y="246"/>
                </a:cubicBezTo>
                <a:cubicBezTo>
                  <a:pt x="1290" y="220"/>
                  <a:pt x="1303" y="214"/>
                  <a:pt x="1316" y="206"/>
                </a:cubicBezTo>
                <a:cubicBezTo>
                  <a:pt x="1340" y="198"/>
                  <a:pt x="1341" y="189"/>
                  <a:pt x="1345" y="190"/>
                </a:cubicBezTo>
                <a:cubicBezTo>
                  <a:pt x="1325" y="186"/>
                  <a:pt x="1322" y="202"/>
                  <a:pt x="1312" y="201"/>
                </a:cubicBezTo>
                <a:cubicBezTo>
                  <a:pt x="1254" y="227"/>
                  <a:pt x="1246" y="234"/>
                  <a:pt x="1236" y="233"/>
                </a:cubicBezTo>
                <a:cubicBezTo>
                  <a:pt x="1112" y="267"/>
                  <a:pt x="1110" y="273"/>
                  <a:pt x="1104" y="271"/>
                </a:cubicBezTo>
                <a:cubicBezTo>
                  <a:pt x="1070" y="288"/>
                  <a:pt x="1060" y="287"/>
                  <a:pt x="1054" y="296"/>
                </a:cubicBezTo>
                <a:cubicBezTo>
                  <a:pt x="1036" y="302"/>
                  <a:pt x="1032" y="305"/>
                  <a:pt x="1027" y="306"/>
                </a:cubicBezTo>
                <a:cubicBezTo>
                  <a:pt x="971" y="341"/>
                  <a:pt x="962" y="341"/>
                  <a:pt x="955" y="346"/>
                </a:cubicBezTo>
                <a:cubicBezTo>
                  <a:pt x="908" y="369"/>
                  <a:pt x="906" y="381"/>
                  <a:pt x="899" y="378"/>
                </a:cubicBezTo>
                <a:cubicBezTo>
                  <a:pt x="866" y="403"/>
                  <a:pt x="863" y="406"/>
                  <a:pt x="858" y="404"/>
                </a:cubicBezTo>
                <a:cubicBezTo>
                  <a:pt x="833" y="425"/>
                  <a:pt x="831" y="427"/>
                  <a:pt x="830" y="430"/>
                </a:cubicBezTo>
                <a:cubicBezTo>
                  <a:pt x="784" y="469"/>
                  <a:pt x="775" y="480"/>
                  <a:pt x="763" y="485"/>
                </a:cubicBezTo>
                <a:cubicBezTo>
                  <a:pt x="743" y="510"/>
                  <a:pt x="739" y="518"/>
                  <a:pt x="732" y="519"/>
                </a:cubicBezTo>
                <a:cubicBezTo>
                  <a:pt x="787" y="441"/>
                  <a:pt x="800" y="433"/>
                  <a:pt x="812" y="421"/>
                </a:cubicBezTo>
                <a:cubicBezTo>
                  <a:pt x="835" y="407"/>
                  <a:pt x="835" y="391"/>
                  <a:pt x="843" y="394"/>
                </a:cubicBezTo>
                <a:cubicBezTo>
                  <a:pt x="904" y="351"/>
                  <a:pt x="914" y="340"/>
                  <a:pt x="926" y="333"/>
                </a:cubicBezTo>
                <a:cubicBezTo>
                  <a:pt x="964" y="306"/>
                  <a:pt x="968" y="301"/>
                  <a:pt x="975" y="302"/>
                </a:cubicBezTo>
                <a:cubicBezTo>
                  <a:pt x="1012" y="279"/>
                  <a:pt x="1016" y="280"/>
                  <a:pt x="1018" y="277"/>
                </a:cubicBezTo>
                <a:cubicBezTo>
                  <a:pt x="1068" y="253"/>
                  <a:pt x="1076" y="256"/>
                  <a:pt x="1081" y="251"/>
                </a:cubicBezTo>
                <a:cubicBezTo>
                  <a:pt x="1104" y="239"/>
                  <a:pt x="1112" y="244"/>
                  <a:pt x="1116" y="238"/>
                </a:cubicBezTo>
                <a:cubicBezTo>
                  <a:pt x="1153" y="221"/>
                  <a:pt x="1162" y="229"/>
                  <a:pt x="1167" y="224"/>
                </a:cubicBezTo>
                <a:cubicBezTo>
                  <a:pt x="1221" y="205"/>
                  <a:pt x="1230" y="212"/>
                  <a:pt x="1235" y="207"/>
                </a:cubicBezTo>
                <a:cubicBezTo>
                  <a:pt x="1271" y="188"/>
                  <a:pt x="1279" y="193"/>
                  <a:pt x="1283" y="187"/>
                </a:cubicBezTo>
                <a:cubicBezTo>
                  <a:pt x="1318" y="175"/>
                  <a:pt x="1321" y="175"/>
                  <a:pt x="1324" y="174"/>
                </a:cubicBezTo>
                <a:cubicBezTo>
                  <a:pt x="1354" y="164"/>
                  <a:pt x="1364" y="150"/>
                  <a:pt x="1359" y="146"/>
                </a:cubicBezTo>
                <a:cubicBezTo>
                  <a:pt x="1278" y="183"/>
                  <a:pt x="1273" y="183"/>
                  <a:pt x="1270" y="188"/>
                </a:cubicBezTo>
                <a:cubicBezTo>
                  <a:pt x="1251" y="191"/>
                  <a:pt x="1245" y="191"/>
                  <a:pt x="1243" y="198"/>
                </a:cubicBezTo>
                <a:cubicBezTo>
                  <a:pt x="1208" y="200"/>
                  <a:pt x="1204" y="204"/>
                  <a:pt x="1200" y="207"/>
                </a:cubicBezTo>
                <a:cubicBezTo>
                  <a:pt x="1163" y="214"/>
                  <a:pt x="1160" y="216"/>
                  <a:pt x="1158" y="216"/>
                </a:cubicBezTo>
                <a:cubicBezTo>
                  <a:pt x="1062" y="247"/>
                  <a:pt x="1050" y="251"/>
                  <a:pt x="1038" y="254"/>
                </a:cubicBezTo>
                <a:cubicBezTo>
                  <a:pt x="982" y="279"/>
                  <a:pt x="980" y="290"/>
                  <a:pt x="972" y="288"/>
                </a:cubicBezTo>
                <a:cubicBezTo>
                  <a:pt x="935" y="313"/>
                  <a:pt x="929" y="312"/>
                  <a:pt x="925" y="320"/>
                </a:cubicBezTo>
                <a:cubicBezTo>
                  <a:pt x="855" y="381"/>
                  <a:pt x="820" y="380"/>
                  <a:pt x="800" y="419"/>
                </a:cubicBezTo>
                <a:cubicBezTo>
                  <a:pt x="765" y="430"/>
                  <a:pt x="767" y="425"/>
                  <a:pt x="770" y="415"/>
                </a:cubicBezTo>
                <a:cubicBezTo>
                  <a:pt x="792" y="399"/>
                  <a:pt x="793" y="393"/>
                  <a:pt x="797" y="392"/>
                </a:cubicBezTo>
                <a:cubicBezTo>
                  <a:pt x="839" y="363"/>
                  <a:pt x="849" y="346"/>
                  <a:pt x="864" y="343"/>
                </a:cubicBezTo>
                <a:cubicBezTo>
                  <a:pt x="906" y="317"/>
                  <a:pt x="909" y="316"/>
                  <a:pt x="911" y="310"/>
                </a:cubicBezTo>
                <a:cubicBezTo>
                  <a:pt x="954" y="278"/>
                  <a:pt x="972" y="277"/>
                  <a:pt x="986" y="265"/>
                </a:cubicBezTo>
                <a:cubicBezTo>
                  <a:pt x="1086" y="216"/>
                  <a:pt x="1093" y="214"/>
                  <a:pt x="1100" y="209"/>
                </a:cubicBezTo>
                <a:cubicBezTo>
                  <a:pt x="1141" y="192"/>
                  <a:pt x="1155" y="181"/>
                  <a:pt x="1172" y="178"/>
                </a:cubicBezTo>
                <a:cubicBezTo>
                  <a:pt x="1210" y="160"/>
                  <a:pt x="1216" y="163"/>
                  <a:pt x="1219" y="158"/>
                </a:cubicBezTo>
                <a:cubicBezTo>
                  <a:pt x="1274" y="148"/>
                  <a:pt x="1276" y="139"/>
                  <a:pt x="1280" y="138"/>
                </a:cubicBezTo>
                <a:cubicBezTo>
                  <a:pt x="1305" y="130"/>
                  <a:pt x="1317" y="128"/>
                  <a:pt x="1312" y="124"/>
                </a:cubicBezTo>
                <a:cubicBezTo>
                  <a:pt x="1248" y="141"/>
                  <a:pt x="1246" y="144"/>
                  <a:pt x="1242" y="143"/>
                </a:cubicBezTo>
                <a:cubicBezTo>
                  <a:pt x="1205" y="159"/>
                  <a:pt x="1197" y="159"/>
                  <a:pt x="1190" y="161"/>
                </a:cubicBezTo>
                <a:cubicBezTo>
                  <a:pt x="1114" y="186"/>
                  <a:pt x="1108" y="197"/>
                  <a:pt x="1099" y="199"/>
                </a:cubicBezTo>
                <a:cubicBezTo>
                  <a:pt x="1079" y="206"/>
                  <a:pt x="1077" y="209"/>
                  <a:pt x="1073" y="206"/>
                </a:cubicBezTo>
                <a:cubicBezTo>
                  <a:pt x="1056" y="215"/>
                  <a:pt x="1052" y="219"/>
                  <a:pt x="1048" y="220"/>
                </a:cubicBezTo>
                <a:cubicBezTo>
                  <a:pt x="1015" y="235"/>
                  <a:pt x="1008" y="244"/>
                  <a:pt x="998" y="245"/>
                </a:cubicBezTo>
                <a:cubicBezTo>
                  <a:pt x="944" y="280"/>
                  <a:pt x="936" y="280"/>
                  <a:pt x="931" y="288"/>
                </a:cubicBezTo>
                <a:cubicBezTo>
                  <a:pt x="861" y="336"/>
                  <a:pt x="851" y="331"/>
                  <a:pt x="845" y="341"/>
                </a:cubicBezTo>
                <a:cubicBezTo>
                  <a:pt x="818" y="361"/>
                  <a:pt x="811" y="366"/>
                  <a:pt x="805" y="374"/>
                </a:cubicBezTo>
                <a:cubicBezTo>
                  <a:pt x="788" y="384"/>
                  <a:pt x="785" y="384"/>
                  <a:pt x="786" y="381"/>
                </a:cubicBezTo>
                <a:cubicBezTo>
                  <a:pt x="833" y="325"/>
                  <a:pt x="840" y="315"/>
                  <a:pt x="850" y="311"/>
                </a:cubicBezTo>
                <a:cubicBezTo>
                  <a:pt x="877" y="284"/>
                  <a:pt x="883" y="285"/>
                  <a:pt x="886" y="280"/>
                </a:cubicBezTo>
                <a:cubicBezTo>
                  <a:pt x="916" y="258"/>
                  <a:pt x="918" y="255"/>
                  <a:pt x="922" y="258"/>
                </a:cubicBezTo>
                <a:cubicBezTo>
                  <a:pt x="943" y="250"/>
                  <a:pt x="941" y="233"/>
                  <a:pt x="948" y="242"/>
                </a:cubicBezTo>
                <a:cubicBezTo>
                  <a:pt x="1021" y="204"/>
                  <a:pt x="1025" y="194"/>
                  <a:pt x="1034" y="195"/>
                </a:cubicBezTo>
                <a:cubicBezTo>
                  <a:pt x="1060" y="184"/>
                  <a:pt x="1061" y="174"/>
                  <a:pt x="1067" y="178"/>
                </a:cubicBezTo>
                <a:cubicBezTo>
                  <a:pt x="1104" y="160"/>
                  <a:pt x="1109" y="162"/>
                  <a:pt x="1113" y="161"/>
                </a:cubicBezTo>
                <a:cubicBezTo>
                  <a:pt x="1139" y="147"/>
                  <a:pt x="1146" y="154"/>
                  <a:pt x="1148" y="148"/>
                </a:cubicBezTo>
                <a:cubicBezTo>
                  <a:pt x="1179" y="136"/>
                  <a:pt x="1186" y="128"/>
                  <a:pt x="1195" y="128"/>
                </a:cubicBezTo>
                <a:cubicBezTo>
                  <a:pt x="1222" y="118"/>
                  <a:pt x="1226" y="117"/>
                  <a:pt x="1229" y="115"/>
                </a:cubicBezTo>
                <a:cubicBezTo>
                  <a:pt x="1259" y="107"/>
                  <a:pt x="1260" y="98"/>
                  <a:pt x="1267" y="104"/>
                </a:cubicBezTo>
                <a:cubicBezTo>
                  <a:pt x="1321" y="80"/>
                  <a:pt x="1325" y="66"/>
                  <a:pt x="1334" y="68"/>
                </a:cubicBezTo>
                <a:cubicBezTo>
                  <a:pt x="1369" y="42"/>
                  <a:pt x="1376" y="46"/>
                  <a:pt x="1377" y="36"/>
                </a:cubicBezTo>
                <a:cubicBezTo>
                  <a:pt x="1424" y="3"/>
                  <a:pt x="1433" y="14"/>
                  <a:pt x="1433" y="4"/>
                </a:cubicBezTo>
                <a:cubicBezTo>
                  <a:pt x="1432" y="1"/>
                  <a:pt x="1432" y="1"/>
                  <a:pt x="1432" y="1"/>
                </a:cubicBezTo>
                <a:cubicBezTo>
                  <a:pt x="1362" y="42"/>
                  <a:pt x="1356" y="44"/>
                  <a:pt x="1350" y="46"/>
                </a:cubicBezTo>
                <a:cubicBezTo>
                  <a:pt x="1314" y="66"/>
                  <a:pt x="1308" y="68"/>
                  <a:pt x="1303" y="72"/>
                </a:cubicBezTo>
                <a:cubicBezTo>
                  <a:pt x="1229" y="101"/>
                  <a:pt x="1224" y="108"/>
                  <a:pt x="1217" y="107"/>
                </a:cubicBezTo>
                <a:cubicBezTo>
                  <a:pt x="1140" y="138"/>
                  <a:pt x="1131" y="141"/>
                  <a:pt x="1121" y="142"/>
                </a:cubicBezTo>
                <a:cubicBezTo>
                  <a:pt x="1088" y="159"/>
                  <a:pt x="1078" y="160"/>
                  <a:pt x="1070" y="163"/>
                </a:cubicBezTo>
                <a:cubicBezTo>
                  <a:pt x="1026" y="183"/>
                  <a:pt x="1021" y="182"/>
                  <a:pt x="1018" y="187"/>
                </a:cubicBezTo>
                <a:cubicBezTo>
                  <a:pt x="960" y="218"/>
                  <a:pt x="953" y="226"/>
                  <a:pt x="943" y="226"/>
                </a:cubicBezTo>
                <a:cubicBezTo>
                  <a:pt x="886" y="265"/>
                  <a:pt x="877" y="270"/>
                  <a:pt x="871" y="279"/>
                </a:cubicBezTo>
                <a:cubicBezTo>
                  <a:pt x="830" y="308"/>
                  <a:pt x="827" y="312"/>
                  <a:pt x="824" y="319"/>
                </a:cubicBezTo>
                <a:cubicBezTo>
                  <a:pt x="819" y="303"/>
                  <a:pt x="825" y="293"/>
                  <a:pt x="832" y="287"/>
                </a:cubicBezTo>
                <a:cubicBezTo>
                  <a:pt x="864" y="265"/>
                  <a:pt x="873" y="260"/>
                  <a:pt x="880" y="252"/>
                </a:cubicBezTo>
                <a:cubicBezTo>
                  <a:pt x="936" y="215"/>
                  <a:pt x="943" y="209"/>
                  <a:pt x="951" y="201"/>
                </a:cubicBezTo>
                <a:cubicBezTo>
                  <a:pt x="1022" y="159"/>
                  <a:pt x="1026" y="160"/>
                  <a:pt x="1029" y="157"/>
                </a:cubicBezTo>
                <a:cubicBezTo>
                  <a:pt x="1089" y="134"/>
                  <a:pt x="1092" y="124"/>
                  <a:pt x="1100" y="126"/>
                </a:cubicBezTo>
                <a:cubicBezTo>
                  <a:pt x="1135" y="116"/>
                  <a:pt x="1136" y="109"/>
                  <a:pt x="1141" y="113"/>
                </a:cubicBezTo>
                <a:cubicBezTo>
                  <a:pt x="1189" y="94"/>
                  <a:pt x="1215" y="82"/>
                  <a:pt x="1242" y="73"/>
                </a:cubicBezTo>
                <a:cubicBezTo>
                  <a:pt x="1288" y="53"/>
                  <a:pt x="1296" y="55"/>
                  <a:pt x="1301" y="49"/>
                </a:cubicBezTo>
                <a:cubicBezTo>
                  <a:pt x="1366" y="14"/>
                  <a:pt x="1371" y="6"/>
                  <a:pt x="1377" y="1"/>
                </a:cubicBezTo>
                <a:cubicBezTo>
                  <a:pt x="1363" y="3"/>
                  <a:pt x="1361" y="5"/>
                  <a:pt x="1357" y="4"/>
                </a:cubicBezTo>
                <a:cubicBezTo>
                  <a:pt x="1273" y="51"/>
                  <a:pt x="1265" y="51"/>
                  <a:pt x="1258" y="52"/>
                </a:cubicBezTo>
                <a:cubicBezTo>
                  <a:pt x="1216" y="72"/>
                  <a:pt x="1212" y="69"/>
                  <a:pt x="1208" y="71"/>
                </a:cubicBezTo>
                <a:cubicBezTo>
                  <a:pt x="1174" y="93"/>
                  <a:pt x="1163" y="85"/>
                  <a:pt x="1157" y="92"/>
                </a:cubicBezTo>
                <a:cubicBezTo>
                  <a:pt x="1050" y="130"/>
                  <a:pt x="1044" y="136"/>
                  <a:pt x="1037" y="139"/>
                </a:cubicBezTo>
                <a:cubicBezTo>
                  <a:pt x="1010" y="152"/>
                  <a:pt x="1004" y="159"/>
                  <a:pt x="996" y="158"/>
                </a:cubicBezTo>
                <a:cubicBezTo>
                  <a:pt x="976" y="180"/>
                  <a:pt x="969" y="175"/>
                  <a:pt x="967" y="180"/>
                </a:cubicBezTo>
                <a:cubicBezTo>
                  <a:pt x="930" y="205"/>
                  <a:pt x="921" y="204"/>
                  <a:pt x="916" y="214"/>
                </a:cubicBezTo>
                <a:cubicBezTo>
                  <a:pt x="847" y="257"/>
                  <a:pt x="843" y="270"/>
                  <a:pt x="834" y="269"/>
                </a:cubicBezTo>
                <a:cubicBezTo>
                  <a:pt x="885" y="219"/>
                  <a:pt x="891" y="199"/>
                  <a:pt x="904" y="199"/>
                </a:cubicBezTo>
                <a:cubicBezTo>
                  <a:pt x="921" y="184"/>
                  <a:pt x="923" y="181"/>
                  <a:pt x="927" y="184"/>
                </a:cubicBezTo>
                <a:cubicBezTo>
                  <a:pt x="974" y="157"/>
                  <a:pt x="976" y="145"/>
                  <a:pt x="983" y="146"/>
                </a:cubicBezTo>
                <a:cubicBezTo>
                  <a:pt x="1036" y="112"/>
                  <a:pt x="1045" y="120"/>
                  <a:pt x="1049" y="112"/>
                </a:cubicBezTo>
                <a:cubicBezTo>
                  <a:pt x="1088" y="94"/>
                  <a:pt x="1096" y="96"/>
                  <a:pt x="1100" y="91"/>
                </a:cubicBezTo>
                <a:cubicBezTo>
                  <a:pt x="1163" y="78"/>
                  <a:pt x="1164" y="64"/>
                  <a:pt x="1172" y="67"/>
                </a:cubicBezTo>
                <a:cubicBezTo>
                  <a:pt x="1195" y="58"/>
                  <a:pt x="1202" y="59"/>
                  <a:pt x="1207" y="54"/>
                </a:cubicBezTo>
                <a:cubicBezTo>
                  <a:pt x="1227" y="47"/>
                  <a:pt x="1229" y="46"/>
                  <a:pt x="1232" y="46"/>
                </a:cubicBezTo>
                <a:cubicBezTo>
                  <a:pt x="1283" y="24"/>
                  <a:pt x="1290" y="26"/>
                  <a:pt x="1295" y="21"/>
                </a:cubicBezTo>
                <a:cubicBezTo>
                  <a:pt x="1318" y="11"/>
                  <a:pt x="1324" y="12"/>
                  <a:pt x="1328" y="4"/>
                </a:cubicBezTo>
                <a:cubicBezTo>
                  <a:pt x="1314" y="2"/>
                  <a:pt x="1311" y="4"/>
                  <a:pt x="1309" y="5"/>
                </a:cubicBezTo>
                <a:cubicBezTo>
                  <a:pt x="1270" y="16"/>
                  <a:pt x="1257" y="26"/>
                  <a:pt x="1242" y="32"/>
                </a:cubicBezTo>
                <a:cubicBezTo>
                  <a:pt x="1182" y="43"/>
                  <a:pt x="1182" y="56"/>
                  <a:pt x="1175" y="52"/>
                </a:cubicBezTo>
                <a:cubicBezTo>
                  <a:pt x="1144" y="65"/>
                  <a:pt x="1139" y="64"/>
                  <a:pt x="1134" y="65"/>
                </a:cubicBezTo>
                <a:cubicBezTo>
                  <a:pt x="1089" y="81"/>
                  <a:pt x="1086" y="87"/>
                  <a:pt x="1081" y="85"/>
                </a:cubicBezTo>
                <a:cubicBezTo>
                  <a:pt x="1045" y="100"/>
                  <a:pt x="1036" y="104"/>
                  <a:pt x="1027" y="105"/>
                </a:cubicBezTo>
                <a:cubicBezTo>
                  <a:pt x="982" y="133"/>
                  <a:pt x="979" y="133"/>
                  <a:pt x="976" y="133"/>
                </a:cubicBezTo>
                <a:cubicBezTo>
                  <a:pt x="986" y="122"/>
                  <a:pt x="990" y="115"/>
                  <a:pt x="995" y="113"/>
                </a:cubicBezTo>
                <a:cubicBezTo>
                  <a:pt x="1042" y="90"/>
                  <a:pt x="1045" y="83"/>
                  <a:pt x="1051" y="81"/>
                </a:cubicBezTo>
                <a:cubicBezTo>
                  <a:pt x="1117" y="43"/>
                  <a:pt x="1158" y="28"/>
                  <a:pt x="1199" y="15"/>
                </a:cubicBezTo>
                <a:cubicBezTo>
                  <a:pt x="1197" y="2"/>
                  <a:pt x="1194" y="2"/>
                  <a:pt x="1192" y="2"/>
                </a:cubicBezTo>
                <a:cubicBezTo>
                  <a:pt x="1151" y="21"/>
                  <a:pt x="1138" y="24"/>
                  <a:pt x="1125" y="29"/>
                </a:cubicBezTo>
                <a:cubicBezTo>
                  <a:pt x="1098" y="34"/>
                  <a:pt x="1096" y="48"/>
                  <a:pt x="1088" y="47"/>
                </a:cubicBezTo>
                <a:cubicBezTo>
                  <a:pt x="1038" y="79"/>
                  <a:pt x="1032" y="72"/>
                  <a:pt x="1031" y="69"/>
                </a:cubicBezTo>
                <a:cubicBezTo>
                  <a:pt x="988" y="106"/>
                  <a:pt x="976" y="115"/>
                  <a:pt x="962" y="120"/>
                </a:cubicBezTo>
                <a:cubicBezTo>
                  <a:pt x="931" y="144"/>
                  <a:pt x="925" y="157"/>
                  <a:pt x="916" y="160"/>
                </a:cubicBezTo>
                <a:cubicBezTo>
                  <a:pt x="872" y="194"/>
                  <a:pt x="876" y="184"/>
                  <a:pt x="881" y="179"/>
                </a:cubicBezTo>
                <a:cubicBezTo>
                  <a:pt x="930" y="118"/>
                  <a:pt x="941" y="114"/>
                  <a:pt x="949" y="101"/>
                </a:cubicBezTo>
                <a:cubicBezTo>
                  <a:pt x="983" y="77"/>
                  <a:pt x="990" y="77"/>
                  <a:pt x="993" y="68"/>
                </a:cubicBezTo>
                <a:cubicBezTo>
                  <a:pt x="1029" y="49"/>
                  <a:pt x="1030" y="41"/>
                  <a:pt x="1035" y="45"/>
                </a:cubicBezTo>
                <a:cubicBezTo>
                  <a:pt x="1080" y="18"/>
                  <a:pt x="1082" y="14"/>
                  <a:pt x="1083" y="10"/>
                </a:cubicBezTo>
                <a:cubicBezTo>
                  <a:pt x="1079" y="1"/>
                  <a:pt x="1079" y="1"/>
                  <a:pt x="1079" y="1"/>
                </a:cubicBezTo>
                <a:cubicBezTo>
                  <a:pt x="1054" y="15"/>
                  <a:pt x="1051" y="18"/>
                  <a:pt x="1049" y="23"/>
                </a:cubicBezTo>
                <a:cubicBezTo>
                  <a:pt x="988" y="54"/>
                  <a:pt x="984" y="67"/>
                  <a:pt x="975" y="66"/>
                </a:cubicBezTo>
                <a:cubicBezTo>
                  <a:pt x="961" y="68"/>
                  <a:pt x="967" y="69"/>
                  <a:pt x="972" y="64"/>
                </a:cubicBezTo>
                <a:cubicBezTo>
                  <a:pt x="1010" y="42"/>
                  <a:pt x="1013" y="30"/>
                  <a:pt x="1019" y="25"/>
                </a:cubicBezTo>
                <a:cubicBezTo>
                  <a:pt x="1037" y="1"/>
                  <a:pt x="1037" y="1"/>
                  <a:pt x="1037" y="1"/>
                </a:cubicBezTo>
                <a:cubicBezTo>
                  <a:pt x="1017" y="14"/>
                  <a:pt x="1016" y="19"/>
                  <a:pt x="1011" y="15"/>
                </a:cubicBezTo>
                <a:cubicBezTo>
                  <a:pt x="981" y="37"/>
                  <a:pt x="977" y="45"/>
                  <a:pt x="970" y="48"/>
                </a:cubicBezTo>
                <a:cubicBezTo>
                  <a:pt x="947" y="68"/>
                  <a:pt x="944" y="53"/>
                  <a:pt x="947" y="43"/>
                </a:cubicBezTo>
                <a:cubicBezTo>
                  <a:pt x="987" y="5"/>
                  <a:pt x="990" y="2"/>
                  <a:pt x="993" y="1"/>
                </a:cubicBezTo>
                <a:cubicBezTo>
                  <a:pt x="943" y="8"/>
                  <a:pt x="944" y="4"/>
                  <a:pt x="945" y="1"/>
                </a:cubicBezTo>
                <a:cubicBezTo>
                  <a:pt x="924" y="35"/>
                  <a:pt x="926" y="49"/>
                  <a:pt x="920" y="66"/>
                </a:cubicBezTo>
                <a:cubicBezTo>
                  <a:pt x="911" y="32"/>
                  <a:pt x="916" y="22"/>
                  <a:pt x="915" y="16"/>
                </a:cubicBezTo>
                <a:cubicBezTo>
                  <a:pt x="905" y="3"/>
                  <a:pt x="905" y="6"/>
                  <a:pt x="905" y="8"/>
                </a:cubicBezTo>
                <a:cubicBezTo>
                  <a:pt x="886" y="104"/>
                  <a:pt x="877" y="130"/>
                  <a:pt x="870" y="155"/>
                </a:cubicBezTo>
                <a:cubicBezTo>
                  <a:pt x="861" y="148"/>
                  <a:pt x="869" y="111"/>
                  <a:pt x="875" y="74"/>
                </a:cubicBezTo>
                <a:cubicBezTo>
                  <a:pt x="883" y="39"/>
                  <a:pt x="877" y="32"/>
                  <a:pt x="884" y="21"/>
                </a:cubicBezTo>
                <a:cubicBezTo>
                  <a:pt x="871" y="12"/>
                  <a:pt x="872" y="23"/>
                  <a:pt x="867" y="36"/>
                </a:cubicBezTo>
                <a:cubicBezTo>
                  <a:pt x="858" y="93"/>
                  <a:pt x="860" y="96"/>
                  <a:pt x="857" y="101"/>
                </a:cubicBezTo>
                <a:cubicBezTo>
                  <a:pt x="851" y="59"/>
                  <a:pt x="858" y="52"/>
                  <a:pt x="855" y="49"/>
                </a:cubicBezTo>
                <a:cubicBezTo>
                  <a:pt x="853" y="4"/>
                  <a:pt x="854" y="2"/>
                  <a:pt x="855" y="1"/>
                </a:cubicBezTo>
                <a:cubicBezTo>
                  <a:pt x="845" y="60"/>
                  <a:pt x="841" y="79"/>
                  <a:pt x="843" y="95"/>
                </a:cubicBezTo>
                <a:cubicBezTo>
                  <a:pt x="834" y="149"/>
                  <a:pt x="842" y="159"/>
                  <a:pt x="836" y="168"/>
                </a:cubicBezTo>
                <a:cubicBezTo>
                  <a:pt x="834" y="198"/>
                  <a:pt x="833" y="202"/>
                  <a:pt x="834" y="205"/>
                </a:cubicBezTo>
                <a:cubicBezTo>
                  <a:pt x="820" y="237"/>
                  <a:pt x="829" y="245"/>
                  <a:pt x="820" y="243"/>
                </a:cubicBezTo>
                <a:cubicBezTo>
                  <a:pt x="822" y="112"/>
                  <a:pt x="818" y="95"/>
                  <a:pt x="817" y="76"/>
                </a:cubicBezTo>
                <a:cubicBezTo>
                  <a:pt x="798" y="1"/>
                  <a:pt x="798" y="1"/>
                  <a:pt x="798" y="1"/>
                </a:cubicBezTo>
                <a:cubicBezTo>
                  <a:pt x="803" y="41"/>
                  <a:pt x="801" y="50"/>
                  <a:pt x="803" y="57"/>
                </a:cubicBezTo>
                <a:cubicBezTo>
                  <a:pt x="809" y="125"/>
                  <a:pt x="810" y="129"/>
                  <a:pt x="810" y="134"/>
                </a:cubicBezTo>
                <a:cubicBezTo>
                  <a:pt x="817" y="193"/>
                  <a:pt x="807" y="195"/>
                  <a:pt x="813" y="202"/>
                </a:cubicBezTo>
                <a:cubicBezTo>
                  <a:pt x="811" y="246"/>
                  <a:pt x="804" y="252"/>
                  <a:pt x="809" y="254"/>
                </a:cubicBezTo>
                <a:cubicBezTo>
                  <a:pt x="792" y="298"/>
                  <a:pt x="795" y="289"/>
                  <a:pt x="797" y="281"/>
                </a:cubicBezTo>
                <a:cubicBezTo>
                  <a:pt x="796" y="244"/>
                  <a:pt x="792" y="231"/>
                  <a:pt x="794" y="216"/>
                </a:cubicBezTo>
                <a:cubicBezTo>
                  <a:pt x="783" y="159"/>
                  <a:pt x="786" y="142"/>
                  <a:pt x="780" y="129"/>
                </a:cubicBezTo>
                <a:cubicBezTo>
                  <a:pt x="778" y="97"/>
                  <a:pt x="775" y="93"/>
                  <a:pt x="778" y="84"/>
                </a:cubicBezTo>
                <a:cubicBezTo>
                  <a:pt x="776" y="27"/>
                  <a:pt x="776" y="14"/>
                  <a:pt x="776" y="1"/>
                </a:cubicBezTo>
                <a:cubicBezTo>
                  <a:pt x="772" y="113"/>
                  <a:pt x="769" y="124"/>
                  <a:pt x="772" y="132"/>
                </a:cubicBezTo>
                <a:cubicBezTo>
                  <a:pt x="776" y="182"/>
                  <a:pt x="780" y="185"/>
                  <a:pt x="777" y="192"/>
                </a:cubicBezTo>
                <a:cubicBezTo>
                  <a:pt x="779" y="257"/>
                  <a:pt x="786" y="260"/>
                  <a:pt x="784" y="265"/>
                </a:cubicBezTo>
                <a:cubicBezTo>
                  <a:pt x="775" y="350"/>
                  <a:pt x="781" y="352"/>
                  <a:pt x="777" y="358"/>
                </a:cubicBezTo>
                <a:cubicBezTo>
                  <a:pt x="767" y="305"/>
                  <a:pt x="768" y="288"/>
                  <a:pt x="765" y="273"/>
                </a:cubicBezTo>
                <a:cubicBezTo>
                  <a:pt x="754" y="211"/>
                  <a:pt x="761" y="204"/>
                  <a:pt x="756" y="202"/>
                </a:cubicBezTo>
                <a:cubicBezTo>
                  <a:pt x="746" y="146"/>
                  <a:pt x="749" y="136"/>
                  <a:pt x="745" y="129"/>
                </a:cubicBezTo>
                <a:cubicBezTo>
                  <a:pt x="734" y="92"/>
                  <a:pt x="741" y="85"/>
                  <a:pt x="734" y="83"/>
                </a:cubicBezTo>
                <a:cubicBezTo>
                  <a:pt x="726" y="53"/>
                  <a:pt x="731" y="43"/>
                  <a:pt x="723" y="37"/>
                </a:cubicBezTo>
                <a:cubicBezTo>
                  <a:pt x="715" y="4"/>
                  <a:pt x="717" y="7"/>
                  <a:pt x="716" y="11"/>
                </a:cubicBezTo>
                <a:cubicBezTo>
                  <a:pt x="731" y="88"/>
                  <a:pt x="729" y="97"/>
                  <a:pt x="735" y="102"/>
                </a:cubicBezTo>
                <a:cubicBezTo>
                  <a:pt x="747" y="191"/>
                  <a:pt x="744" y="209"/>
                  <a:pt x="749" y="224"/>
                </a:cubicBezTo>
                <a:cubicBezTo>
                  <a:pt x="756" y="280"/>
                  <a:pt x="759" y="287"/>
                  <a:pt x="754" y="296"/>
                </a:cubicBezTo>
                <a:cubicBezTo>
                  <a:pt x="754" y="383"/>
                  <a:pt x="754" y="393"/>
                  <a:pt x="753" y="404"/>
                </a:cubicBezTo>
                <a:cubicBezTo>
                  <a:pt x="747" y="424"/>
                  <a:pt x="746" y="415"/>
                  <a:pt x="749" y="405"/>
                </a:cubicBezTo>
                <a:cubicBezTo>
                  <a:pt x="743" y="364"/>
                  <a:pt x="750" y="357"/>
                  <a:pt x="747" y="354"/>
                </a:cubicBezTo>
                <a:cubicBezTo>
                  <a:pt x="740" y="266"/>
                  <a:pt x="739" y="257"/>
                  <a:pt x="738" y="248"/>
                </a:cubicBezTo>
                <a:cubicBezTo>
                  <a:pt x="738" y="215"/>
                  <a:pt x="737" y="211"/>
                  <a:pt x="731" y="209"/>
                </a:cubicBezTo>
                <a:cubicBezTo>
                  <a:pt x="724" y="148"/>
                  <a:pt x="719" y="132"/>
                  <a:pt x="717" y="113"/>
                </a:cubicBezTo>
                <a:cubicBezTo>
                  <a:pt x="702" y="24"/>
                  <a:pt x="707" y="13"/>
                  <a:pt x="703" y="5"/>
                </a:cubicBezTo>
                <a:cubicBezTo>
                  <a:pt x="697" y="1"/>
                  <a:pt x="697" y="2"/>
                  <a:pt x="698" y="2"/>
                </a:cubicBezTo>
                <a:cubicBezTo>
                  <a:pt x="694" y="36"/>
                  <a:pt x="688" y="42"/>
                  <a:pt x="691" y="44"/>
                </a:cubicBezTo>
                <a:cubicBezTo>
                  <a:pt x="688" y="82"/>
                  <a:pt x="684" y="87"/>
                  <a:pt x="682" y="91"/>
                </a:cubicBezTo>
                <a:cubicBezTo>
                  <a:pt x="678" y="138"/>
                  <a:pt x="677" y="149"/>
                  <a:pt x="677" y="159"/>
                </a:cubicBezTo>
                <a:cubicBezTo>
                  <a:pt x="679" y="188"/>
                  <a:pt x="679" y="191"/>
                  <a:pt x="680" y="195"/>
                </a:cubicBezTo>
                <a:cubicBezTo>
                  <a:pt x="682" y="243"/>
                  <a:pt x="685" y="249"/>
                  <a:pt x="683" y="257"/>
                </a:cubicBezTo>
                <a:cubicBezTo>
                  <a:pt x="686" y="325"/>
                  <a:pt x="689" y="328"/>
                  <a:pt x="687" y="332"/>
                </a:cubicBezTo>
                <a:cubicBezTo>
                  <a:pt x="701" y="398"/>
                  <a:pt x="695" y="415"/>
                  <a:pt x="701" y="428"/>
                </a:cubicBezTo>
                <a:cubicBezTo>
                  <a:pt x="700" y="475"/>
                  <a:pt x="704" y="477"/>
                  <a:pt x="705" y="481"/>
                </a:cubicBezTo>
                <a:cubicBezTo>
                  <a:pt x="704" y="521"/>
                  <a:pt x="706" y="528"/>
                  <a:pt x="702" y="537"/>
                </a:cubicBezTo>
                <a:cubicBezTo>
                  <a:pt x="705" y="567"/>
                  <a:pt x="696" y="578"/>
                  <a:pt x="699" y="584"/>
                </a:cubicBezTo>
                <a:cubicBezTo>
                  <a:pt x="690" y="591"/>
                  <a:pt x="686" y="578"/>
                  <a:pt x="691" y="561"/>
                </a:cubicBezTo>
                <a:cubicBezTo>
                  <a:pt x="685" y="485"/>
                  <a:pt x="686" y="476"/>
                  <a:pt x="681" y="470"/>
                </a:cubicBezTo>
                <a:cubicBezTo>
                  <a:pt x="669" y="402"/>
                  <a:pt x="672" y="395"/>
                  <a:pt x="673" y="390"/>
                </a:cubicBezTo>
                <a:cubicBezTo>
                  <a:pt x="664" y="357"/>
                  <a:pt x="664" y="351"/>
                  <a:pt x="661" y="346"/>
                </a:cubicBezTo>
                <a:cubicBezTo>
                  <a:pt x="656" y="261"/>
                  <a:pt x="647" y="244"/>
                  <a:pt x="656" y="219"/>
                </a:cubicBezTo>
                <a:cubicBezTo>
                  <a:pt x="652" y="177"/>
                  <a:pt x="659" y="163"/>
                  <a:pt x="654" y="154"/>
                </a:cubicBezTo>
                <a:cubicBezTo>
                  <a:pt x="660" y="117"/>
                  <a:pt x="660" y="108"/>
                  <a:pt x="656" y="101"/>
                </a:cubicBezTo>
                <a:cubicBezTo>
                  <a:pt x="650" y="125"/>
                  <a:pt x="654" y="129"/>
                  <a:pt x="653" y="135"/>
                </a:cubicBezTo>
                <a:cubicBezTo>
                  <a:pt x="650" y="168"/>
                  <a:pt x="648" y="175"/>
                  <a:pt x="644" y="182"/>
                </a:cubicBezTo>
                <a:cubicBezTo>
                  <a:pt x="643" y="266"/>
                  <a:pt x="636" y="281"/>
                  <a:pt x="635" y="293"/>
                </a:cubicBezTo>
                <a:cubicBezTo>
                  <a:pt x="637" y="335"/>
                  <a:pt x="636" y="341"/>
                  <a:pt x="632" y="348"/>
                </a:cubicBezTo>
                <a:cubicBezTo>
                  <a:pt x="637" y="413"/>
                  <a:pt x="635" y="425"/>
                  <a:pt x="640" y="435"/>
                </a:cubicBezTo>
                <a:cubicBezTo>
                  <a:pt x="636" y="461"/>
                  <a:pt x="643" y="462"/>
                  <a:pt x="638" y="466"/>
                </a:cubicBezTo>
                <a:cubicBezTo>
                  <a:pt x="646" y="514"/>
                  <a:pt x="646" y="520"/>
                  <a:pt x="647" y="524"/>
                </a:cubicBezTo>
                <a:cubicBezTo>
                  <a:pt x="652" y="580"/>
                  <a:pt x="659" y="587"/>
                  <a:pt x="654" y="598"/>
                </a:cubicBezTo>
                <a:cubicBezTo>
                  <a:pt x="665" y="631"/>
                  <a:pt x="664" y="638"/>
                  <a:pt x="669" y="643"/>
                </a:cubicBezTo>
                <a:cubicBezTo>
                  <a:pt x="670" y="686"/>
                  <a:pt x="671" y="688"/>
                  <a:pt x="667" y="690"/>
                </a:cubicBezTo>
                <a:cubicBezTo>
                  <a:pt x="652" y="723"/>
                  <a:pt x="654" y="702"/>
                  <a:pt x="643" y="685"/>
                </a:cubicBezTo>
                <a:cubicBezTo>
                  <a:pt x="631" y="649"/>
                  <a:pt x="637" y="635"/>
                  <a:pt x="628" y="628"/>
                </a:cubicBezTo>
                <a:cubicBezTo>
                  <a:pt x="613" y="591"/>
                  <a:pt x="622" y="577"/>
                  <a:pt x="613" y="570"/>
                </a:cubicBezTo>
                <a:cubicBezTo>
                  <a:pt x="603" y="532"/>
                  <a:pt x="607" y="519"/>
                  <a:pt x="602" y="510"/>
                </a:cubicBezTo>
                <a:cubicBezTo>
                  <a:pt x="603" y="490"/>
                  <a:pt x="599" y="486"/>
                  <a:pt x="600" y="481"/>
                </a:cubicBezTo>
                <a:cubicBezTo>
                  <a:pt x="598" y="413"/>
                  <a:pt x="592" y="410"/>
                  <a:pt x="597" y="403"/>
                </a:cubicBezTo>
                <a:cubicBezTo>
                  <a:pt x="599" y="349"/>
                  <a:pt x="592" y="346"/>
                  <a:pt x="598" y="339"/>
                </a:cubicBezTo>
                <a:cubicBezTo>
                  <a:pt x="602" y="285"/>
                  <a:pt x="605" y="278"/>
                  <a:pt x="602" y="274"/>
                </a:cubicBezTo>
                <a:cubicBezTo>
                  <a:pt x="585" y="373"/>
                  <a:pt x="586" y="389"/>
                  <a:pt x="583" y="406"/>
                </a:cubicBezTo>
                <a:cubicBezTo>
                  <a:pt x="584" y="462"/>
                  <a:pt x="590" y="468"/>
                  <a:pt x="589" y="476"/>
                </a:cubicBezTo>
                <a:cubicBezTo>
                  <a:pt x="593" y="507"/>
                  <a:pt x="594" y="514"/>
                  <a:pt x="594" y="522"/>
                </a:cubicBezTo>
                <a:cubicBezTo>
                  <a:pt x="600" y="552"/>
                  <a:pt x="599" y="560"/>
                  <a:pt x="602" y="567"/>
                </a:cubicBezTo>
                <a:cubicBezTo>
                  <a:pt x="612" y="596"/>
                  <a:pt x="605" y="606"/>
                  <a:pt x="613" y="611"/>
                </a:cubicBezTo>
                <a:cubicBezTo>
                  <a:pt x="637" y="714"/>
                  <a:pt x="642" y="719"/>
                  <a:pt x="645" y="724"/>
                </a:cubicBezTo>
                <a:cubicBezTo>
                  <a:pt x="648" y="770"/>
                  <a:pt x="649" y="776"/>
                  <a:pt x="645" y="785"/>
                </a:cubicBezTo>
                <a:cubicBezTo>
                  <a:pt x="633" y="749"/>
                  <a:pt x="632" y="739"/>
                  <a:pt x="629" y="730"/>
                </a:cubicBezTo>
                <a:cubicBezTo>
                  <a:pt x="621" y="713"/>
                  <a:pt x="624" y="706"/>
                  <a:pt x="619" y="703"/>
                </a:cubicBezTo>
                <a:cubicBezTo>
                  <a:pt x="601" y="659"/>
                  <a:pt x="604" y="653"/>
                  <a:pt x="599" y="649"/>
                </a:cubicBezTo>
                <a:cubicBezTo>
                  <a:pt x="580" y="567"/>
                  <a:pt x="577" y="563"/>
                  <a:pt x="577" y="559"/>
                </a:cubicBezTo>
                <a:cubicBezTo>
                  <a:pt x="572" y="508"/>
                  <a:pt x="571" y="499"/>
                  <a:pt x="566" y="491"/>
                </a:cubicBezTo>
                <a:cubicBezTo>
                  <a:pt x="564" y="467"/>
                  <a:pt x="567" y="463"/>
                  <a:pt x="564" y="461"/>
                </a:cubicBezTo>
                <a:cubicBezTo>
                  <a:pt x="559" y="519"/>
                  <a:pt x="558" y="525"/>
                  <a:pt x="561" y="530"/>
                </a:cubicBezTo>
                <a:cubicBezTo>
                  <a:pt x="567" y="584"/>
                  <a:pt x="562" y="592"/>
                  <a:pt x="559" y="599"/>
                </a:cubicBezTo>
                <a:cubicBezTo>
                  <a:pt x="568" y="643"/>
                  <a:pt x="564" y="650"/>
                  <a:pt x="561" y="657"/>
                </a:cubicBezTo>
                <a:cubicBezTo>
                  <a:pt x="565" y="717"/>
                  <a:pt x="557" y="734"/>
                  <a:pt x="561" y="747"/>
                </a:cubicBezTo>
                <a:cubicBezTo>
                  <a:pt x="568" y="815"/>
                  <a:pt x="569" y="822"/>
                  <a:pt x="572" y="828"/>
                </a:cubicBezTo>
                <a:cubicBezTo>
                  <a:pt x="588" y="914"/>
                  <a:pt x="593" y="920"/>
                  <a:pt x="593" y="927"/>
                </a:cubicBezTo>
                <a:cubicBezTo>
                  <a:pt x="606" y="973"/>
                  <a:pt x="604" y="981"/>
                  <a:pt x="607" y="988"/>
                </a:cubicBezTo>
                <a:cubicBezTo>
                  <a:pt x="613" y="1021"/>
                  <a:pt x="617" y="1026"/>
                  <a:pt x="612" y="1025"/>
                </a:cubicBezTo>
                <a:cubicBezTo>
                  <a:pt x="538" y="958"/>
                  <a:pt x="535" y="955"/>
                  <a:pt x="530" y="953"/>
                </a:cubicBezTo>
                <a:close/>
                <a:moveTo>
                  <a:pt x="951" y="83"/>
                </a:moveTo>
                <a:cubicBezTo>
                  <a:pt x="955" y="79"/>
                  <a:pt x="954" y="88"/>
                  <a:pt x="950" y="86"/>
                </a:cubicBezTo>
                <a:cubicBezTo>
                  <a:pt x="948" y="91"/>
                  <a:pt x="944" y="90"/>
                  <a:pt x="942" y="95"/>
                </a:cubicBezTo>
                <a:cubicBezTo>
                  <a:pt x="933" y="99"/>
                  <a:pt x="947" y="84"/>
                  <a:pt x="951" y="83"/>
                </a:cubicBezTo>
                <a:close/>
                <a:moveTo>
                  <a:pt x="922" y="89"/>
                </a:moveTo>
                <a:cubicBezTo>
                  <a:pt x="928" y="97"/>
                  <a:pt x="912" y="96"/>
                  <a:pt x="911" y="107"/>
                </a:cubicBezTo>
                <a:cubicBezTo>
                  <a:pt x="906" y="99"/>
                  <a:pt x="918" y="91"/>
                  <a:pt x="922" y="89"/>
                </a:cubicBezTo>
                <a:close/>
                <a:moveTo>
                  <a:pt x="697" y="53"/>
                </a:moveTo>
                <a:cubicBezTo>
                  <a:pt x="698" y="56"/>
                  <a:pt x="699" y="60"/>
                  <a:pt x="698" y="63"/>
                </a:cubicBezTo>
                <a:cubicBezTo>
                  <a:pt x="694" y="69"/>
                  <a:pt x="695" y="56"/>
                  <a:pt x="697" y="53"/>
                </a:cubicBezTo>
                <a:close/>
                <a:moveTo>
                  <a:pt x="704" y="365"/>
                </a:moveTo>
                <a:cubicBezTo>
                  <a:pt x="699" y="363"/>
                  <a:pt x="700" y="358"/>
                  <a:pt x="703" y="353"/>
                </a:cubicBezTo>
                <a:cubicBezTo>
                  <a:pt x="693" y="294"/>
                  <a:pt x="703" y="286"/>
                  <a:pt x="693" y="284"/>
                </a:cubicBezTo>
                <a:cubicBezTo>
                  <a:pt x="695" y="248"/>
                  <a:pt x="694" y="245"/>
                  <a:pt x="694" y="240"/>
                </a:cubicBezTo>
                <a:cubicBezTo>
                  <a:pt x="686" y="148"/>
                  <a:pt x="689" y="138"/>
                  <a:pt x="688" y="129"/>
                </a:cubicBezTo>
                <a:cubicBezTo>
                  <a:pt x="702" y="85"/>
                  <a:pt x="698" y="89"/>
                  <a:pt x="702" y="91"/>
                </a:cubicBezTo>
                <a:cubicBezTo>
                  <a:pt x="705" y="116"/>
                  <a:pt x="706" y="119"/>
                  <a:pt x="710" y="123"/>
                </a:cubicBezTo>
                <a:cubicBezTo>
                  <a:pt x="712" y="157"/>
                  <a:pt x="716" y="166"/>
                  <a:pt x="718" y="174"/>
                </a:cubicBezTo>
                <a:cubicBezTo>
                  <a:pt x="731" y="233"/>
                  <a:pt x="722" y="242"/>
                  <a:pt x="727" y="245"/>
                </a:cubicBezTo>
                <a:cubicBezTo>
                  <a:pt x="725" y="298"/>
                  <a:pt x="737" y="303"/>
                  <a:pt x="733" y="315"/>
                </a:cubicBezTo>
                <a:cubicBezTo>
                  <a:pt x="739" y="361"/>
                  <a:pt x="732" y="368"/>
                  <a:pt x="736" y="371"/>
                </a:cubicBezTo>
                <a:cubicBezTo>
                  <a:pt x="731" y="412"/>
                  <a:pt x="734" y="421"/>
                  <a:pt x="731" y="432"/>
                </a:cubicBezTo>
                <a:cubicBezTo>
                  <a:pt x="723" y="501"/>
                  <a:pt x="718" y="512"/>
                  <a:pt x="718" y="522"/>
                </a:cubicBezTo>
                <a:cubicBezTo>
                  <a:pt x="722" y="478"/>
                  <a:pt x="711" y="473"/>
                  <a:pt x="713" y="462"/>
                </a:cubicBezTo>
                <a:cubicBezTo>
                  <a:pt x="712" y="425"/>
                  <a:pt x="708" y="417"/>
                  <a:pt x="710" y="407"/>
                </a:cubicBezTo>
                <a:close/>
                <a:moveTo>
                  <a:pt x="779" y="744"/>
                </a:moveTo>
                <a:cubicBezTo>
                  <a:pt x="776" y="750"/>
                  <a:pt x="774" y="755"/>
                  <a:pt x="772" y="760"/>
                </a:cubicBezTo>
                <a:cubicBezTo>
                  <a:pt x="764" y="759"/>
                  <a:pt x="762" y="772"/>
                  <a:pt x="755" y="775"/>
                </a:cubicBezTo>
                <a:cubicBezTo>
                  <a:pt x="748" y="776"/>
                  <a:pt x="744" y="784"/>
                  <a:pt x="739" y="790"/>
                </a:cubicBezTo>
                <a:cubicBezTo>
                  <a:pt x="733" y="795"/>
                  <a:pt x="730" y="805"/>
                  <a:pt x="724" y="808"/>
                </a:cubicBezTo>
                <a:cubicBezTo>
                  <a:pt x="723" y="814"/>
                  <a:pt x="719" y="815"/>
                  <a:pt x="717" y="818"/>
                </a:cubicBezTo>
                <a:cubicBezTo>
                  <a:pt x="715" y="822"/>
                  <a:pt x="714" y="825"/>
                  <a:pt x="710" y="825"/>
                </a:cubicBezTo>
                <a:cubicBezTo>
                  <a:pt x="704" y="838"/>
                  <a:pt x="687" y="849"/>
                  <a:pt x="687" y="862"/>
                </a:cubicBezTo>
                <a:cubicBezTo>
                  <a:pt x="683" y="861"/>
                  <a:pt x="682" y="867"/>
                  <a:pt x="679" y="871"/>
                </a:cubicBezTo>
                <a:cubicBezTo>
                  <a:pt x="678" y="876"/>
                  <a:pt x="674" y="875"/>
                  <a:pt x="672" y="880"/>
                </a:cubicBezTo>
                <a:cubicBezTo>
                  <a:pt x="666" y="883"/>
                  <a:pt x="665" y="898"/>
                  <a:pt x="657" y="892"/>
                </a:cubicBezTo>
                <a:cubicBezTo>
                  <a:pt x="673" y="850"/>
                  <a:pt x="699" y="834"/>
                  <a:pt x="718" y="800"/>
                </a:cubicBezTo>
                <a:cubicBezTo>
                  <a:pt x="725" y="797"/>
                  <a:pt x="731" y="794"/>
                  <a:pt x="735" y="785"/>
                </a:cubicBezTo>
                <a:cubicBezTo>
                  <a:pt x="741" y="784"/>
                  <a:pt x="744" y="774"/>
                  <a:pt x="750" y="773"/>
                </a:cubicBezTo>
                <a:cubicBezTo>
                  <a:pt x="755" y="769"/>
                  <a:pt x="759" y="762"/>
                  <a:pt x="764" y="757"/>
                </a:cubicBezTo>
                <a:cubicBezTo>
                  <a:pt x="770" y="756"/>
                  <a:pt x="773" y="746"/>
                  <a:pt x="779" y="744"/>
                </a:cubicBezTo>
                <a:cubicBezTo>
                  <a:pt x="781" y="732"/>
                  <a:pt x="787" y="747"/>
                  <a:pt x="779" y="744"/>
                </a:cubicBezTo>
                <a:close/>
                <a:moveTo>
                  <a:pt x="861" y="670"/>
                </a:moveTo>
                <a:cubicBezTo>
                  <a:pt x="860" y="673"/>
                  <a:pt x="858" y="675"/>
                  <a:pt x="856" y="674"/>
                </a:cubicBezTo>
                <a:cubicBezTo>
                  <a:pt x="854" y="681"/>
                  <a:pt x="848" y="678"/>
                  <a:pt x="847" y="686"/>
                </a:cubicBezTo>
                <a:cubicBezTo>
                  <a:pt x="839" y="684"/>
                  <a:pt x="837" y="695"/>
                  <a:pt x="830" y="695"/>
                </a:cubicBezTo>
                <a:cubicBezTo>
                  <a:pt x="834" y="689"/>
                  <a:pt x="838" y="684"/>
                  <a:pt x="844" y="685"/>
                </a:cubicBezTo>
                <a:cubicBezTo>
                  <a:pt x="849" y="675"/>
                  <a:pt x="856" y="671"/>
                  <a:pt x="863" y="665"/>
                </a:cubicBezTo>
                <a:cubicBezTo>
                  <a:pt x="866" y="668"/>
                  <a:pt x="862" y="667"/>
                  <a:pt x="861" y="670"/>
                </a:cubicBezTo>
                <a:close/>
                <a:moveTo>
                  <a:pt x="873" y="657"/>
                </a:moveTo>
                <a:cubicBezTo>
                  <a:pt x="874" y="652"/>
                  <a:pt x="877" y="654"/>
                  <a:pt x="878" y="653"/>
                </a:cubicBezTo>
                <a:cubicBezTo>
                  <a:pt x="887" y="645"/>
                  <a:pt x="871" y="668"/>
                  <a:pt x="873" y="657"/>
                </a:cubicBezTo>
                <a:close/>
                <a:moveTo>
                  <a:pt x="947" y="537"/>
                </a:moveTo>
                <a:cubicBezTo>
                  <a:pt x="952" y="543"/>
                  <a:pt x="943" y="540"/>
                  <a:pt x="941" y="544"/>
                </a:cubicBezTo>
                <a:cubicBezTo>
                  <a:pt x="937" y="552"/>
                  <a:pt x="936" y="540"/>
                  <a:pt x="947" y="537"/>
                </a:cubicBezTo>
                <a:close/>
                <a:moveTo>
                  <a:pt x="694" y="741"/>
                </a:moveTo>
                <a:cubicBezTo>
                  <a:pt x="700" y="737"/>
                  <a:pt x="704" y="727"/>
                  <a:pt x="709" y="722"/>
                </a:cubicBezTo>
                <a:cubicBezTo>
                  <a:pt x="716" y="720"/>
                  <a:pt x="719" y="710"/>
                  <a:pt x="726" y="707"/>
                </a:cubicBezTo>
                <a:cubicBezTo>
                  <a:pt x="728" y="703"/>
                  <a:pt x="731" y="701"/>
                  <a:pt x="735" y="702"/>
                </a:cubicBezTo>
                <a:cubicBezTo>
                  <a:pt x="733" y="697"/>
                  <a:pt x="735" y="697"/>
                  <a:pt x="738" y="694"/>
                </a:cubicBezTo>
                <a:cubicBezTo>
                  <a:pt x="749" y="680"/>
                  <a:pt x="761" y="674"/>
                  <a:pt x="772" y="662"/>
                </a:cubicBezTo>
                <a:cubicBezTo>
                  <a:pt x="779" y="659"/>
                  <a:pt x="783" y="652"/>
                  <a:pt x="790" y="651"/>
                </a:cubicBezTo>
                <a:cubicBezTo>
                  <a:pt x="794" y="642"/>
                  <a:pt x="802" y="643"/>
                  <a:pt x="808" y="640"/>
                </a:cubicBezTo>
                <a:cubicBezTo>
                  <a:pt x="825" y="620"/>
                  <a:pt x="845" y="606"/>
                  <a:pt x="864" y="592"/>
                </a:cubicBezTo>
                <a:cubicBezTo>
                  <a:pt x="875" y="589"/>
                  <a:pt x="883" y="576"/>
                  <a:pt x="895" y="574"/>
                </a:cubicBezTo>
                <a:cubicBezTo>
                  <a:pt x="902" y="561"/>
                  <a:pt x="916" y="563"/>
                  <a:pt x="924" y="553"/>
                </a:cubicBezTo>
                <a:cubicBezTo>
                  <a:pt x="930" y="556"/>
                  <a:pt x="918" y="558"/>
                  <a:pt x="917" y="562"/>
                </a:cubicBezTo>
                <a:cubicBezTo>
                  <a:pt x="912" y="564"/>
                  <a:pt x="909" y="568"/>
                  <a:pt x="904" y="569"/>
                </a:cubicBezTo>
                <a:cubicBezTo>
                  <a:pt x="897" y="575"/>
                  <a:pt x="890" y="582"/>
                  <a:pt x="881" y="584"/>
                </a:cubicBezTo>
                <a:cubicBezTo>
                  <a:pt x="874" y="592"/>
                  <a:pt x="866" y="599"/>
                  <a:pt x="858" y="605"/>
                </a:cubicBezTo>
                <a:cubicBezTo>
                  <a:pt x="853" y="606"/>
                  <a:pt x="851" y="612"/>
                  <a:pt x="847" y="616"/>
                </a:cubicBezTo>
                <a:cubicBezTo>
                  <a:pt x="841" y="613"/>
                  <a:pt x="841" y="622"/>
                  <a:pt x="836" y="620"/>
                </a:cubicBezTo>
                <a:cubicBezTo>
                  <a:pt x="830" y="630"/>
                  <a:pt x="824" y="637"/>
                  <a:pt x="817" y="641"/>
                </a:cubicBezTo>
                <a:cubicBezTo>
                  <a:pt x="814" y="644"/>
                  <a:pt x="810" y="645"/>
                  <a:pt x="807" y="649"/>
                </a:cubicBezTo>
                <a:cubicBezTo>
                  <a:pt x="802" y="649"/>
                  <a:pt x="802" y="659"/>
                  <a:pt x="797" y="657"/>
                </a:cubicBezTo>
                <a:cubicBezTo>
                  <a:pt x="784" y="668"/>
                  <a:pt x="770" y="677"/>
                  <a:pt x="759" y="691"/>
                </a:cubicBezTo>
                <a:cubicBezTo>
                  <a:pt x="731" y="708"/>
                  <a:pt x="711" y="747"/>
                  <a:pt x="684" y="764"/>
                </a:cubicBezTo>
                <a:cubicBezTo>
                  <a:pt x="679" y="757"/>
                  <a:pt x="691" y="746"/>
                  <a:pt x="694" y="741"/>
                </a:cubicBezTo>
                <a:close/>
                <a:moveTo>
                  <a:pt x="671" y="603"/>
                </a:moveTo>
                <a:cubicBezTo>
                  <a:pt x="670" y="597"/>
                  <a:pt x="668" y="591"/>
                  <a:pt x="667" y="585"/>
                </a:cubicBezTo>
                <a:cubicBezTo>
                  <a:pt x="668" y="572"/>
                  <a:pt x="662" y="562"/>
                  <a:pt x="664" y="548"/>
                </a:cubicBezTo>
                <a:cubicBezTo>
                  <a:pt x="662" y="543"/>
                  <a:pt x="661" y="537"/>
                  <a:pt x="660" y="530"/>
                </a:cubicBezTo>
                <a:cubicBezTo>
                  <a:pt x="659" y="525"/>
                  <a:pt x="661" y="518"/>
                  <a:pt x="658" y="514"/>
                </a:cubicBezTo>
                <a:cubicBezTo>
                  <a:pt x="654" y="503"/>
                  <a:pt x="654" y="490"/>
                  <a:pt x="652" y="479"/>
                </a:cubicBezTo>
                <a:cubicBezTo>
                  <a:pt x="651" y="454"/>
                  <a:pt x="643" y="433"/>
                  <a:pt x="647" y="406"/>
                </a:cubicBezTo>
                <a:cubicBezTo>
                  <a:pt x="645" y="400"/>
                  <a:pt x="641" y="395"/>
                  <a:pt x="646" y="387"/>
                </a:cubicBezTo>
                <a:cubicBezTo>
                  <a:pt x="637" y="384"/>
                  <a:pt x="650" y="374"/>
                  <a:pt x="644" y="370"/>
                </a:cubicBezTo>
                <a:cubicBezTo>
                  <a:pt x="644" y="358"/>
                  <a:pt x="645" y="345"/>
                  <a:pt x="642" y="334"/>
                </a:cubicBezTo>
                <a:cubicBezTo>
                  <a:pt x="644" y="327"/>
                  <a:pt x="646" y="321"/>
                  <a:pt x="643" y="316"/>
                </a:cubicBezTo>
                <a:cubicBezTo>
                  <a:pt x="646" y="312"/>
                  <a:pt x="646" y="317"/>
                  <a:pt x="649" y="318"/>
                </a:cubicBezTo>
                <a:cubicBezTo>
                  <a:pt x="649" y="321"/>
                  <a:pt x="650" y="324"/>
                  <a:pt x="648" y="327"/>
                </a:cubicBezTo>
                <a:cubicBezTo>
                  <a:pt x="657" y="330"/>
                  <a:pt x="643" y="341"/>
                  <a:pt x="654" y="343"/>
                </a:cubicBezTo>
                <a:cubicBezTo>
                  <a:pt x="649" y="355"/>
                  <a:pt x="658" y="363"/>
                  <a:pt x="655" y="375"/>
                </a:cubicBezTo>
                <a:cubicBezTo>
                  <a:pt x="654" y="378"/>
                  <a:pt x="659" y="379"/>
                  <a:pt x="657" y="383"/>
                </a:cubicBezTo>
                <a:cubicBezTo>
                  <a:pt x="654" y="387"/>
                  <a:pt x="657" y="389"/>
                  <a:pt x="660" y="390"/>
                </a:cubicBezTo>
                <a:cubicBezTo>
                  <a:pt x="655" y="398"/>
                  <a:pt x="665" y="399"/>
                  <a:pt x="660" y="406"/>
                </a:cubicBezTo>
                <a:cubicBezTo>
                  <a:pt x="665" y="415"/>
                  <a:pt x="664" y="426"/>
                  <a:pt x="665" y="437"/>
                </a:cubicBezTo>
                <a:cubicBezTo>
                  <a:pt x="670" y="446"/>
                  <a:pt x="669" y="459"/>
                  <a:pt x="668" y="470"/>
                </a:cubicBezTo>
                <a:cubicBezTo>
                  <a:pt x="674" y="479"/>
                  <a:pt x="673" y="490"/>
                  <a:pt x="673" y="501"/>
                </a:cubicBezTo>
                <a:cubicBezTo>
                  <a:pt x="676" y="506"/>
                  <a:pt x="673" y="513"/>
                  <a:pt x="675" y="518"/>
                </a:cubicBezTo>
                <a:cubicBezTo>
                  <a:pt x="674" y="524"/>
                  <a:pt x="680" y="526"/>
                  <a:pt x="674" y="534"/>
                </a:cubicBezTo>
                <a:cubicBezTo>
                  <a:pt x="678" y="543"/>
                  <a:pt x="674" y="556"/>
                  <a:pt x="679" y="565"/>
                </a:cubicBezTo>
                <a:cubicBezTo>
                  <a:pt x="678" y="567"/>
                  <a:pt x="677" y="570"/>
                  <a:pt x="676" y="573"/>
                </a:cubicBezTo>
                <a:cubicBezTo>
                  <a:pt x="676" y="580"/>
                  <a:pt x="676" y="587"/>
                  <a:pt x="679" y="593"/>
                </a:cubicBezTo>
                <a:cubicBezTo>
                  <a:pt x="678" y="601"/>
                  <a:pt x="675" y="610"/>
                  <a:pt x="678" y="615"/>
                </a:cubicBezTo>
                <a:cubicBezTo>
                  <a:pt x="669" y="622"/>
                  <a:pt x="676" y="605"/>
                  <a:pt x="671" y="603"/>
                </a:cubicBezTo>
                <a:close/>
                <a:moveTo>
                  <a:pt x="675" y="770"/>
                </a:moveTo>
                <a:cubicBezTo>
                  <a:pt x="680" y="776"/>
                  <a:pt x="668" y="784"/>
                  <a:pt x="666" y="788"/>
                </a:cubicBezTo>
                <a:cubicBezTo>
                  <a:pt x="661" y="782"/>
                  <a:pt x="673" y="775"/>
                  <a:pt x="675" y="770"/>
                </a:cubicBezTo>
                <a:close/>
                <a:moveTo>
                  <a:pt x="656" y="838"/>
                </a:moveTo>
                <a:cubicBezTo>
                  <a:pt x="661" y="827"/>
                  <a:pt x="666" y="817"/>
                  <a:pt x="671" y="806"/>
                </a:cubicBezTo>
                <a:cubicBezTo>
                  <a:pt x="701" y="766"/>
                  <a:pt x="707" y="766"/>
                  <a:pt x="709" y="757"/>
                </a:cubicBezTo>
                <a:cubicBezTo>
                  <a:pt x="766" y="705"/>
                  <a:pt x="767" y="693"/>
                  <a:pt x="773" y="694"/>
                </a:cubicBezTo>
                <a:cubicBezTo>
                  <a:pt x="812" y="655"/>
                  <a:pt x="816" y="660"/>
                  <a:pt x="820" y="655"/>
                </a:cubicBezTo>
                <a:cubicBezTo>
                  <a:pt x="832" y="645"/>
                  <a:pt x="832" y="641"/>
                  <a:pt x="835" y="642"/>
                </a:cubicBezTo>
                <a:cubicBezTo>
                  <a:pt x="894" y="589"/>
                  <a:pt x="903" y="585"/>
                  <a:pt x="912" y="579"/>
                </a:cubicBezTo>
                <a:cubicBezTo>
                  <a:pt x="1009" y="510"/>
                  <a:pt x="1028" y="502"/>
                  <a:pt x="1047" y="494"/>
                </a:cubicBezTo>
                <a:cubicBezTo>
                  <a:pt x="1093" y="464"/>
                  <a:pt x="1101" y="471"/>
                  <a:pt x="1103" y="462"/>
                </a:cubicBezTo>
                <a:cubicBezTo>
                  <a:pt x="1091" y="473"/>
                  <a:pt x="1090" y="478"/>
                  <a:pt x="1086" y="477"/>
                </a:cubicBezTo>
                <a:cubicBezTo>
                  <a:pt x="1072" y="488"/>
                  <a:pt x="1069" y="488"/>
                  <a:pt x="1067" y="491"/>
                </a:cubicBezTo>
                <a:cubicBezTo>
                  <a:pt x="1036" y="510"/>
                  <a:pt x="1032" y="516"/>
                  <a:pt x="1027" y="517"/>
                </a:cubicBezTo>
                <a:cubicBezTo>
                  <a:pt x="967" y="561"/>
                  <a:pt x="959" y="569"/>
                  <a:pt x="949" y="574"/>
                </a:cubicBezTo>
                <a:cubicBezTo>
                  <a:pt x="906" y="611"/>
                  <a:pt x="899" y="608"/>
                  <a:pt x="898" y="617"/>
                </a:cubicBezTo>
                <a:cubicBezTo>
                  <a:pt x="856" y="655"/>
                  <a:pt x="854" y="661"/>
                  <a:pt x="849" y="661"/>
                </a:cubicBezTo>
                <a:cubicBezTo>
                  <a:pt x="764" y="733"/>
                  <a:pt x="760" y="751"/>
                  <a:pt x="749" y="753"/>
                </a:cubicBezTo>
                <a:cubicBezTo>
                  <a:pt x="705" y="789"/>
                  <a:pt x="707" y="809"/>
                  <a:pt x="700" y="804"/>
                </a:cubicBezTo>
                <a:close/>
                <a:moveTo>
                  <a:pt x="658" y="1014"/>
                </a:moveTo>
                <a:cubicBezTo>
                  <a:pt x="653" y="1006"/>
                  <a:pt x="668" y="1002"/>
                  <a:pt x="671" y="995"/>
                </a:cubicBezTo>
                <a:cubicBezTo>
                  <a:pt x="675" y="1001"/>
                  <a:pt x="662" y="1009"/>
                  <a:pt x="658" y="1014"/>
                </a:cubicBezTo>
                <a:close/>
                <a:moveTo>
                  <a:pt x="920" y="764"/>
                </a:moveTo>
                <a:cubicBezTo>
                  <a:pt x="923" y="767"/>
                  <a:pt x="918" y="766"/>
                  <a:pt x="917" y="769"/>
                </a:cubicBezTo>
                <a:cubicBezTo>
                  <a:pt x="916" y="772"/>
                  <a:pt x="915" y="775"/>
                  <a:pt x="914" y="777"/>
                </a:cubicBezTo>
                <a:cubicBezTo>
                  <a:pt x="908" y="782"/>
                  <a:pt x="905" y="792"/>
                  <a:pt x="899" y="796"/>
                </a:cubicBezTo>
                <a:cubicBezTo>
                  <a:pt x="893" y="799"/>
                  <a:pt x="891" y="811"/>
                  <a:pt x="885" y="812"/>
                </a:cubicBezTo>
                <a:cubicBezTo>
                  <a:pt x="881" y="819"/>
                  <a:pt x="875" y="821"/>
                  <a:pt x="871" y="828"/>
                </a:cubicBezTo>
                <a:cubicBezTo>
                  <a:pt x="869" y="840"/>
                  <a:pt x="860" y="832"/>
                  <a:pt x="858" y="844"/>
                </a:cubicBezTo>
                <a:cubicBezTo>
                  <a:pt x="853" y="843"/>
                  <a:pt x="853" y="852"/>
                  <a:pt x="849" y="850"/>
                </a:cubicBezTo>
                <a:cubicBezTo>
                  <a:pt x="846" y="851"/>
                  <a:pt x="844" y="853"/>
                  <a:pt x="842" y="856"/>
                </a:cubicBezTo>
                <a:cubicBezTo>
                  <a:pt x="836" y="858"/>
                  <a:pt x="833" y="866"/>
                  <a:pt x="827" y="868"/>
                </a:cubicBezTo>
                <a:cubicBezTo>
                  <a:pt x="817" y="877"/>
                  <a:pt x="807" y="884"/>
                  <a:pt x="798" y="897"/>
                </a:cubicBezTo>
                <a:cubicBezTo>
                  <a:pt x="774" y="909"/>
                  <a:pt x="754" y="932"/>
                  <a:pt x="730" y="942"/>
                </a:cubicBezTo>
                <a:cubicBezTo>
                  <a:pt x="723" y="954"/>
                  <a:pt x="713" y="959"/>
                  <a:pt x="705" y="969"/>
                </a:cubicBezTo>
                <a:cubicBezTo>
                  <a:pt x="696" y="976"/>
                  <a:pt x="689" y="988"/>
                  <a:pt x="678" y="992"/>
                </a:cubicBezTo>
                <a:cubicBezTo>
                  <a:pt x="673" y="985"/>
                  <a:pt x="687" y="979"/>
                  <a:pt x="689" y="974"/>
                </a:cubicBezTo>
                <a:cubicBezTo>
                  <a:pt x="695" y="971"/>
                  <a:pt x="700" y="964"/>
                  <a:pt x="706" y="960"/>
                </a:cubicBezTo>
                <a:cubicBezTo>
                  <a:pt x="708" y="946"/>
                  <a:pt x="718" y="953"/>
                  <a:pt x="721" y="941"/>
                </a:cubicBezTo>
                <a:cubicBezTo>
                  <a:pt x="727" y="938"/>
                  <a:pt x="731" y="929"/>
                  <a:pt x="739" y="930"/>
                </a:cubicBezTo>
                <a:cubicBezTo>
                  <a:pt x="737" y="925"/>
                  <a:pt x="739" y="925"/>
                  <a:pt x="742" y="922"/>
                </a:cubicBezTo>
                <a:cubicBezTo>
                  <a:pt x="747" y="923"/>
                  <a:pt x="742" y="916"/>
                  <a:pt x="747" y="918"/>
                </a:cubicBezTo>
                <a:cubicBezTo>
                  <a:pt x="753" y="913"/>
                  <a:pt x="758" y="907"/>
                  <a:pt x="764" y="903"/>
                </a:cubicBezTo>
                <a:cubicBezTo>
                  <a:pt x="768" y="896"/>
                  <a:pt x="775" y="895"/>
                  <a:pt x="780" y="888"/>
                </a:cubicBezTo>
                <a:cubicBezTo>
                  <a:pt x="785" y="881"/>
                  <a:pt x="793" y="884"/>
                  <a:pt x="796" y="873"/>
                </a:cubicBezTo>
                <a:cubicBezTo>
                  <a:pt x="804" y="875"/>
                  <a:pt x="807" y="863"/>
                  <a:pt x="813" y="859"/>
                </a:cubicBezTo>
                <a:cubicBezTo>
                  <a:pt x="819" y="855"/>
                  <a:pt x="823" y="848"/>
                  <a:pt x="829" y="844"/>
                </a:cubicBezTo>
                <a:cubicBezTo>
                  <a:pt x="841" y="836"/>
                  <a:pt x="850" y="822"/>
                  <a:pt x="863" y="818"/>
                </a:cubicBezTo>
                <a:cubicBezTo>
                  <a:pt x="884" y="796"/>
                  <a:pt x="906" y="777"/>
                  <a:pt x="924" y="747"/>
                </a:cubicBezTo>
                <a:cubicBezTo>
                  <a:pt x="930" y="750"/>
                  <a:pt x="920" y="759"/>
                  <a:pt x="920" y="764"/>
                </a:cubicBezTo>
                <a:close/>
                <a:moveTo>
                  <a:pt x="744" y="849"/>
                </a:moveTo>
                <a:cubicBezTo>
                  <a:pt x="749" y="849"/>
                  <a:pt x="751" y="843"/>
                  <a:pt x="755" y="839"/>
                </a:cubicBezTo>
                <a:cubicBezTo>
                  <a:pt x="761" y="829"/>
                  <a:pt x="770" y="828"/>
                  <a:pt x="775" y="816"/>
                </a:cubicBezTo>
                <a:cubicBezTo>
                  <a:pt x="780" y="815"/>
                  <a:pt x="783" y="809"/>
                  <a:pt x="786" y="805"/>
                </a:cubicBezTo>
                <a:cubicBezTo>
                  <a:pt x="790" y="803"/>
                  <a:pt x="793" y="796"/>
                  <a:pt x="797" y="794"/>
                </a:cubicBezTo>
                <a:cubicBezTo>
                  <a:pt x="799" y="785"/>
                  <a:pt x="807" y="793"/>
                  <a:pt x="809" y="783"/>
                </a:cubicBezTo>
                <a:cubicBezTo>
                  <a:pt x="813" y="784"/>
                  <a:pt x="814" y="774"/>
                  <a:pt x="819" y="775"/>
                </a:cubicBezTo>
                <a:cubicBezTo>
                  <a:pt x="818" y="767"/>
                  <a:pt x="833" y="772"/>
                  <a:pt x="826" y="766"/>
                </a:cubicBezTo>
                <a:cubicBezTo>
                  <a:pt x="830" y="762"/>
                  <a:pt x="836" y="765"/>
                  <a:pt x="838" y="755"/>
                </a:cubicBezTo>
                <a:cubicBezTo>
                  <a:pt x="845" y="749"/>
                  <a:pt x="850" y="737"/>
                  <a:pt x="859" y="736"/>
                </a:cubicBezTo>
                <a:cubicBezTo>
                  <a:pt x="871" y="716"/>
                  <a:pt x="890" y="714"/>
                  <a:pt x="902" y="692"/>
                </a:cubicBezTo>
                <a:cubicBezTo>
                  <a:pt x="909" y="688"/>
                  <a:pt x="917" y="687"/>
                  <a:pt x="922" y="676"/>
                </a:cubicBezTo>
                <a:cubicBezTo>
                  <a:pt x="930" y="677"/>
                  <a:pt x="934" y="666"/>
                  <a:pt x="941" y="662"/>
                </a:cubicBezTo>
                <a:cubicBezTo>
                  <a:pt x="951" y="665"/>
                  <a:pt x="953" y="648"/>
                  <a:pt x="962" y="650"/>
                </a:cubicBezTo>
                <a:cubicBezTo>
                  <a:pt x="967" y="641"/>
                  <a:pt x="975" y="641"/>
                  <a:pt x="980" y="632"/>
                </a:cubicBezTo>
                <a:cubicBezTo>
                  <a:pt x="985" y="636"/>
                  <a:pt x="975" y="646"/>
                  <a:pt x="974" y="652"/>
                </a:cubicBezTo>
                <a:cubicBezTo>
                  <a:pt x="968" y="657"/>
                  <a:pt x="965" y="670"/>
                  <a:pt x="958" y="673"/>
                </a:cubicBezTo>
                <a:cubicBezTo>
                  <a:pt x="950" y="684"/>
                  <a:pt x="939" y="689"/>
                  <a:pt x="930" y="699"/>
                </a:cubicBezTo>
                <a:cubicBezTo>
                  <a:pt x="924" y="701"/>
                  <a:pt x="920" y="705"/>
                  <a:pt x="915" y="711"/>
                </a:cubicBezTo>
                <a:cubicBezTo>
                  <a:pt x="909" y="709"/>
                  <a:pt x="907" y="721"/>
                  <a:pt x="901" y="721"/>
                </a:cubicBezTo>
                <a:cubicBezTo>
                  <a:pt x="893" y="730"/>
                  <a:pt x="882" y="735"/>
                  <a:pt x="874" y="746"/>
                </a:cubicBezTo>
                <a:cubicBezTo>
                  <a:pt x="868" y="745"/>
                  <a:pt x="866" y="758"/>
                  <a:pt x="860" y="756"/>
                </a:cubicBezTo>
                <a:cubicBezTo>
                  <a:pt x="856" y="762"/>
                  <a:pt x="851" y="764"/>
                  <a:pt x="849" y="773"/>
                </a:cubicBezTo>
                <a:cubicBezTo>
                  <a:pt x="841" y="769"/>
                  <a:pt x="837" y="777"/>
                  <a:pt x="833" y="785"/>
                </a:cubicBezTo>
                <a:cubicBezTo>
                  <a:pt x="826" y="781"/>
                  <a:pt x="824" y="791"/>
                  <a:pt x="820" y="795"/>
                </a:cubicBezTo>
                <a:cubicBezTo>
                  <a:pt x="807" y="793"/>
                  <a:pt x="803" y="814"/>
                  <a:pt x="792" y="814"/>
                </a:cubicBezTo>
                <a:cubicBezTo>
                  <a:pt x="790" y="826"/>
                  <a:pt x="781" y="822"/>
                  <a:pt x="778" y="830"/>
                </a:cubicBezTo>
                <a:cubicBezTo>
                  <a:pt x="774" y="835"/>
                  <a:pt x="768" y="836"/>
                  <a:pt x="764" y="840"/>
                </a:cubicBezTo>
                <a:cubicBezTo>
                  <a:pt x="755" y="847"/>
                  <a:pt x="746" y="854"/>
                  <a:pt x="738" y="862"/>
                </a:cubicBezTo>
                <a:cubicBezTo>
                  <a:pt x="731" y="857"/>
                  <a:pt x="743" y="855"/>
                  <a:pt x="744" y="849"/>
                </a:cubicBezTo>
                <a:close/>
                <a:moveTo>
                  <a:pt x="690" y="911"/>
                </a:moveTo>
                <a:cubicBezTo>
                  <a:pt x="694" y="905"/>
                  <a:pt x="699" y="903"/>
                  <a:pt x="701" y="894"/>
                </a:cubicBezTo>
                <a:cubicBezTo>
                  <a:pt x="708" y="896"/>
                  <a:pt x="709" y="881"/>
                  <a:pt x="716" y="881"/>
                </a:cubicBezTo>
                <a:cubicBezTo>
                  <a:pt x="718" y="871"/>
                  <a:pt x="725" y="873"/>
                  <a:pt x="727" y="864"/>
                </a:cubicBezTo>
                <a:cubicBezTo>
                  <a:pt x="739" y="869"/>
                  <a:pt x="722" y="876"/>
                  <a:pt x="720" y="880"/>
                </a:cubicBezTo>
                <a:cubicBezTo>
                  <a:pt x="717" y="889"/>
                  <a:pt x="710" y="889"/>
                  <a:pt x="708" y="900"/>
                </a:cubicBezTo>
                <a:cubicBezTo>
                  <a:pt x="697" y="901"/>
                  <a:pt x="692" y="919"/>
                  <a:pt x="683" y="927"/>
                </a:cubicBezTo>
                <a:cubicBezTo>
                  <a:pt x="676" y="921"/>
                  <a:pt x="688" y="916"/>
                  <a:pt x="690" y="911"/>
                </a:cubicBezTo>
                <a:close/>
                <a:moveTo>
                  <a:pt x="664" y="975"/>
                </a:moveTo>
                <a:cubicBezTo>
                  <a:pt x="668" y="961"/>
                  <a:pt x="676" y="959"/>
                  <a:pt x="681" y="945"/>
                </a:cubicBezTo>
                <a:cubicBezTo>
                  <a:pt x="712" y="914"/>
                  <a:pt x="716" y="909"/>
                  <a:pt x="719" y="902"/>
                </a:cubicBezTo>
                <a:cubicBezTo>
                  <a:pt x="747" y="866"/>
                  <a:pt x="755" y="873"/>
                  <a:pt x="757" y="862"/>
                </a:cubicBezTo>
                <a:cubicBezTo>
                  <a:pt x="816" y="817"/>
                  <a:pt x="817" y="804"/>
                  <a:pt x="824" y="806"/>
                </a:cubicBezTo>
                <a:cubicBezTo>
                  <a:pt x="871" y="768"/>
                  <a:pt x="877" y="756"/>
                  <a:pt x="887" y="752"/>
                </a:cubicBezTo>
                <a:cubicBezTo>
                  <a:pt x="942" y="715"/>
                  <a:pt x="927" y="720"/>
                  <a:pt x="925" y="732"/>
                </a:cubicBezTo>
                <a:cubicBezTo>
                  <a:pt x="898" y="765"/>
                  <a:pt x="886" y="775"/>
                  <a:pt x="876" y="789"/>
                </a:cubicBezTo>
                <a:cubicBezTo>
                  <a:pt x="832" y="828"/>
                  <a:pt x="818" y="832"/>
                  <a:pt x="808" y="847"/>
                </a:cubicBezTo>
                <a:cubicBezTo>
                  <a:pt x="761" y="879"/>
                  <a:pt x="754" y="902"/>
                  <a:pt x="740" y="905"/>
                </a:cubicBezTo>
                <a:cubicBezTo>
                  <a:pt x="704" y="946"/>
                  <a:pt x="695" y="943"/>
                  <a:pt x="691" y="956"/>
                </a:cubicBezTo>
                <a:cubicBezTo>
                  <a:pt x="663" y="978"/>
                  <a:pt x="653" y="997"/>
                  <a:pt x="648" y="1003"/>
                </a:cubicBezTo>
                <a:close/>
                <a:moveTo>
                  <a:pt x="645" y="960"/>
                </a:moveTo>
                <a:cubicBezTo>
                  <a:pt x="648" y="962"/>
                  <a:pt x="650" y="963"/>
                  <a:pt x="653" y="964"/>
                </a:cubicBezTo>
                <a:cubicBezTo>
                  <a:pt x="651" y="968"/>
                  <a:pt x="650" y="971"/>
                  <a:pt x="648" y="975"/>
                </a:cubicBezTo>
                <a:cubicBezTo>
                  <a:pt x="641" y="972"/>
                  <a:pt x="644" y="966"/>
                  <a:pt x="645" y="960"/>
                </a:cubicBezTo>
                <a:close/>
                <a:moveTo>
                  <a:pt x="567" y="587"/>
                </a:moveTo>
                <a:cubicBezTo>
                  <a:pt x="572" y="580"/>
                  <a:pt x="569" y="593"/>
                  <a:pt x="574" y="593"/>
                </a:cubicBezTo>
                <a:cubicBezTo>
                  <a:pt x="573" y="597"/>
                  <a:pt x="577" y="599"/>
                  <a:pt x="576" y="603"/>
                </a:cubicBezTo>
                <a:cubicBezTo>
                  <a:pt x="576" y="611"/>
                  <a:pt x="582" y="617"/>
                  <a:pt x="578" y="627"/>
                </a:cubicBezTo>
                <a:cubicBezTo>
                  <a:pt x="584" y="638"/>
                  <a:pt x="589" y="650"/>
                  <a:pt x="593" y="662"/>
                </a:cubicBezTo>
                <a:cubicBezTo>
                  <a:pt x="594" y="670"/>
                  <a:pt x="596" y="676"/>
                  <a:pt x="600" y="682"/>
                </a:cubicBezTo>
                <a:cubicBezTo>
                  <a:pt x="599" y="689"/>
                  <a:pt x="603" y="694"/>
                  <a:pt x="605" y="700"/>
                </a:cubicBezTo>
                <a:cubicBezTo>
                  <a:pt x="610" y="705"/>
                  <a:pt x="609" y="713"/>
                  <a:pt x="612" y="719"/>
                </a:cubicBezTo>
                <a:cubicBezTo>
                  <a:pt x="614" y="725"/>
                  <a:pt x="616" y="730"/>
                  <a:pt x="616" y="737"/>
                </a:cubicBezTo>
                <a:cubicBezTo>
                  <a:pt x="622" y="748"/>
                  <a:pt x="622" y="761"/>
                  <a:pt x="629" y="771"/>
                </a:cubicBezTo>
                <a:cubicBezTo>
                  <a:pt x="627" y="790"/>
                  <a:pt x="636" y="804"/>
                  <a:pt x="635" y="822"/>
                </a:cubicBezTo>
                <a:cubicBezTo>
                  <a:pt x="638" y="825"/>
                  <a:pt x="639" y="829"/>
                  <a:pt x="639" y="833"/>
                </a:cubicBezTo>
                <a:cubicBezTo>
                  <a:pt x="632" y="840"/>
                  <a:pt x="647" y="839"/>
                  <a:pt x="640" y="846"/>
                </a:cubicBezTo>
                <a:cubicBezTo>
                  <a:pt x="647" y="852"/>
                  <a:pt x="637" y="863"/>
                  <a:pt x="646" y="868"/>
                </a:cubicBezTo>
                <a:cubicBezTo>
                  <a:pt x="644" y="872"/>
                  <a:pt x="642" y="876"/>
                  <a:pt x="645" y="877"/>
                </a:cubicBezTo>
                <a:cubicBezTo>
                  <a:pt x="642" y="879"/>
                  <a:pt x="639" y="881"/>
                  <a:pt x="642" y="883"/>
                </a:cubicBezTo>
                <a:cubicBezTo>
                  <a:pt x="644" y="887"/>
                  <a:pt x="641" y="893"/>
                  <a:pt x="638" y="900"/>
                </a:cubicBezTo>
                <a:cubicBezTo>
                  <a:pt x="630" y="894"/>
                  <a:pt x="635" y="883"/>
                  <a:pt x="629" y="877"/>
                </a:cubicBezTo>
                <a:cubicBezTo>
                  <a:pt x="631" y="867"/>
                  <a:pt x="625" y="861"/>
                  <a:pt x="628" y="851"/>
                </a:cubicBezTo>
                <a:cubicBezTo>
                  <a:pt x="626" y="845"/>
                  <a:pt x="622" y="840"/>
                  <a:pt x="624" y="833"/>
                </a:cubicBezTo>
                <a:cubicBezTo>
                  <a:pt x="621" y="828"/>
                  <a:pt x="619" y="823"/>
                  <a:pt x="618" y="817"/>
                </a:cubicBezTo>
                <a:cubicBezTo>
                  <a:pt x="614" y="807"/>
                  <a:pt x="613" y="796"/>
                  <a:pt x="610" y="785"/>
                </a:cubicBezTo>
                <a:cubicBezTo>
                  <a:pt x="607" y="774"/>
                  <a:pt x="603" y="763"/>
                  <a:pt x="600" y="752"/>
                </a:cubicBezTo>
                <a:cubicBezTo>
                  <a:pt x="596" y="741"/>
                  <a:pt x="593" y="731"/>
                  <a:pt x="592" y="720"/>
                </a:cubicBezTo>
                <a:cubicBezTo>
                  <a:pt x="592" y="716"/>
                  <a:pt x="588" y="714"/>
                  <a:pt x="591" y="709"/>
                </a:cubicBezTo>
                <a:cubicBezTo>
                  <a:pt x="588" y="707"/>
                  <a:pt x="591" y="703"/>
                  <a:pt x="588" y="702"/>
                </a:cubicBezTo>
                <a:cubicBezTo>
                  <a:pt x="590" y="695"/>
                  <a:pt x="581" y="692"/>
                  <a:pt x="586" y="685"/>
                </a:cubicBezTo>
                <a:cubicBezTo>
                  <a:pt x="581" y="675"/>
                  <a:pt x="581" y="663"/>
                  <a:pt x="579" y="653"/>
                </a:cubicBezTo>
                <a:cubicBezTo>
                  <a:pt x="579" y="641"/>
                  <a:pt x="573" y="631"/>
                  <a:pt x="575" y="619"/>
                </a:cubicBezTo>
                <a:cubicBezTo>
                  <a:pt x="568" y="610"/>
                  <a:pt x="574" y="596"/>
                  <a:pt x="567" y="587"/>
                </a:cubicBezTo>
                <a:close/>
                <a:moveTo>
                  <a:pt x="608" y="931"/>
                </a:moveTo>
                <a:cubicBezTo>
                  <a:pt x="603" y="917"/>
                  <a:pt x="602" y="902"/>
                  <a:pt x="594" y="889"/>
                </a:cubicBezTo>
                <a:cubicBezTo>
                  <a:pt x="600" y="879"/>
                  <a:pt x="587" y="876"/>
                  <a:pt x="592" y="866"/>
                </a:cubicBezTo>
                <a:cubicBezTo>
                  <a:pt x="585" y="862"/>
                  <a:pt x="591" y="852"/>
                  <a:pt x="585" y="847"/>
                </a:cubicBezTo>
                <a:cubicBezTo>
                  <a:pt x="588" y="830"/>
                  <a:pt x="577" y="818"/>
                  <a:pt x="577" y="802"/>
                </a:cubicBezTo>
                <a:cubicBezTo>
                  <a:pt x="579" y="793"/>
                  <a:pt x="570" y="788"/>
                  <a:pt x="575" y="779"/>
                </a:cubicBezTo>
                <a:cubicBezTo>
                  <a:pt x="571" y="773"/>
                  <a:pt x="570" y="766"/>
                  <a:pt x="572" y="758"/>
                </a:cubicBezTo>
                <a:cubicBezTo>
                  <a:pt x="568" y="744"/>
                  <a:pt x="567" y="729"/>
                  <a:pt x="566" y="714"/>
                </a:cubicBezTo>
                <a:cubicBezTo>
                  <a:pt x="572" y="704"/>
                  <a:pt x="561" y="700"/>
                  <a:pt x="568" y="689"/>
                </a:cubicBezTo>
                <a:cubicBezTo>
                  <a:pt x="564" y="684"/>
                  <a:pt x="569" y="674"/>
                  <a:pt x="565" y="669"/>
                </a:cubicBezTo>
                <a:cubicBezTo>
                  <a:pt x="566" y="666"/>
                  <a:pt x="567" y="663"/>
                  <a:pt x="568" y="661"/>
                </a:cubicBezTo>
                <a:cubicBezTo>
                  <a:pt x="575" y="672"/>
                  <a:pt x="574" y="686"/>
                  <a:pt x="576" y="699"/>
                </a:cubicBezTo>
                <a:cubicBezTo>
                  <a:pt x="578" y="712"/>
                  <a:pt x="581" y="725"/>
                  <a:pt x="584" y="738"/>
                </a:cubicBezTo>
                <a:cubicBezTo>
                  <a:pt x="583" y="746"/>
                  <a:pt x="587" y="752"/>
                  <a:pt x="587" y="759"/>
                </a:cubicBezTo>
                <a:cubicBezTo>
                  <a:pt x="590" y="761"/>
                  <a:pt x="591" y="765"/>
                  <a:pt x="589" y="769"/>
                </a:cubicBezTo>
                <a:cubicBezTo>
                  <a:pt x="594" y="770"/>
                  <a:pt x="593" y="773"/>
                  <a:pt x="592" y="777"/>
                </a:cubicBezTo>
                <a:cubicBezTo>
                  <a:pt x="601" y="780"/>
                  <a:pt x="593" y="789"/>
                  <a:pt x="600" y="793"/>
                </a:cubicBezTo>
                <a:cubicBezTo>
                  <a:pt x="596" y="798"/>
                  <a:pt x="604" y="799"/>
                  <a:pt x="602" y="804"/>
                </a:cubicBezTo>
                <a:cubicBezTo>
                  <a:pt x="602" y="806"/>
                  <a:pt x="603" y="809"/>
                  <a:pt x="601" y="813"/>
                </a:cubicBezTo>
                <a:cubicBezTo>
                  <a:pt x="603" y="819"/>
                  <a:pt x="609" y="824"/>
                  <a:pt x="608" y="832"/>
                </a:cubicBezTo>
                <a:cubicBezTo>
                  <a:pt x="612" y="837"/>
                  <a:pt x="607" y="845"/>
                  <a:pt x="616" y="848"/>
                </a:cubicBezTo>
                <a:cubicBezTo>
                  <a:pt x="612" y="865"/>
                  <a:pt x="619" y="877"/>
                  <a:pt x="619" y="891"/>
                </a:cubicBezTo>
                <a:cubicBezTo>
                  <a:pt x="626" y="902"/>
                  <a:pt x="621" y="918"/>
                  <a:pt x="627" y="930"/>
                </a:cubicBezTo>
                <a:cubicBezTo>
                  <a:pt x="623" y="945"/>
                  <a:pt x="633" y="955"/>
                  <a:pt x="631" y="970"/>
                </a:cubicBezTo>
                <a:cubicBezTo>
                  <a:pt x="630" y="984"/>
                  <a:pt x="627" y="999"/>
                  <a:pt x="631" y="1011"/>
                </a:cubicBezTo>
                <a:cubicBezTo>
                  <a:pt x="628" y="1018"/>
                  <a:pt x="622" y="1008"/>
                  <a:pt x="624" y="1005"/>
                </a:cubicBezTo>
                <a:cubicBezTo>
                  <a:pt x="622" y="1003"/>
                  <a:pt x="621" y="999"/>
                  <a:pt x="623" y="995"/>
                </a:cubicBezTo>
                <a:cubicBezTo>
                  <a:pt x="618" y="988"/>
                  <a:pt x="619" y="980"/>
                  <a:pt x="617" y="973"/>
                </a:cubicBezTo>
                <a:cubicBezTo>
                  <a:pt x="616" y="958"/>
                  <a:pt x="608" y="946"/>
                  <a:pt x="608" y="931"/>
                </a:cubicBezTo>
                <a:close/>
                <a:moveTo>
                  <a:pt x="35" y="891"/>
                </a:moveTo>
                <a:cubicBezTo>
                  <a:pt x="38" y="888"/>
                  <a:pt x="45" y="888"/>
                  <a:pt x="46" y="882"/>
                </a:cubicBezTo>
                <a:cubicBezTo>
                  <a:pt x="56" y="884"/>
                  <a:pt x="49" y="870"/>
                  <a:pt x="60" y="873"/>
                </a:cubicBezTo>
                <a:cubicBezTo>
                  <a:pt x="74" y="858"/>
                  <a:pt x="89" y="845"/>
                  <a:pt x="106" y="834"/>
                </a:cubicBezTo>
                <a:cubicBezTo>
                  <a:pt x="114" y="827"/>
                  <a:pt x="120" y="819"/>
                  <a:pt x="131" y="816"/>
                </a:cubicBezTo>
                <a:cubicBezTo>
                  <a:pt x="135" y="805"/>
                  <a:pt x="152" y="807"/>
                  <a:pt x="154" y="795"/>
                </a:cubicBezTo>
                <a:cubicBezTo>
                  <a:pt x="176" y="789"/>
                  <a:pt x="187" y="771"/>
                  <a:pt x="208" y="765"/>
                </a:cubicBezTo>
                <a:cubicBezTo>
                  <a:pt x="215" y="757"/>
                  <a:pt x="228" y="755"/>
                  <a:pt x="234" y="746"/>
                </a:cubicBezTo>
                <a:cubicBezTo>
                  <a:pt x="241" y="747"/>
                  <a:pt x="246" y="745"/>
                  <a:pt x="248" y="740"/>
                </a:cubicBezTo>
                <a:cubicBezTo>
                  <a:pt x="252" y="736"/>
                  <a:pt x="262" y="739"/>
                  <a:pt x="263" y="731"/>
                </a:cubicBezTo>
                <a:cubicBezTo>
                  <a:pt x="254" y="731"/>
                  <a:pt x="248" y="734"/>
                  <a:pt x="245" y="740"/>
                </a:cubicBezTo>
                <a:cubicBezTo>
                  <a:pt x="235" y="740"/>
                  <a:pt x="232" y="746"/>
                  <a:pt x="222" y="747"/>
                </a:cubicBezTo>
                <a:cubicBezTo>
                  <a:pt x="213" y="756"/>
                  <a:pt x="198" y="759"/>
                  <a:pt x="188" y="768"/>
                </a:cubicBezTo>
                <a:cubicBezTo>
                  <a:pt x="161" y="778"/>
                  <a:pt x="142" y="795"/>
                  <a:pt x="120" y="810"/>
                </a:cubicBezTo>
                <a:cubicBezTo>
                  <a:pt x="116" y="816"/>
                  <a:pt x="109" y="817"/>
                  <a:pt x="105" y="822"/>
                </a:cubicBezTo>
                <a:cubicBezTo>
                  <a:pt x="102" y="828"/>
                  <a:pt x="90" y="827"/>
                  <a:pt x="88" y="834"/>
                </a:cubicBezTo>
                <a:cubicBezTo>
                  <a:pt x="73" y="838"/>
                  <a:pt x="68" y="851"/>
                  <a:pt x="57" y="858"/>
                </a:cubicBezTo>
                <a:cubicBezTo>
                  <a:pt x="46" y="866"/>
                  <a:pt x="40" y="878"/>
                  <a:pt x="26" y="882"/>
                </a:cubicBezTo>
                <a:cubicBezTo>
                  <a:pt x="22" y="887"/>
                  <a:pt x="20" y="894"/>
                  <a:pt x="12" y="894"/>
                </a:cubicBezTo>
                <a:cubicBezTo>
                  <a:pt x="12" y="899"/>
                  <a:pt x="9" y="901"/>
                  <a:pt x="3" y="900"/>
                </a:cubicBezTo>
                <a:cubicBezTo>
                  <a:pt x="3" y="901"/>
                  <a:pt x="2" y="902"/>
                  <a:pt x="2" y="902"/>
                </a:cubicBezTo>
                <a:cubicBezTo>
                  <a:pt x="2" y="919"/>
                  <a:pt x="2" y="919"/>
                  <a:pt x="2" y="919"/>
                </a:cubicBezTo>
                <a:cubicBezTo>
                  <a:pt x="5" y="917"/>
                  <a:pt x="9" y="915"/>
                  <a:pt x="12" y="912"/>
                </a:cubicBezTo>
                <a:cubicBezTo>
                  <a:pt x="19" y="905"/>
                  <a:pt x="30" y="900"/>
                  <a:pt x="35" y="891"/>
                </a:cubicBezTo>
                <a:close/>
                <a:moveTo>
                  <a:pt x="18" y="804"/>
                </a:moveTo>
                <a:cubicBezTo>
                  <a:pt x="28" y="803"/>
                  <a:pt x="29" y="794"/>
                  <a:pt x="38" y="792"/>
                </a:cubicBezTo>
                <a:cubicBezTo>
                  <a:pt x="42" y="785"/>
                  <a:pt x="51" y="782"/>
                  <a:pt x="58" y="777"/>
                </a:cubicBezTo>
                <a:cubicBezTo>
                  <a:pt x="69" y="766"/>
                  <a:pt x="81" y="755"/>
                  <a:pt x="95" y="747"/>
                </a:cubicBezTo>
                <a:cubicBezTo>
                  <a:pt x="98" y="739"/>
                  <a:pt x="108" y="739"/>
                  <a:pt x="112" y="732"/>
                </a:cubicBezTo>
                <a:cubicBezTo>
                  <a:pt x="121" y="729"/>
                  <a:pt x="125" y="722"/>
                  <a:pt x="135" y="720"/>
                </a:cubicBezTo>
                <a:cubicBezTo>
                  <a:pt x="145" y="708"/>
                  <a:pt x="161" y="701"/>
                  <a:pt x="175" y="693"/>
                </a:cubicBezTo>
                <a:cubicBezTo>
                  <a:pt x="180" y="688"/>
                  <a:pt x="189" y="686"/>
                  <a:pt x="195" y="681"/>
                </a:cubicBezTo>
                <a:cubicBezTo>
                  <a:pt x="204" y="679"/>
                  <a:pt x="207" y="670"/>
                  <a:pt x="217" y="669"/>
                </a:cubicBezTo>
                <a:cubicBezTo>
                  <a:pt x="233" y="661"/>
                  <a:pt x="248" y="654"/>
                  <a:pt x="263" y="647"/>
                </a:cubicBezTo>
                <a:cubicBezTo>
                  <a:pt x="268" y="647"/>
                  <a:pt x="274" y="648"/>
                  <a:pt x="275" y="644"/>
                </a:cubicBezTo>
                <a:cubicBezTo>
                  <a:pt x="264" y="643"/>
                  <a:pt x="256" y="645"/>
                  <a:pt x="249" y="647"/>
                </a:cubicBezTo>
                <a:cubicBezTo>
                  <a:pt x="241" y="649"/>
                  <a:pt x="240" y="658"/>
                  <a:pt x="229" y="657"/>
                </a:cubicBezTo>
                <a:cubicBezTo>
                  <a:pt x="220" y="658"/>
                  <a:pt x="214" y="662"/>
                  <a:pt x="209" y="666"/>
                </a:cubicBezTo>
                <a:cubicBezTo>
                  <a:pt x="200" y="668"/>
                  <a:pt x="192" y="671"/>
                  <a:pt x="189" y="678"/>
                </a:cubicBezTo>
                <a:cubicBezTo>
                  <a:pt x="179" y="678"/>
                  <a:pt x="173" y="682"/>
                  <a:pt x="169" y="687"/>
                </a:cubicBezTo>
                <a:cubicBezTo>
                  <a:pt x="160" y="690"/>
                  <a:pt x="152" y="692"/>
                  <a:pt x="149" y="699"/>
                </a:cubicBezTo>
                <a:cubicBezTo>
                  <a:pt x="139" y="700"/>
                  <a:pt x="139" y="709"/>
                  <a:pt x="129" y="709"/>
                </a:cubicBezTo>
                <a:cubicBezTo>
                  <a:pt x="125" y="715"/>
                  <a:pt x="114" y="716"/>
                  <a:pt x="112" y="724"/>
                </a:cubicBezTo>
                <a:cubicBezTo>
                  <a:pt x="101" y="723"/>
                  <a:pt x="104" y="735"/>
                  <a:pt x="92" y="733"/>
                </a:cubicBezTo>
                <a:cubicBezTo>
                  <a:pt x="87" y="738"/>
                  <a:pt x="79" y="742"/>
                  <a:pt x="74" y="748"/>
                </a:cubicBezTo>
                <a:cubicBezTo>
                  <a:pt x="61" y="755"/>
                  <a:pt x="54" y="768"/>
                  <a:pt x="37" y="772"/>
                </a:cubicBezTo>
                <a:cubicBezTo>
                  <a:pt x="29" y="783"/>
                  <a:pt x="15" y="791"/>
                  <a:pt x="6" y="802"/>
                </a:cubicBezTo>
                <a:cubicBezTo>
                  <a:pt x="5" y="802"/>
                  <a:pt x="3" y="804"/>
                  <a:pt x="2" y="805"/>
                </a:cubicBezTo>
                <a:cubicBezTo>
                  <a:pt x="2" y="821"/>
                  <a:pt x="2" y="821"/>
                  <a:pt x="2" y="821"/>
                </a:cubicBezTo>
                <a:cubicBezTo>
                  <a:pt x="8" y="816"/>
                  <a:pt x="15" y="812"/>
                  <a:pt x="18" y="804"/>
                </a:cubicBezTo>
                <a:close/>
                <a:moveTo>
                  <a:pt x="33" y="955"/>
                </a:moveTo>
                <a:cubicBezTo>
                  <a:pt x="37" y="947"/>
                  <a:pt x="50" y="948"/>
                  <a:pt x="53" y="940"/>
                </a:cubicBezTo>
                <a:cubicBezTo>
                  <a:pt x="119" y="889"/>
                  <a:pt x="125" y="883"/>
                  <a:pt x="133" y="880"/>
                </a:cubicBezTo>
                <a:cubicBezTo>
                  <a:pt x="213" y="827"/>
                  <a:pt x="226" y="816"/>
                  <a:pt x="244" y="810"/>
                </a:cubicBezTo>
                <a:cubicBezTo>
                  <a:pt x="277" y="796"/>
                  <a:pt x="280" y="788"/>
                  <a:pt x="293" y="788"/>
                </a:cubicBezTo>
                <a:cubicBezTo>
                  <a:pt x="351" y="764"/>
                  <a:pt x="354" y="759"/>
                  <a:pt x="365" y="761"/>
                </a:cubicBezTo>
                <a:cubicBezTo>
                  <a:pt x="350" y="760"/>
                  <a:pt x="340" y="757"/>
                  <a:pt x="339" y="761"/>
                </a:cubicBezTo>
                <a:cubicBezTo>
                  <a:pt x="306" y="770"/>
                  <a:pt x="307" y="776"/>
                  <a:pt x="298" y="774"/>
                </a:cubicBezTo>
                <a:cubicBezTo>
                  <a:pt x="246" y="803"/>
                  <a:pt x="232" y="801"/>
                  <a:pt x="227" y="808"/>
                </a:cubicBezTo>
                <a:cubicBezTo>
                  <a:pt x="185" y="825"/>
                  <a:pt x="174" y="838"/>
                  <a:pt x="158" y="847"/>
                </a:cubicBezTo>
                <a:cubicBezTo>
                  <a:pt x="131" y="867"/>
                  <a:pt x="123" y="870"/>
                  <a:pt x="115" y="874"/>
                </a:cubicBezTo>
                <a:cubicBezTo>
                  <a:pt x="98" y="897"/>
                  <a:pt x="90" y="895"/>
                  <a:pt x="87" y="898"/>
                </a:cubicBezTo>
                <a:cubicBezTo>
                  <a:pt x="2" y="972"/>
                  <a:pt x="2" y="972"/>
                  <a:pt x="2" y="972"/>
                </a:cubicBezTo>
                <a:close/>
                <a:moveTo>
                  <a:pt x="2458" y="113"/>
                </a:moveTo>
                <a:cubicBezTo>
                  <a:pt x="2460" y="118"/>
                  <a:pt x="2458" y="121"/>
                  <a:pt x="2455" y="123"/>
                </a:cubicBezTo>
                <a:cubicBezTo>
                  <a:pt x="2435" y="161"/>
                  <a:pt x="2429" y="166"/>
                  <a:pt x="2430" y="175"/>
                </a:cubicBezTo>
                <a:cubicBezTo>
                  <a:pt x="2410" y="206"/>
                  <a:pt x="2415" y="215"/>
                  <a:pt x="2411" y="217"/>
                </a:cubicBezTo>
                <a:cubicBezTo>
                  <a:pt x="2393" y="268"/>
                  <a:pt x="2384" y="272"/>
                  <a:pt x="2389" y="284"/>
                </a:cubicBezTo>
                <a:cubicBezTo>
                  <a:pt x="2370" y="334"/>
                  <a:pt x="2373" y="346"/>
                  <a:pt x="2367" y="350"/>
                </a:cubicBezTo>
                <a:cubicBezTo>
                  <a:pt x="2365" y="381"/>
                  <a:pt x="2365" y="386"/>
                  <a:pt x="2363" y="390"/>
                </a:cubicBezTo>
                <a:cubicBezTo>
                  <a:pt x="2363" y="425"/>
                  <a:pt x="2360" y="437"/>
                  <a:pt x="2367" y="436"/>
                </a:cubicBezTo>
                <a:cubicBezTo>
                  <a:pt x="2377" y="364"/>
                  <a:pt x="2374" y="353"/>
                  <a:pt x="2379" y="348"/>
                </a:cubicBezTo>
                <a:cubicBezTo>
                  <a:pt x="2435" y="186"/>
                  <a:pt x="2435" y="179"/>
                  <a:pt x="2441" y="176"/>
                </a:cubicBezTo>
                <a:cubicBezTo>
                  <a:pt x="2469" y="113"/>
                  <a:pt x="2475" y="110"/>
                  <a:pt x="2474" y="101"/>
                </a:cubicBezTo>
                <a:cubicBezTo>
                  <a:pt x="2491" y="72"/>
                  <a:pt x="2493" y="69"/>
                  <a:pt x="2497" y="67"/>
                </a:cubicBezTo>
                <a:cubicBezTo>
                  <a:pt x="2521" y="1"/>
                  <a:pt x="2521" y="1"/>
                  <a:pt x="2521" y="1"/>
                </a:cubicBezTo>
                <a:cubicBezTo>
                  <a:pt x="2503" y="34"/>
                  <a:pt x="2499" y="45"/>
                  <a:pt x="2487" y="51"/>
                </a:cubicBezTo>
                <a:close/>
                <a:moveTo>
                  <a:pt x="27" y="929"/>
                </a:moveTo>
                <a:cubicBezTo>
                  <a:pt x="34" y="924"/>
                  <a:pt x="44" y="922"/>
                  <a:pt x="47" y="914"/>
                </a:cubicBezTo>
                <a:cubicBezTo>
                  <a:pt x="55" y="916"/>
                  <a:pt x="53" y="908"/>
                  <a:pt x="58" y="908"/>
                </a:cubicBezTo>
                <a:cubicBezTo>
                  <a:pt x="64" y="906"/>
                  <a:pt x="60" y="896"/>
                  <a:pt x="70" y="899"/>
                </a:cubicBezTo>
                <a:cubicBezTo>
                  <a:pt x="80" y="885"/>
                  <a:pt x="96" y="877"/>
                  <a:pt x="109" y="866"/>
                </a:cubicBezTo>
                <a:cubicBezTo>
                  <a:pt x="112" y="863"/>
                  <a:pt x="115" y="860"/>
                  <a:pt x="118" y="857"/>
                </a:cubicBezTo>
                <a:cubicBezTo>
                  <a:pt x="122" y="854"/>
                  <a:pt x="129" y="854"/>
                  <a:pt x="129" y="848"/>
                </a:cubicBezTo>
                <a:cubicBezTo>
                  <a:pt x="140" y="846"/>
                  <a:pt x="141" y="834"/>
                  <a:pt x="152" y="833"/>
                </a:cubicBezTo>
                <a:cubicBezTo>
                  <a:pt x="155" y="824"/>
                  <a:pt x="166" y="823"/>
                  <a:pt x="172" y="818"/>
                </a:cubicBezTo>
                <a:cubicBezTo>
                  <a:pt x="178" y="811"/>
                  <a:pt x="189" y="809"/>
                  <a:pt x="195" y="803"/>
                </a:cubicBezTo>
                <a:cubicBezTo>
                  <a:pt x="210" y="793"/>
                  <a:pt x="226" y="783"/>
                  <a:pt x="243" y="775"/>
                </a:cubicBezTo>
                <a:cubicBezTo>
                  <a:pt x="255" y="763"/>
                  <a:pt x="278" y="761"/>
                  <a:pt x="289" y="748"/>
                </a:cubicBezTo>
                <a:cubicBezTo>
                  <a:pt x="294" y="747"/>
                  <a:pt x="299" y="746"/>
                  <a:pt x="301" y="742"/>
                </a:cubicBezTo>
                <a:cubicBezTo>
                  <a:pt x="306" y="740"/>
                  <a:pt x="313" y="740"/>
                  <a:pt x="315" y="736"/>
                </a:cubicBezTo>
                <a:cubicBezTo>
                  <a:pt x="320" y="735"/>
                  <a:pt x="325" y="734"/>
                  <a:pt x="326" y="730"/>
                </a:cubicBezTo>
                <a:cubicBezTo>
                  <a:pt x="331" y="728"/>
                  <a:pt x="338" y="728"/>
                  <a:pt x="341" y="723"/>
                </a:cubicBezTo>
                <a:cubicBezTo>
                  <a:pt x="327" y="722"/>
                  <a:pt x="324" y="730"/>
                  <a:pt x="312" y="730"/>
                </a:cubicBezTo>
                <a:cubicBezTo>
                  <a:pt x="306" y="736"/>
                  <a:pt x="294" y="736"/>
                  <a:pt x="289" y="742"/>
                </a:cubicBezTo>
                <a:cubicBezTo>
                  <a:pt x="267" y="745"/>
                  <a:pt x="260" y="762"/>
                  <a:pt x="237" y="764"/>
                </a:cubicBezTo>
                <a:cubicBezTo>
                  <a:pt x="233" y="771"/>
                  <a:pt x="223" y="772"/>
                  <a:pt x="217" y="779"/>
                </a:cubicBezTo>
                <a:cubicBezTo>
                  <a:pt x="209" y="783"/>
                  <a:pt x="200" y="785"/>
                  <a:pt x="195" y="791"/>
                </a:cubicBezTo>
                <a:cubicBezTo>
                  <a:pt x="187" y="795"/>
                  <a:pt x="182" y="802"/>
                  <a:pt x="172" y="803"/>
                </a:cubicBezTo>
                <a:cubicBezTo>
                  <a:pt x="167" y="811"/>
                  <a:pt x="158" y="814"/>
                  <a:pt x="149" y="818"/>
                </a:cubicBezTo>
                <a:cubicBezTo>
                  <a:pt x="146" y="827"/>
                  <a:pt x="133" y="826"/>
                  <a:pt x="129" y="833"/>
                </a:cubicBezTo>
                <a:cubicBezTo>
                  <a:pt x="123" y="839"/>
                  <a:pt x="115" y="843"/>
                  <a:pt x="109" y="848"/>
                </a:cubicBezTo>
                <a:cubicBezTo>
                  <a:pt x="97" y="861"/>
                  <a:pt x="81" y="869"/>
                  <a:pt x="69" y="881"/>
                </a:cubicBezTo>
                <a:cubicBezTo>
                  <a:pt x="47" y="900"/>
                  <a:pt x="23" y="916"/>
                  <a:pt x="2" y="935"/>
                </a:cubicBezTo>
                <a:cubicBezTo>
                  <a:pt x="2" y="952"/>
                  <a:pt x="2" y="952"/>
                  <a:pt x="2" y="952"/>
                </a:cubicBezTo>
                <a:cubicBezTo>
                  <a:pt x="11" y="945"/>
                  <a:pt x="22" y="939"/>
                  <a:pt x="27" y="929"/>
                </a:cubicBezTo>
                <a:close/>
                <a:moveTo>
                  <a:pt x="8" y="886"/>
                </a:moveTo>
                <a:cubicBezTo>
                  <a:pt x="10" y="875"/>
                  <a:pt x="24" y="876"/>
                  <a:pt x="25" y="865"/>
                </a:cubicBezTo>
                <a:cubicBezTo>
                  <a:pt x="35" y="862"/>
                  <a:pt x="38" y="854"/>
                  <a:pt x="45" y="850"/>
                </a:cubicBezTo>
                <a:cubicBezTo>
                  <a:pt x="44" y="843"/>
                  <a:pt x="58" y="851"/>
                  <a:pt x="54" y="841"/>
                </a:cubicBezTo>
                <a:cubicBezTo>
                  <a:pt x="57" y="838"/>
                  <a:pt x="64" y="838"/>
                  <a:pt x="65" y="832"/>
                </a:cubicBezTo>
                <a:cubicBezTo>
                  <a:pt x="79" y="822"/>
                  <a:pt x="94" y="812"/>
                  <a:pt x="108" y="802"/>
                </a:cubicBezTo>
                <a:cubicBezTo>
                  <a:pt x="119" y="788"/>
                  <a:pt x="137" y="781"/>
                  <a:pt x="150" y="769"/>
                </a:cubicBezTo>
                <a:cubicBezTo>
                  <a:pt x="158" y="764"/>
                  <a:pt x="166" y="761"/>
                  <a:pt x="170" y="754"/>
                </a:cubicBezTo>
                <a:cubicBezTo>
                  <a:pt x="179" y="750"/>
                  <a:pt x="188" y="746"/>
                  <a:pt x="193" y="739"/>
                </a:cubicBezTo>
                <a:cubicBezTo>
                  <a:pt x="213" y="734"/>
                  <a:pt x="222" y="717"/>
                  <a:pt x="245" y="714"/>
                </a:cubicBezTo>
                <a:cubicBezTo>
                  <a:pt x="249" y="707"/>
                  <a:pt x="260" y="706"/>
                  <a:pt x="268" y="702"/>
                </a:cubicBezTo>
                <a:cubicBezTo>
                  <a:pt x="274" y="696"/>
                  <a:pt x="284" y="693"/>
                  <a:pt x="293" y="690"/>
                </a:cubicBezTo>
                <a:cubicBezTo>
                  <a:pt x="297" y="687"/>
                  <a:pt x="301" y="686"/>
                  <a:pt x="308" y="687"/>
                </a:cubicBezTo>
                <a:cubicBezTo>
                  <a:pt x="309" y="682"/>
                  <a:pt x="322" y="686"/>
                  <a:pt x="322" y="680"/>
                </a:cubicBezTo>
                <a:cubicBezTo>
                  <a:pt x="326" y="679"/>
                  <a:pt x="337" y="683"/>
                  <a:pt x="337" y="677"/>
                </a:cubicBezTo>
                <a:cubicBezTo>
                  <a:pt x="338" y="679"/>
                  <a:pt x="351" y="684"/>
                  <a:pt x="351" y="677"/>
                </a:cubicBezTo>
                <a:cubicBezTo>
                  <a:pt x="335" y="669"/>
                  <a:pt x="314" y="678"/>
                  <a:pt x="296" y="678"/>
                </a:cubicBezTo>
                <a:cubicBezTo>
                  <a:pt x="290" y="685"/>
                  <a:pt x="276" y="684"/>
                  <a:pt x="270" y="690"/>
                </a:cubicBezTo>
                <a:cubicBezTo>
                  <a:pt x="260" y="694"/>
                  <a:pt x="251" y="698"/>
                  <a:pt x="242" y="703"/>
                </a:cubicBezTo>
                <a:cubicBezTo>
                  <a:pt x="225" y="713"/>
                  <a:pt x="206" y="719"/>
                  <a:pt x="190" y="730"/>
                </a:cubicBezTo>
                <a:cubicBezTo>
                  <a:pt x="182" y="735"/>
                  <a:pt x="176" y="741"/>
                  <a:pt x="167" y="745"/>
                </a:cubicBezTo>
                <a:cubicBezTo>
                  <a:pt x="156" y="748"/>
                  <a:pt x="152" y="757"/>
                  <a:pt x="142" y="760"/>
                </a:cubicBezTo>
                <a:cubicBezTo>
                  <a:pt x="127" y="773"/>
                  <a:pt x="109" y="782"/>
                  <a:pt x="96" y="796"/>
                </a:cubicBezTo>
                <a:cubicBezTo>
                  <a:pt x="96" y="802"/>
                  <a:pt x="86" y="798"/>
                  <a:pt x="85" y="802"/>
                </a:cubicBezTo>
                <a:cubicBezTo>
                  <a:pt x="82" y="806"/>
                  <a:pt x="77" y="808"/>
                  <a:pt x="73" y="811"/>
                </a:cubicBezTo>
                <a:cubicBezTo>
                  <a:pt x="66" y="818"/>
                  <a:pt x="57" y="823"/>
                  <a:pt x="50" y="829"/>
                </a:cubicBezTo>
                <a:cubicBezTo>
                  <a:pt x="35" y="840"/>
                  <a:pt x="23" y="855"/>
                  <a:pt x="8" y="865"/>
                </a:cubicBezTo>
                <a:cubicBezTo>
                  <a:pt x="9" y="870"/>
                  <a:pt x="5" y="870"/>
                  <a:pt x="2" y="871"/>
                </a:cubicBezTo>
                <a:cubicBezTo>
                  <a:pt x="2" y="889"/>
                  <a:pt x="2" y="889"/>
                  <a:pt x="2" y="889"/>
                </a:cubicBezTo>
                <a:cubicBezTo>
                  <a:pt x="3" y="887"/>
                  <a:pt x="4" y="885"/>
                  <a:pt x="8" y="886"/>
                </a:cubicBezTo>
                <a:close/>
                <a:moveTo>
                  <a:pt x="120" y="1060"/>
                </a:moveTo>
                <a:cubicBezTo>
                  <a:pt x="123" y="1064"/>
                  <a:pt x="130" y="1064"/>
                  <a:pt x="135" y="1065"/>
                </a:cubicBezTo>
                <a:cubicBezTo>
                  <a:pt x="275" y="1075"/>
                  <a:pt x="299" y="1082"/>
                  <a:pt x="347" y="1071"/>
                </a:cubicBezTo>
                <a:cubicBezTo>
                  <a:pt x="396" y="1061"/>
                  <a:pt x="397" y="1055"/>
                  <a:pt x="404" y="1055"/>
                </a:cubicBezTo>
                <a:cubicBezTo>
                  <a:pt x="447" y="1036"/>
                  <a:pt x="454" y="1036"/>
                  <a:pt x="453" y="1028"/>
                </a:cubicBezTo>
                <a:cubicBezTo>
                  <a:pt x="372" y="1060"/>
                  <a:pt x="368" y="1059"/>
                  <a:pt x="367" y="1059"/>
                </a:cubicBezTo>
                <a:cubicBezTo>
                  <a:pt x="349" y="1064"/>
                  <a:pt x="346" y="1063"/>
                  <a:pt x="344" y="1066"/>
                </a:cubicBezTo>
                <a:cubicBezTo>
                  <a:pt x="215" y="1066"/>
                  <a:pt x="190" y="1061"/>
                  <a:pt x="161" y="1062"/>
                </a:cubicBezTo>
                <a:cubicBezTo>
                  <a:pt x="136" y="1046"/>
                  <a:pt x="121" y="1056"/>
                  <a:pt x="123" y="1048"/>
                </a:cubicBezTo>
                <a:cubicBezTo>
                  <a:pt x="91" y="1040"/>
                  <a:pt x="81" y="1045"/>
                  <a:pt x="76" y="1043"/>
                </a:cubicBezTo>
                <a:cubicBezTo>
                  <a:pt x="117" y="1049"/>
                  <a:pt x="127" y="1043"/>
                  <a:pt x="131" y="1045"/>
                </a:cubicBezTo>
                <a:cubicBezTo>
                  <a:pt x="210" y="1054"/>
                  <a:pt x="239" y="1054"/>
                  <a:pt x="268" y="1053"/>
                </a:cubicBezTo>
                <a:cubicBezTo>
                  <a:pt x="398" y="1031"/>
                  <a:pt x="398" y="1024"/>
                  <a:pt x="406" y="1026"/>
                </a:cubicBezTo>
                <a:cubicBezTo>
                  <a:pt x="470" y="995"/>
                  <a:pt x="483" y="993"/>
                  <a:pt x="487" y="984"/>
                </a:cubicBezTo>
                <a:cubicBezTo>
                  <a:pt x="411" y="1014"/>
                  <a:pt x="407" y="1015"/>
                  <a:pt x="406" y="1020"/>
                </a:cubicBezTo>
                <a:cubicBezTo>
                  <a:pt x="342" y="1033"/>
                  <a:pt x="339" y="1029"/>
                  <a:pt x="337" y="1034"/>
                </a:cubicBezTo>
                <a:cubicBezTo>
                  <a:pt x="281" y="1041"/>
                  <a:pt x="271" y="1041"/>
                  <a:pt x="262" y="1042"/>
                </a:cubicBezTo>
                <a:cubicBezTo>
                  <a:pt x="164" y="1039"/>
                  <a:pt x="156" y="1042"/>
                  <a:pt x="143" y="1036"/>
                </a:cubicBezTo>
                <a:cubicBezTo>
                  <a:pt x="109" y="1030"/>
                  <a:pt x="103" y="1032"/>
                  <a:pt x="102" y="1028"/>
                </a:cubicBezTo>
                <a:cubicBezTo>
                  <a:pt x="27" y="1013"/>
                  <a:pt x="18" y="1013"/>
                  <a:pt x="14" y="1007"/>
                </a:cubicBezTo>
                <a:cubicBezTo>
                  <a:pt x="201" y="1026"/>
                  <a:pt x="240" y="1025"/>
                  <a:pt x="279" y="1024"/>
                </a:cubicBezTo>
                <a:cubicBezTo>
                  <a:pt x="313" y="1016"/>
                  <a:pt x="321" y="1016"/>
                  <a:pt x="322" y="1020"/>
                </a:cubicBezTo>
                <a:cubicBezTo>
                  <a:pt x="426" y="991"/>
                  <a:pt x="430" y="984"/>
                  <a:pt x="440" y="985"/>
                </a:cubicBezTo>
                <a:cubicBezTo>
                  <a:pt x="391" y="990"/>
                  <a:pt x="379" y="999"/>
                  <a:pt x="359" y="1001"/>
                </a:cubicBezTo>
                <a:cubicBezTo>
                  <a:pt x="315" y="1013"/>
                  <a:pt x="304" y="1008"/>
                  <a:pt x="305" y="1014"/>
                </a:cubicBezTo>
                <a:cubicBezTo>
                  <a:pt x="170" y="1013"/>
                  <a:pt x="150" y="1016"/>
                  <a:pt x="139" y="1010"/>
                </a:cubicBezTo>
                <a:cubicBezTo>
                  <a:pt x="130" y="1003"/>
                  <a:pt x="158" y="1001"/>
                  <a:pt x="183" y="1003"/>
                </a:cubicBezTo>
                <a:cubicBezTo>
                  <a:pt x="214" y="1001"/>
                  <a:pt x="212" y="996"/>
                  <a:pt x="220" y="996"/>
                </a:cubicBezTo>
                <a:cubicBezTo>
                  <a:pt x="267" y="984"/>
                  <a:pt x="284" y="989"/>
                  <a:pt x="289" y="983"/>
                </a:cubicBezTo>
                <a:cubicBezTo>
                  <a:pt x="403" y="951"/>
                  <a:pt x="412" y="950"/>
                  <a:pt x="419" y="948"/>
                </a:cubicBezTo>
                <a:cubicBezTo>
                  <a:pt x="422" y="934"/>
                  <a:pt x="423" y="940"/>
                  <a:pt x="416" y="939"/>
                </a:cubicBezTo>
                <a:cubicBezTo>
                  <a:pt x="256" y="981"/>
                  <a:pt x="247" y="983"/>
                  <a:pt x="226" y="987"/>
                </a:cubicBezTo>
                <a:cubicBezTo>
                  <a:pt x="191" y="988"/>
                  <a:pt x="185" y="988"/>
                  <a:pt x="179" y="989"/>
                </a:cubicBezTo>
                <a:cubicBezTo>
                  <a:pt x="232" y="970"/>
                  <a:pt x="248" y="965"/>
                  <a:pt x="266" y="960"/>
                </a:cubicBezTo>
                <a:cubicBezTo>
                  <a:pt x="323" y="943"/>
                  <a:pt x="329" y="938"/>
                  <a:pt x="337" y="935"/>
                </a:cubicBezTo>
                <a:cubicBezTo>
                  <a:pt x="306" y="939"/>
                  <a:pt x="293" y="944"/>
                  <a:pt x="280" y="948"/>
                </a:cubicBezTo>
                <a:cubicBezTo>
                  <a:pt x="127" y="980"/>
                  <a:pt x="107" y="986"/>
                  <a:pt x="86" y="988"/>
                </a:cubicBezTo>
                <a:cubicBezTo>
                  <a:pt x="42" y="997"/>
                  <a:pt x="27" y="997"/>
                  <a:pt x="29" y="992"/>
                </a:cubicBezTo>
                <a:cubicBezTo>
                  <a:pt x="126" y="959"/>
                  <a:pt x="146" y="956"/>
                  <a:pt x="164" y="951"/>
                </a:cubicBezTo>
                <a:cubicBezTo>
                  <a:pt x="233" y="930"/>
                  <a:pt x="249" y="924"/>
                  <a:pt x="267" y="920"/>
                </a:cubicBezTo>
                <a:cubicBezTo>
                  <a:pt x="345" y="894"/>
                  <a:pt x="344" y="887"/>
                  <a:pt x="351" y="888"/>
                </a:cubicBezTo>
                <a:cubicBezTo>
                  <a:pt x="415" y="858"/>
                  <a:pt x="427" y="858"/>
                  <a:pt x="431" y="852"/>
                </a:cubicBezTo>
                <a:cubicBezTo>
                  <a:pt x="448" y="841"/>
                  <a:pt x="446" y="839"/>
                  <a:pt x="445" y="843"/>
                </a:cubicBezTo>
                <a:cubicBezTo>
                  <a:pt x="372" y="876"/>
                  <a:pt x="360" y="871"/>
                  <a:pt x="359" y="877"/>
                </a:cubicBezTo>
                <a:cubicBezTo>
                  <a:pt x="268" y="909"/>
                  <a:pt x="249" y="912"/>
                  <a:pt x="233" y="918"/>
                </a:cubicBezTo>
                <a:cubicBezTo>
                  <a:pt x="157" y="941"/>
                  <a:pt x="151" y="940"/>
                  <a:pt x="146" y="940"/>
                </a:cubicBezTo>
                <a:cubicBezTo>
                  <a:pt x="158" y="927"/>
                  <a:pt x="164" y="928"/>
                  <a:pt x="166" y="925"/>
                </a:cubicBezTo>
                <a:cubicBezTo>
                  <a:pt x="199" y="898"/>
                  <a:pt x="214" y="902"/>
                  <a:pt x="214" y="892"/>
                </a:cubicBezTo>
                <a:cubicBezTo>
                  <a:pt x="271" y="862"/>
                  <a:pt x="285" y="854"/>
                  <a:pt x="300" y="846"/>
                </a:cubicBezTo>
                <a:cubicBezTo>
                  <a:pt x="437" y="785"/>
                  <a:pt x="441" y="784"/>
                  <a:pt x="444" y="782"/>
                </a:cubicBezTo>
                <a:cubicBezTo>
                  <a:pt x="472" y="772"/>
                  <a:pt x="485" y="769"/>
                  <a:pt x="475" y="766"/>
                </a:cubicBezTo>
                <a:cubicBezTo>
                  <a:pt x="395" y="789"/>
                  <a:pt x="396" y="793"/>
                  <a:pt x="392" y="795"/>
                </a:cubicBezTo>
                <a:cubicBezTo>
                  <a:pt x="368" y="808"/>
                  <a:pt x="356" y="804"/>
                  <a:pt x="354" y="810"/>
                </a:cubicBezTo>
                <a:cubicBezTo>
                  <a:pt x="247" y="865"/>
                  <a:pt x="235" y="865"/>
                  <a:pt x="231" y="871"/>
                </a:cubicBezTo>
                <a:cubicBezTo>
                  <a:pt x="188" y="897"/>
                  <a:pt x="182" y="896"/>
                  <a:pt x="180" y="899"/>
                </a:cubicBezTo>
                <a:cubicBezTo>
                  <a:pt x="191" y="886"/>
                  <a:pt x="197" y="882"/>
                  <a:pt x="203" y="878"/>
                </a:cubicBezTo>
                <a:cubicBezTo>
                  <a:pt x="280" y="826"/>
                  <a:pt x="298" y="825"/>
                  <a:pt x="305" y="814"/>
                </a:cubicBezTo>
                <a:cubicBezTo>
                  <a:pt x="369" y="786"/>
                  <a:pt x="377" y="784"/>
                  <a:pt x="383" y="780"/>
                </a:cubicBezTo>
                <a:cubicBezTo>
                  <a:pt x="448" y="751"/>
                  <a:pt x="464" y="757"/>
                  <a:pt x="463" y="746"/>
                </a:cubicBezTo>
                <a:cubicBezTo>
                  <a:pt x="393" y="777"/>
                  <a:pt x="375" y="767"/>
                  <a:pt x="377" y="775"/>
                </a:cubicBezTo>
                <a:cubicBezTo>
                  <a:pt x="286" y="811"/>
                  <a:pt x="280" y="817"/>
                  <a:pt x="271" y="821"/>
                </a:cubicBezTo>
                <a:cubicBezTo>
                  <a:pt x="195" y="872"/>
                  <a:pt x="184" y="873"/>
                  <a:pt x="176" y="878"/>
                </a:cubicBezTo>
                <a:cubicBezTo>
                  <a:pt x="147" y="899"/>
                  <a:pt x="141" y="906"/>
                  <a:pt x="131" y="909"/>
                </a:cubicBezTo>
                <a:cubicBezTo>
                  <a:pt x="75" y="942"/>
                  <a:pt x="69" y="949"/>
                  <a:pt x="56" y="951"/>
                </a:cubicBezTo>
                <a:cubicBezTo>
                  <a:pt x="30" y="974"/>
                  <a:pt x="14" y="965"/>
                  <a:pt x="16" y="972"/>
                </a:cubicBezTo>
                <a:cubicBezTo>
                  <a:pt x="15" y="1020"/>
                  <a:pt x="22" y="1026"/>
                  <a:pt x="32" y="1027"/>
                </a:cubicBezTo>
                <a:cubicBezTo>
                  <a:pt x="2" y="1036"/>
                  <a:pt x="2" y="1036"/>
                  <a:pt x="2" y="1036"/>
                </a:cubicBezTo>
                <a:close/>
                <a:moveTo>
                  <a:pt x="160" y="905"/>
                </a:moveTo>
                <a:cubicBezTo>
                  <a:pt x="162" y="905"/>
                  <a:pt x="164" y="905"/>
                  <a:pt x="166" y="905"/>
                </a:cubicBezTo>
                <a:cubicBezTo>
                  <a:pt x="167" y="911"/>
                  <a:pt x="162" y="910"/>
                  <a:pt x="157" y="911"/>
                </a:cubicBezTo>
                <a:cubicBezTo>
                  <a:pt x="157" y="908"/>
                  <a:pt x="160" y="908"/>
                  <a:pt x="160" y="905"/>
                </a:cubicBezTo>
                <a:close/>
                <a:moveTo>
                  <a:pt x="128" y="926"/>
                </a:moveTo>
                <a:cubicBezTo>
                  <a:pt x="136" y="928"/>
                  <a:pt x="122" y="933"/>
                  <a:pt x="123" y="938"/>
                </a:cubicBezTo>
                <a:cubicBezTo>
                  <a:pt x="119" y="938"/>
                  <a:pt x="115" y="938"/>
                  <a:pt x="114" y="941"/>
                </a:cubicBezTo>
                <a:cubicBezTo>
                  <a:pt x="105" y="934"/>
                  <a:pt x="128" y="933"/>
                  <a:pt x="128" y="926"/>
                </a:cubicBezTo>
                <a:close/>
                <a:moveTo>
                  <a:pt x="2859" y="2158"/>
                </a:moveTo>
                <a:cubicBezTo>
                  <a:pt x="2857" y="2159"/>
                  <a:pt x="2856" y="2159"/>
                  <a:pt x="2854" y="2160"/>
                </a:cubicBezTo>
                <a:cubicBezTo>
                  <a:pt x="2877" y="2160"/>
                  <a:pt x="2877" y="2160"/>
                  <a:pt x="2877" y="2160"/>
                </a:cubicBezTo>
                <a:cubicBezTo>
                  <a:pt x="2879" y="2159"/>
                  <a:pt x="2881" y="2158"/>
                  <a:pt x="2882" y="2159"/>
                </a:cubicBezTo>
                <a:cubicBezTo>
                  <a:pt x="2882" y="2147"/>
                  <a:pt x="2882" y="2147"/>
                  <a:pt x="2882" y="2147"/>
                </a:cubicBezTo>
                <a:cubicBezTo>
                  <a:pt x="2880" y="2148"/>
                  <a:pt x="2878" y="2150"/>
                  <a:pt x="2875" y="2151"/>
                </a:cubicBezTo>
                <a:cubicBezTo>
                  <a:pt x="2870" y="2154"/>
                  <a:pt x="2864" y="2155"/>
                  <a:pt x="2859" y="2158"/>
                </a:cubicBezTo>
                <a:close/>
                <a:moveTo>
                  <a:pt x="2281" y="2042"/>
                </a:moveTo>
                <a:cubicBezTo>
                  <a:pt x="2282" y="2071"/>
                  <a:pt x="2273" y="2096"/>
                  <a:pt x="2277" y="2125"/>
                </a:cubicBezTo>
                <a:cubicBezTo>
                  <a:pt x="2273" y="2133"/>
                  <a:pt x="2270" y="2140"/>
                  <a:pt x="2269" y="2149"/>
                </a:cubicBezTo>
                <a:cubicBezTo>
                  <a:pt x="2263" y="2151"/>
                  <a:pt x="2270" y="2158"/>
                  <a:pt x="2265" y="2160"/>
                </a:cubicBezTo>
                <a:cubicBezTo>
                  <a:pt x="2280" y="2160"/>
                  <a:pt x="2280" y="2160"/>
                  <a:pt x="2280" y="2160"/>
                </a:cubicBezTo>
                <a:cubicBezTo>
                  <a:pt x="2279" y="2157"/>
                  <a:pt x="2278" y="2154"/>
                  <a:pt x="2277" y="2151"/>
                </a:cubicBezTo>
                <a:cubicBezTo>
                  <a:pt x="2286" y="2136"/>
                  <a:pt x="2279" y="2114"/>
                  <a:pt x="2286" y="2098"/>
                </a:cubicBezTo>
                <a:cubicBezTo>
                  <a:pt x="2281" y="2087"/>
                  <a:pt x="2290" y="2081"/>
                  <a:pt x="2285" y="2070"/>
                </a:cubicBezTo>
                <a:cubicBezTo>
                  <a:pt x="2287" y="2065"/>
                  <a:pt x="2287" y="2060"/>
                  <a:pt x="2288" y="2055"/>
                </a:cubicBezTo>
                <a:cubicBezTo>
                  <a:pt x="2284" y="2052"/>
                  <a:pt x="2290" y="2041"/>
                  <a:pt x="2281" y="2042"/>
                </a:cubicBezTo>
                <a:close/>
                <a:moveTo>
                  <a:pt x="2266" y="2037"/>
                </a:moveTo>
                <a:cubicBezTo>
                  <a:pt x="2265" y="2030"/>
                  <a:pt x="2264" y="2024"/>
                  <a:pt x="2266" y="2018"/>
                </a:cubicBezTo>
                <a:cubicBezTo>
                  <a:pt x="2268" y="2011"/>
                  <a:pt x="2266" y="2003"/>
                  <a:pt x="2269" y="1997"/>
                </a:cubicBezTo>
                <a:cubicBezTo>
                  <a:pt x="2269" y="1983"/>
                  <a:pt x="2269" y="1970"/>
                  <a:pt x="2268" y="1955"/>
                </a:cubicBezTo>
                <a:cubicBezTo>
                  <a:pt x="2263" y="1947"/>
                  <a:pt x="2270" y="1943"/>
                  <a:pt x="2264" y="1935"/>
                </a:cubicBezTo>
                <a:cubicBezTo>
                  <a:pt x="2268" y="1932"/>
                  <a:pt x="2262" y="1927"/>
                  <a:pt x="2265" y="1924"/>
                </a:cubicBezTo>
                <a:cubicBezTo>
                  <a:pt x="2263" y="1921"/>
                  <a:pt x="2262" y="1914"/>
                  <a:pt x="2258" y="1915"/>
                </a:cubicBezTo>
                <a:cubicBezTo>
                  <a:pt x="2259" y="1928"/>
                  <a:pt x="2262" y="1941"/>
                  <a:pt x="2260" y="1953"/>
                </a:cubicBezTo>
                <a:cubicBezTo>
                  <a:pt x="2262" y="1960"/>
                  <a:pt x="2262" y="1967"/>
                  <a:pt x="2260" y="1972"/>
                </a:cubicBezTo>
                <a:cubicBezTo>
                  <a:pt x="2262" y="1979"/>
                  <a:pt x="2262" y="1986"/>
                  <a:pt x="2260" y="1992"/>
                </a:cubicBezTo>
                <a:cubicBezTo>
                  <a:pt x="2261" y="2004"/>
                  <a:pt x="2260" y="2016"/>
                  <a:pt x="2258" y="2028"/>
                </a:cubicBezTo>
                <a:cubicBezTo>
                  <a:pt x="2251" y="2032"/>
                  <a:pt x="2259" y="2041"/>
                  <a:pt x="2254" y="2046"/>
                </a:cubicBezTo>
                <a:cubicBezTo>
                  <a:pt x="2251" y="2048"/>
                  <a:pt x="2251" y="2051"/>
                  <a:pt x="2251" y="2054"/>
                </a:cubicBezTo>
                <a:cubicBezTo>
                  <a:pt x="2255" y="2059"/>
                  <a:pt x="2250" y="2061"/>
                  <a:pt x="2250" y="2064"/>
                </a:cubicBezTo>
                <a:cubicBezTo>
                  <a:pt x="2244" y="2068"/>
                  <a:pt x="2251" y="2076"/>
                  <a:pt x="2245" y="2080"/>
                </a:cubicBezTo>
                <a:cubicBezTo>
                  <a:pt x="2247" y="2083"/>
                  <a:pt x="2246" y="2086"/>
                  <a:pt x="2246" y="2089"/>
                </a:cubicBezTo>
                <a:cubicBezTo>
                  <a:pt x="2241" y="2090"/>
                  <a:pt x="2243" y="2095"/>
                  <a:pt x="2241" y="2098"/>
                </a:cubicBezTo>
                <a:cubicBezTo>
                  <a:pt x="2239" y="2104"/>
                  <a:pt x="2241" y="2111"/>
                  <a:pt x="2237" y="2116"/>
                </a:cubicBezTo>
                <a:cubicBezTo>
                  <a:pt x="2235" y="2122"/>
                  <a:pt x="2233" y="2128"/>
                  <a:pt x="2233" y="2134"/>
                </a:cubicBezTo>
                <a:cubicBezTo>
                  <a:pt x="2229" y="2143"/>
                  <a:pt x="2225" y="2151"/>
                  <a:pt x="2221" y="2160"/>
                </a:cubicBezTo>
                <a:cubicBezTo>
                  <a:pt x="2245" y="2160"/>
                  <a:pt x="2245" y="2160"/>
                  <a:pt x="2245" y="2160"/>
                </a:cubicBezTo>
                <a:cubicBezTo>
                  <a:pt x="2245" y="2158"/>
                  <a:pt x="2246" y="2156"/>
                  <a:pt x="2246" y="2154"/>
                </a:cubicBezTo>
                <a:cubicBezTo>
                  <a:pt x="2254" y="2143"/>
                  <a:pt x="2255" y="2129"/>
                  <a:pt x="2256" y="2116"/>
                </a:cubicBezTo>
                <a:cubicBezTo>
                  <a:pt x="2264" y="2104"/>
                  <a:pt x="2259" y="2088"/>
                  <a:pt x="2266" y="2076"/>
                </a:cubicBezTo>
                <a:cubicBezTo>
                  <a:pt x="2263" y="2062"/>
                  <a:pt x="2260" y="2048"/>
                  <a:pt x="2266" y="2037"/>
                </a:cubicBezTo>
                <a:close/>
                <a:moveTo>
                  <a:pt x="2163" y="1971"/>
                </a:moveTo>
                <a:cubicBezTo>
                  <a:pt x="2157" y="1957"/>
                  <a:pt x="2162" y="1947"/>
                  <a:pt x="2160" y="1934"/>
                </a:cubicBezTo>
                <a:cubicBezTo>
                  <a:pt x="2157" y="1920"/>
                  <a:pt x="2157" y="1907"/>
                  <a:pt x="2157" y="1894"/>
                </a:cubicBezTo>
                <a:cubicBezTo>
                  <a:pt x="2155" y="1879"/>
                  <a:pt x="2153" y="1864"/>
                  <a:pt x="2150" y="1849"/>
                </a:cubicBezTo>
                <a:cubicBezTo>
                  <a:pt x="2147" y="1837"/>
                  <a:pt x="2144" y="1825"/>
                  <a:pt x="2139" y="1812"/>
                </a:cubicBezTo>
                <a:cubicBezTo>
                  <a:pt x="2135" y="1803"/>
                  <a:pt x="2131" y="1795"/>
                  <a:pt x="2126" y="1786"/>
                </a:cubicBezTo>
                <a:cubicBezTo>
                  <a:pt x="2113" y="1788"/>
                  <a:pt x="2135" y="1803"/>
                  <a:pt x="2128" y="1808"/>
                </a:cubicBezTo>
                <a:cubicBezTo>
                  <a:pt x="2137" y="1814"/>
                  <a:pt x="2133" y="1821"/>
                  <a:pt x="2139" y="1831"/>
                </a:cubicBezTo>
                <a:cubicBezTo>
                  <a:pt x="2139" y="1837"/>
                  <a:pt x="2140" y="1843"/>
                  <a:pt x="2141" y="1849"/>
                </a:cubicBezTo>
                <a:cubicBezTo>
                  <a:pt x="2141" y="1852"/>
                  <a:pt x="2142" y="1855"/>
                  <a:pt x="2143" y="1859"/>
                </a:cubicBezTo>
                <a:cubicBezTo>
                  <a:pt x="2147" y="1864"/>
                  <a:pt x="2141" y="1867"/>
                  <a:pt x="2146" y="1873"/>
                </a:cubicBezTo>
                <a:cubicBezTo>
                  <a:pt x="2138" y="1874"/>
                  <a:pt x="2154" y="1884"/>
                  <a:pt x="2146" y="1886"/>
                </a:cubicBezTo>
                <a:cubicBezTo>
                  <a:pt x="2147" y="1895"/>
                  <a:pt x="2148" y="1904"/>
                  <a:pt x="2150" y="1913"/>
                </a:cubicBezTo>
                <a:cubicBezTo>
                  <a:pt x="2151" y="1918"/>
                  <a:pt x="2149" y="1921"/>
                  <a:pt x="2150" y="1926"/>
                </a:cubicBezTo>
                <a:cubicBezTo>
                  <a:pt x="2147" y="1929"/>
                  <a:pt x="2154" y="1936"/>
                  <a:pt x="2150" y="1939"/>
                </a:cubicBezTo>
                <a:cubicBezTo>
                  <a:pt x="2154" y="1976"/>
                  <a:pt x="2153" y="2011"/>
                  <a:pt x="2150" y="2045"/>
                </a:cubicBezTo>
                <a:cubicBezTo>
                  <a:pt x="2144" y="2061"/>
                  <a:pt x="2145" y="2078"/>
                  <a:pt x="2138" y="2093"/>
                </a:cubicBezTo>
                <a:cubicBezTo>
                  <a:pt x="2141" y="2098"/>
                  <a:pt x="2133" y="2100"/>
                  <a:pt x="2138" y="2106"/>
                </a:cubicBezTo>
                <a:cubicBezTo>
                  <a:pt x="2137" y="2110"/>
                  <a:pt x="2136" y="2114"/>
                  <a:pt x="2134" y="2118"/>
                </a:cubicBezTo>
                <a:cubicBezTo>
                  <a:pt x="2132" y="2126"/>
                  <a:pt x="2133" y="2136"/>
                  <a:pt x="2128" y="2144"/>
                </a:cubicBezTo>
                <a:cubicBezTo>
                  <a:pt x="2127" y="2149"/>
                  <a:pt x="2126" y="2155"/>
                  <a:pt x="2124" y="2160"/>
                </a:cubicBezTo>
                <a:cubicBezTo>
                  <a:pt x="2136" y="2160"/>
                  <a:pt x="2136" y="2160"/>
                  <a:pt x="2136" y="2160"/>
                </a:cubicBezTo>
                <a:cubicBezTo>
                  <a:pt x="2137" y="2158"/>
                  <a:pt x="2138" y="2156"/>
                  <a:pt x="2139" y="2154"/>
                </a:cubicBezTo>
                <a:cubicBezTo>
                  <a:pt x="2139" y="2141"/>
                  <a:pt x="2144" y="2130"/>
                  <a:pt x="2147" y="2118"/>
                </a:cubicBezTo>
                <a:cubicBezTo>
                  <a:pt x="2149" y="2106"/>
                  <a:pt x="2148" y="2093"/>
                  <a:pt x="2153" y="2083"/>
                </a:cubicBezTo>
                <a:cubicBezTo>
                  <a:pt x="2156" y="2071"/>
                  <a:pt x="2156" y="2058"/>
                  <a:pt x="2161" y="2047"/>
                </a:cubicBezTo>
                <a:cubicBezTo>
                  <a:pt x="2160" y="2041"/>
                  <a:pt x="2162" y="2036"/>
                  <a:pt x="2162" y="2030"/>
                </a:cubicBezTo>
                <a:cubicBezTo>
                  <a:pt x="2165" y="2024"/>
                  <a:pt x="2161" y="2016"/>
                  <a:pt x="2162" y="2010"/>
                </a:cubicBezTo>
                <a:cubicBezTo>
                  <a:pt x="2166" y="1999"/>
                  <a:pt x="2162" y="1984"/>
                  <a:pt x="2163" y="1971"/>
                </a:cubicBezTo>
                <a:close/>
                <a:moveTo>
                  <a:pt x="2222" y="1981"/>
                </a:moveTo>
                <a:cubicBezTo>
                  <a:pt x="2224" y="1968"/>
                  <a:pt x="2226" y="1955"/>
                  <a:pt x="2225" y="1941"/>
                </a:cubicBezTo>
                <a:cubicBezTo>
                  <a:pt x="2224" y="1926"/>
                  <a:pt x="2229" y="1913"/>
                  <a:pt x="2223" y="1897"/>
                </a:cubicBezTo>
                <a:cubicBezTo>
                  <a:pt x="2225" y="1884"/>
                  <a:pt x="2218" y="1868"/>
                  <a:pt x="2218" y="1854"/>
                </a:cubicBezTo>
                <a:cubicBezTo>
                  <a:pt x="2217" y="1852"/>
                  <a:pt x="2217" y="1851"/>
                  <a:pt x="2217" y="1849"/>
                </a:cubicBezTo>
                <a:cubicBezTo>
                  <a:pt x="2216" y="1843"/>
                  <a:pt x="2219" y="1838"/>
                  <a:pt x="2213" y="1831"/>
                </a:cubicBezTo>
                <a:cubicBezTo>
                  <a:pt x="2217" y="1828"/>
                  <a:pt x="2212" y="1823"/>
                  <a:pt x="2210" y="1819"/>
                </a:cubicBezTo>
                <a:cubicBezTo>
                  <a:pt x="2214" y="1817"/>
                  <a:pt x="2210" y="1810"/>
                  <a:pt x="2207" y="1811"/>
                </a:cubicBezTo>
                <a:cubicBezTo>
                  <a:pt x="2209" y="1824"/>
                  <a:pt x="2211" y="1836"/>
                  <a:pt x="2213" y="1849"/>
                </a:cubicBezTo>
                <a:cubicBezTo>
                  <a:pt x="2214" y="1853"/>
                  <a:pt x="2214" y="1857"/>
                  <a:pt x="2215" y="1862"/>
                </a:cubicBezTo>
                <a:cubicBezTo>
                  <a:pt x="2209" y="1876"/>
                  <a:pt x="2223" y="1896"/>
                  <a:pt x="2216" y="1910"/>
                </a:cubicBezTo>
                <a:cubicBezTo>
                  <a:pt x="2220" y="1919"/>
                  <a:pt x="2214" y="1925"/>
                  <a:pt x="2219" y="1934"/>
                </a:cubicBezTo>
                <a:cubicBezTo>
                  <a:pt x="2217" y="1942"/>
                  <a:pt x="2215" y="1949"/>
                  <a:pt x="2217" y="1958"/>
                </a:cubicBezTo>
                <a:cubicBezTo>
                  <a:pt x="2219" y="1962"/>
                  <a:pt x="2212" y="1963"/>
                  <a:pt x="2216" y="1968"/>
                </a:cubicBezTo>
                <a:cubicBezTo>
                  <a:pt x="2211" y="1971"/>
                  <a:pt x="2218" y="1977"/>
                  <a:pt x="2212" y="1980"/>
                </a:cubicBezTo>
                <a:cubicBezTo>
                  <a:pt x="2216" y="1989"/>
                  <a:pt x="2207" y="1994"/>
                  <a:pt x="2214" y="2004"/>
                </a:cubicBezTo>
                <a:cubicBezTo>
                  <a:pt x="2205" y="2010"/>
                  <a:pt x="2207" y="2019"/>
                  <a:pt x="2206" y="2028"/>
                </a:cubicBezTo>
                <a:cubicBezTo>
                  <a:pt x="2206" y="2037"/>
                  <a:pt x="2199" y="2044"/>
                  <a:pt x="2200" y="2053"/>
                </a:cubicBezTo>
                <a:cubicBezTo>
                  <a:pt x="2200" y="2063"/>
                  <a:pt x="2194" y="2070"/>
                  <a:pt x="2197" y="2081"/>
                </a:cubicBezTo>
                <a:cubicBezTo>
                  <a:pt x="2188" y="2087"/>
                  <a:pt x="2191" y="2097"/>
                  <a:pt x="2186" y="2105"/>
                </a:cubicBezTo>
                <a:cubicBezTo>
                  <a:pt x="2184" y="2122"/>
                  <a:pt x="2174" y="2137"/>
                  <a:pt x="2168" y="2153"/>
                </a:cubicBezTo>
                <a:cubicBezTo>
                  <a:pt x="2166" y="2155"/>
                  <a:pt x="2165" y="2158"/>
                  <a:pt x="2164" y="2160"/>
                </a:cubicBezTo>
                <a:cubicBezTo>
                  <a:pt x="2176" y="2160"/>
                  <a:pt x="2176" y="2160"/>
                  <a:pt x="2176" y="2160"/>
                </a:cubicBezTo>
                <a:cubicBezTo>
                  <a:pt x="2180" y="2152"/>
                  <a:pt x="2184" y="2144"/>
                  <a:pt x="2189" y="2136"/>
                </a:cubicBezTo>
                <a:cubicBezTo>
                  <a:pt x="2196" y="2111"/>
                  <a:pt x="2201" y="2086"/>
                  <a:pt x="2210" y="2061"/>
                </a:cubicBezTo>
                <a:cubicBezTo>
                  <a:pt x="2214" y="2049"/>
                  <a:pt x="2211" y="2034"/>
                  <a:pt x="2217" y="2022"/>
                </a:cubicBezTo>
                <a:cubicBezTo>
                  <a:pt x="2217" y="2015"/>
                  <a:pt x="2219" y="2009"/>
                  <a:pt x="2219" y="2002"/>
                </a:cubicBezTo>
                <a:cubicBezTo>
                  <a:pt x="2223" y="1996"/>
                  <a:pt x="2220" y="1988"/>
                  <a:pt x="2222" y="1981"/>
                </a:cubicBezTo>
                <a:close/>
                <a:moveTo>
                  <a:pt x="2373" y="982"/>
                </a:moveTo>
                <a:cubicBezTo>
                  <a:pt x="2379" y="990"/>
                  <a:pt x="2390" y="991"/>
                  <a:pt x="2399" y="995"/>
                </a:cubicBezTo>
                <a:cubicBezTo>
                  <a:pt x="2455" y="1039"/>
                  <a:pt x="2465" y="1041"/>
                  <a:pt x="2470" y="1051"/>
                </a:cubicBezTo>
                <a:cubicBezTo>
                  <a:pt x="2504" y="1086"/>
                  <a:pt x="2511" y="1084"/>
                  <a:pt x="2510" y="1093"/>
                </a:cubicBezTo>
                <a:cubicBezTo>
                  <a:pt x="2550" y="1157"/>
                  <a:pt x="2543" y="1156"/>
                  <a:pt x="2537" y="1153"/>
                </a:cubicBezTo>
                <a:cubicBezTo>
                  <a:pt x="2512" y="1114"/>
                  <a:pt x="2509" y="1107"/>
                  <a:pt x="2499" y="1111"/>
                </a:cubicBezTo>
                <a:cubicBezTo>
                  <a:pt x="2515" y="1138"/>
                  <a:pt x="2515" y="1144"/>
                  <a:pt x="2516" y="1149"/>
                </a:cubicBezTo>
                <a:cubicBezTo>
                  <a:pt x="2441" y="1159"/>
                  <a:pt x="2455" y="1161"/>
                  <a:pt x="2473" y="1157"/>
                </a:cubicBezTo>
                <a:cubicBezTo>
                  <a:pt x="2491" y="1165"/>
                  <a:pt x="2496" y="1165"/>
                  <a:pt x="2497" y="1173"/>
                </a:cubicBezTo>
                <a:cubicBezTo>
                  <a:pt x="2529" y="1189"/>
                  <a:pt x="2539" y="1186"/>
                  <a:pt x="2542" y="1194"/>
                </a:cubicBezTo>
                <a:cubicBezTo>
                  <a:pt x="2610" y="1309"/>
                  <a:pt x="2609" y="1320"/>
                  <a:pt x="2620" y="1314"/>
                </a:cubicBezTo>
                <a:cubicBezTo>
                  <a:pt x="2623" y="1283"/>
                  <a:pt x="2627" y="1279"/>
                  <a:pt x="2622" y="1278"/>
                </a:cubicBezTo>
                <a:cubicBezTo>
                  <a:pt x="2615" y="1252"/>
                  <a:pt x="2615" y="1246"/>
                  <a:pt x="2614" y="1241"/>
                </a:cubicBezTo>
                <a:cubicBezTo>
                  <a:pt x="2612" y="1169"/>
                  <a:pt x="2607" y="1155"/>
                  <a:pt x="2613" y="1150"/>
                </a:cubicBezTo>
                <a:cubicBezTo>
                  <a:pt x="2635" y="1094"/>
                  <a:pt x="2646" y="1091"/>
                  <a:pt x="2644" y="1079"/>
                </a:cubicBezTo>
                <a:cubicBezTo>
                  <a:pt x="2614" y="1116"/>
                  <a:pt x="2607" y="1118"/>
                  <a:pt x="2609" y="1127"/>
                </a:cubicBezTo>
                <a:cubicBezTo>
                  <a:pt x="2592" y="1168"/>
                  <a:pt x="2599" y="1181"/>
                  <a:pt x="2591" y="1184"/>
                </a:cubicBezTo>
                <a:cubicBezTo>
                  <a:pt x="2582" y="1131"/>
                  <a:pt x="2586" y="1123"/>
                  <a:pt x="2585" y="1111"/>
                </a:cubicBezTo>
                <a:cubicBezTo>
                  <a:pt x="2594" y="1077"/>
                  <a:pt x="2593" y="1070"/>
                  <a:pt x="2593" y="1065"/>
                </a:cubicBezTo>
                <a:cubicBezTo>
                  <a:pt x="2609" y="1010"/>
                  <a:pt x="2608" y="995"/>
                  <a:pt x="2616" y="986"/>
                </a:cubicBezTo>
                <a:cubicBezTo>
                  <a:pt x="2647" y="911"/>
                  <a:pt x="2655" y="909"/>
                  <a:pt x="2655" y="902"/>
                </a:cubicBezTo>
                <a:cubicBezTo>
                  <a:pt x="2688" y="842"/>
                  <a:pt x="2698" y="834"/>
                  <a:pt x="2701" y="822"/>
                </a:cubicBezTo>
                <a:cubicBezTo>
                  <a:pt x="2726" y="779"/>
                  <a:pt x="2733" y="780"/>
                  <a:pt x="2730" y="774"/>
                </a:cubicBezTo>
                <a:cubicBezTo>
                  <a:pt x="2754" y="741"/>
                  <a:pt x="2751" y="732"/>
                  <a:pt x="2756" y="728"/>
                </a:cubicBezTo>
                <a:cubicBezTo>
                  <a:pt x="2769" y="708"/>
                  <a:pt x="2752" y="704"/>
                  <a:pt x="2757" y="716"/>
                </a:cubicBezTo>
                <a:cubicBezTo>
                  <a:pt x="2740" y="740"/>
                  <a:pt x="2738" y="746"/>
                  <a:pt x="2738" y="755"/>
                </a:cubicBezTo>
                <a:cubicBezTo>
                  <a:pt x="2694" y="813"/>
                  <a:pt x="2698" y="823"/>
                  <a:pt x="2691" y="827"/>
                </a:cubicBezTo>
                <a:cubicBezTo>
                  <a:pt x="2663" y="869"/>
                  <a:pt x="2658" y="875"/>
                  <a:pt x="2654" y="881"/>
                </a:cubicBezTo>
                <a:cubicBezTo>
                  <a:pt x="2644" y="903"/>
                  <a:pt x="2642" y="906"/>
                  <a:pt x="2639" y="908"/>
                </a:cubicBezTo>
                <a:cubicBezTo>
                  <a:pt x="2610" y="974"/>
                  <a:pt x="2603" y="987"/>
                  <a:pt x="2595" y="1000"/>
                </a:cubicBezTo>
                <a:cubicBezTo>
                  <a:pt x="2581" y="1076"/>
                  <a:pt x="2580" y="1081"/>
                  <a:pt x="2576" y="1083"/>
                </a:cubicBezTo>
                <a:cubicBezTo>
                  <a:pt x="2578" y="1039"/>
                  <a:pt x="2575" y="1027"/>
                  <a:pt x="2581" y="1020"/>
                </a:cubicBezTo>
                <a:cubicBezTo>
                  <a:pt x="2589" y="985"/>
                  <a:pt x="2593" y="982"/>
                  <a:pt x="2593" y="976"/>
                </a:cubicBezTo>
                <a:cubicBezTo>
                  <a:pt x="2608" y="929"/>
                  <a:pt x="2615" y="928"/>
                  <a:pt x="2615" y="922"/>
                </a:cubicBezTo>
                <a:cubicBezTo>
                  <a:pt x="2645" y="867"/>
                  <a:pt x="2659" y="853"/>
                  <a:pt x="2669" y="837"/>
                </a:cubicBezTo>
                <a:cubicBezTo>
                  <a:pt x="2691" y="814"/>
                  <a:pt x="2689" y="807"/>
                  <a:pt x="2695" y="805"/>
                </a:cubicBezTo>
                <a:cubicBezTo>
                  <a:pt x="2722" y="760"/>
                  <a:pt x="2731" y="754"/>
                  <a:pt x="2733" y="744"/>
                </a:cubicBezTo>
                <a:cubicBezTo>
                  <a:pt x="2777" y="664"/>
                  <a:pt x="2778" y="659"/>
                  <a:pt x="2780" y="655"/>
                </a:cubicBezTo>
                <a:cubicBezTo>
                  <a:pt x="2760" y="678"/>
                  <a:pt x="2758" y="691"/>
                  <a:pt x="2751" y="699"/>
                </a:cubicBezTo>
                <a:cubicBezTo>
                  <a:pt x="2734" y="736"/>
                  <a:pt x="2724" y="737"/>
                  <a:pt x="2727" y="745"/>
                </a:cubicBezTo>
                <a:cubicBezTo>
                  <a:pt x="2711" y="770"/>
                  <a:pt x="2709" y="771"/>
                  <a:pt x="2706" y="773"/>
                </a:cubicBezTo>
                <a:cubicBezTo>
                  <a:pt x="2684" y="808"/>
                  <a:pt x="2677" y="810"/>
                  <a:pt x="2673" y="815"/>
                </a:cubicBezTo>
                <a:cubicBezTo>
                  <a:pt x="2621" y="881"/>
                  <a:pt x="2626" y="890"/>
                  <a:pt x="2621" y="891"/>
                </a:cubicBezTo>
                <a:cubicBezTo>
                  <a:pt x="2598" y="929"/>
                  <a:pt x="2600" y="932"/>
                  <a:pt x="2600" y="934"/>
                </a:cubicBezTo>
                <a:cubicBezTo>
                  <a:pt x="2591" y="962"/>
                  <a:pt x="2587" y="963"/>
                  <a:pt x="2585" y="966"/>
                </a:cubicBezTo>
                <a:cubicBezTo>
                  <a:pt x="2568" y="1004"/>
                  <a:pt x="2579" y="1016"/>
                  <a:pt x="2568" y="1014"/>
                </a:cubicBezTo>
                <a:cubicBezTo>
                  <a:pt x="2559" y="1044"/>
                  <a:pt x="2559" y="1035"/>
                  <a:pt x="2556" y="1025"/>
                </a:cubicBezTo>
                <a:cubicBezTo>
                  <a:pt x="2579" y="948"/>
                  <a:pt x="2578" y="935"/>
                  <a:pt x="2587" y="927"/>
                </a:cubicBezTo>
                <a:cubicBezTo>
                  <a:pt x="2611" y="865"/>
                  <a:pt x="2616" y="858"/>
                  <a:pt x="2622" y="852"/>
                </a:cubicBezTo>
                <a:cubicBezTo>
                  <a:pt x="2639" y="814"/>
                  <a:pt x="2649" y="815"/>
                  <a:pt x="2645" y="806"/>
                </a:cubicBezTo>
                <a:cubicBezTo>
                  <a:pt x="2672" y="757"/>
                  <a:pt x="2680" y="758"/>
                  <a:pt x="2682" y="754"/>
                </a:cubicBezTo>
                <a:cubicBezTo>
                  <a:pt x="2712" y="708"/>
                  <a:pt x="2721" y="694"/>
                  <a:pt x="2732" y="682"/>
                </a:cubicBezTo>
                <a:cubicBezTo>
                  <a:pt x="2755" y="647"/>
                  <a:pt x="2754" y="640"/>
                  <a:pt x="2759" y="638"/>
                </a:cubicBezTo>
                <a:cubicBezTo>
                  <a:pt x="2824" y="509"/>
                  <a:pt x="2832" y="507"/>
                  <a:pt x="2835" y="502"/>
                </a:cubicBezTo>
                <a:cubicBezTo>
                  <a:pt x="2813" y="511"/>
                  <a:pt x="2815" y="528"/>
                  <a:pt x="2801" y="524"/>
                </a:cubicBezTo>
                <a:cubicBezTo>
                  <a:pt x="2775" y="561"/>
                  <a:pt x="2774" y="566"/>
                  <a:pt x="2769" y="568"/>
                </a:cubicBezTo>
                <a:cubicBezTo>
                  <a:pt x="2692" y="656"/>
                  <a:pt x="2693" y="663"/>
                  <a:pt x="2688" y="665"/>
                </a:cubicBezTo>
                <a:cubicBezTo>
                  <a:pt x="2678" y="681"/>
                  <a:pt x="2671" y="683"/>
                  <a:pt x="2668" y="686"/>
                </a:cubicBezTo>
                <a:cubicBezTo>
                  <a:pt x="2617" y="758"/>
                  <a:pt x="2607" y="774"/>
                  <a:pt x="2597" y="789"/>
                </a:cubicBezTo>
                <a:cubicBezTo>
                  <a:pt x="2582" y="814"/>
                  <a:pt x="2581" y="816"/>
                  <a:pt x="2582" y="819"/>
                </a:cubicBezTo>
                <a:cubicBezTo>
                  <a:pt x="2565" y="846"/>
                  <a:pt x="2564" y="857"/>
                  <a:pt x="2559" y="865"/>
                </a:cubicBezTo>
                <a:cubicBezTo>
                  <a:pt x="2548" y="877"/>
                  <a:pt x="2552" y="870"/>
                  <a:pt x="2552" y="860"/>
                </a:cubicBezTo>
                <a:cubicBezTo>
                  <a:pt x="2565" y="832"/>
                  <a:pt x="2565" y="824"/>
                  <a:pt x="2571" y="821"/>
                </a:cubicBezTo>
                <a:cubicBezTo>
                  <a:pt x="2587" y="791"/>
                  <a:pt x="2592" y="779"/>
                  <a:pt x="2599" y="768"/>
                </a:cubicBezTo>
                <a:cubicBezTo>
                  <a:pt x="2621" y="729"/>
                  <a:pt x="2624" y="724"/>
                  <a:pt x="2627" y="718"/>
                </a:cubicBezTo>
                <a:cubicBezTo>
                  <a:pt x="2657" y="683"/>
                  <a:pt x="2649" y="669"/>
                  <a:pt x="2659" y="667"/>
                </a:cubicBezTo>
                <a:cubicBezTo>
                  <a:pt x="2686" y="609"/>
                  <a:pt x="2689" y="602"/>
                  <a:pt x="2695" y="598"/>
                </a:cubicBezTo>
                <a:cubicBezTo>
                  <a:pt x="2743" y="482"/>
                  <a:pt x="2750" y="479"/>
                  <a:pt x="2749" y="472"/>
                </a:cubicBezTo>
                <a:cubicBezTo>
                  <a:pt x="2767" y="433"/>
                  <a:pt x="2762" y="426"/>
                  <a:pt x="2766" y="424"/>
                </a:cubicBezTo>
                <a:cubicBezTo>
                  <a:pt x="2774" y="386"/>
                  <a:pt x="2783" y="384"/>
                  <a:pt x="2780" y="374"/>
                </a:cubicBezTo>
                <a:cubicBezTo>
                  <a:pt x="2795" y="330"/>
                  <a:pt x="2789" y="318"/>
                  <a:pt x="2795" y="315"/>
                </a:cubicBezTo>
                <a:cubicBezTo>
                  <a:pt x="2798" y="244"/>
                  <a:pt x="2796" y="243"/>
                  <a:pt x="2792" y="244"/>
                </a:cubicBezTo>
                <a:cubicBezTo>
                  <a:pt x="2787" y="225"/>
                  <a:pt x="2786" y="231"/>
                  <a:pt x="2784" y="234"/>
                </a:cubicBezTo>
                <a:cubicBezTo>
                  <a:pt x="2785" y="280"/>
                  <a:pt x="2785" y="290"/>
                  <a:pt x="2782" y="297"/>
                </a:cubicBezTo>
                <a:cubicBezTo>
                  <a:pt x="2767" y="353"/>
                  <a:pt x="2761" y="359"/>
                  <a:pt x="2761" y="369"/>
                </a:cubicBezTo>
                <a:cubicBezTo>
                  <a:pt x="2738" y="420"/>
                  <a:pt x="2740" y="431"/>
                  <a:pt x="2733" y="437"/>
                </a:cubicBezTo>
                <a:cubicBezTo>
                  <a:pt x="2723" y="477"/>
                  <a:pt x="2714" y="475"/>
                  <a:pt x="2716" y="482"/>
                </a:cubicBezTo>
                <a:cubicBezTo>
                  <a:pt x="2696" y="532"/>
                  <a:pt x="2695" y="537"/>
                  <a:pt x="2692" y="540"/>
                </a:cubicBezTo>
                <a:cubicBezTo>
                  <a:pt x="2676" y="561"/>
                  <a:pt x="2681" y="569"/>
                  <a:pt x="2674" y="570"/>
                </a:cubicBezTo>
                <a:cubicBezTo>
                  <a:pt x="2653" y="604"/>
                  <a:pt x="2656" y="612"/>
                  <a:pt x="2651" y="613"/>
                </a:cubicBezTo>
                <a:cubicBezTo>
                  <a:pt x="2635" y="649"/>
                  <a:pt x="2626" y="661"/>
                  <a:pt x="2622" y="675"/>
                </a:cubicBezTo>
                <a:cubicBezTo>
                  <a:pt x="2604" y="697"/>
                  <a:pt x="2606" y="707"/>
                  <a:pt x="2599" y="712"/>
                </a:cubicBezTo>
                <a:cubicBezTo>
                  <a:pt x="2580" y="733"/>
                  <a:pt x="2586" y="746"/>
                  <a:pt x="2577" y="749"/>
                </a:cubicBezTo>
                <a:cubicBezTo>
                  <a:pt x="2545" y="813"/>
                  <a:pt x="2545" y="822"/>
                  <a:pt x="2543" y="830"/>
                </a:cubicBezTo>
                <a:cubicBezTo>
                  <a:pt x="2512" y="921"/>
                  <a:pt x="2510" y="929"/>
                  <a:pt x="2505" y="935"/>
                </a:cubicBezTo>
                <a:cubicBezTo>
                  <a:pt x="2486" y="944"/>
                  <a:pt x="2501" y="940"/>
                  <a:pt x="2498" y="930"/>
                </a:cubicBezTo>
                <a:cubicBezTo>
                  <a:pt x="2544" y="763"/>
                  <a:pt x="2545" y="752"/>
                  <a:pt x="2549" y="743"/>
                </a:cubicBezTo>
                <a:cubicBezTo>
                  <a:pt x="2569" y="690"/>
                  <a:pt x="2579" y="690"/>
                  <a:pt x="2576" y="681"/>
                </a:cubicBezTo>
                <a:cubicBezTo>
                  <a:pt x="2637" y="580"/>
                  <a:pt x="2647" y="561"/>
                  <a:pt x="2657" y="541"/>
                </a:cubicBezTo>
                <a:cubicBezTo>
                  <a:pt x="2688" y="479"/>
                  <a:pt x="2687" y="471"/>
                  <a:pt x="2689" y="466"/>
                </a:cubicBezTo>
                <a:cubicBezTo>
                  <a:pt x="2699" y="430"/>
                  <a:pt x="2714" y="424"/>
                  <a:pt x="2704" y="422"/>
                </a:cubicBezTo>
                <a:cubicBezTo>
                  <a:pt x="2685" y="463"/>
                  <a:pt x="2682" y="474"/>
                  <a:pt x="2675" y="484"/>
                </a:cubicBezTo>
                <a:cubicBezTo>
                  <a:pt x="2655" y="540"/>
                  <a:pt x="2643" y="539"/>
                  <a:pt x="2646" y="549"/>
                </a:cubicBezTo>
                <a:cubicBezTo>
                  <a:pt x="2609" y="601"/>
                  <a:pt x="2607" y="608"/>
                  <a:pt x="2600" y="611"/>
                </a:cubicBezTo>
                <a:cubicBezTo>
                  <a:pt x="2568" y="670"/>
                  <a:pt x="2569" y="678"/>
                  <a:pt x="2561" y="681"/>
                </a:cubicBezTo>
                <a:cubicBezTo>
                  <a:pt x="2572" y="650"/>
                  <a:pt x="2574" y="647"/>
                  <a:pt x="2577" y="645"/>
                </a:cubicBezTo>
                <a:cubicBezTo>
                  <a:pt x="2610" y="566"/>
                  <a:pt x="2616" y="561"/>
                  <a:pt x="2618" y="554"/>
                </a:cubicBezTo>
                <a:cubicBezTo>
                  <a:pt x="2630" y="530"/>
                  <a:pt x="2637" y="528"/>
                  <a:pt x="2638" y="521"/>
                </a:cubicBezTo>
                <a:cubicBezTo>
                  <a:pt x="2648" y="495"/>
                  <a:pt x="2659" y="494"/>
                  <a:pt x="2657" y="484"/>
                </a:cubicBezTo>
                <a:cubicBezTo>
                  <a:pt x="2694" y="429"/>
                  <a:pt x="2697" y="423"/>
                  <a:pt x="2700" y="417"/>
                </a:cubicBezTo>
                <a:cubicBezTo>
                  <a:pt x="2710" y="407"/>
                  <a:pt x="2705" y="418"/>
                  <a:pt x="2712" y="417"/>
                </a:cubicBezTo>
                <a:cubicBezTo>
                  <a:pt x="2716" y="392"/>
                  <a:pt x="2719" y="391"/>
                  <a:pt x="2717" y="387"/>
                </a:cubicBezTo>
                <a:cubicBezTo>
                  <a:pt x="2762" y="293"/>
                  <a:pt x="2772" y="286"/>
                  <a:pt x="2771" y="272"/>
                </a:cubicBezTo>
                <a:cubicBezTo>
                  <a:pt x="2753" y="298"/>
                  <a:pt x="2758" y="307"/>
                  <a:pt x="2752" y="309"/>
                </a:cubicBezTo>
                <a:cubicBezTo>
                  <a:pt x="2732" y="362"/>
                  <a:pt x="2720" y="366"/>
                  <a:pt x="2719" y="377"/>
                </a:cubicBezTo>
                <a:cubicBezTo>
                  <a:pt x="2690" y="416"/>
                  <a:pt x="2692" y="421"/>
                  <a:pt x="2689" y="422"/>
                </a:cubicBezTo>
                <a:cubicBezTo>
                  <a:pt x="2675" y="446"/>
                  <a:pt x="2667" y="448"/>
                  <a:pt x="2666" y="453"/>
                </a:cubicBezTo>
                <a:cubicBezTo>
                  <a:pt x="2645" y="497"/>
                  <a:pt x="2640" y="497"/>
                  <a:pt x="2640" y="500"/>
                </a:cubicBezTo>
                <a:cubicBezTo>
                  <a:pt x="2618" y="540"/>
                  <a:pt x="2611" y="542"/>
                  <a:pt x="2611" y="550"/>
                </a:cubicBezTo>
                <a:cubicBezTo>
                  <a:pt x="2599" y="571"/>
                  <a:pt x="2597" y="573"/>
                  <a:pt x="2593" y="574"/>
                </a:cubicBezTo>
                <a:cubicBezTo>
                  <a:pt x="2580" y="618"/>
                  <a:pt x="2567" y="624"/>
                  <a:pt x="2567" y="639"/>
                </a:cubicBezTo>
                <a:cubicBezTo>
                  <a:pt x="2543" y="697"/>
                  <a:pt x="2536" y="699"/>
                  <a:pt x="2536" y="707"/>
                </a:cubicBezTo>
                <a:cubicBezTo>
                  <a:pt x="2504" y="791"/>
                  <a:pt x="2503" y="805"/>
                  <a:pt x="2496" y="815"/>
                </a:cubicBezTo>
                <a:cubicBezTo>
                  <a:pt x="2480" y="865"/>
                  <a:pt x="2480" y="880"/>
                  <a:pt x="2480" y="896"/>
                </a:cubicBezTo>
                <a:cubicBezTo>
                  <a:pt x="2501" y="855"/>
                  <a:pt x="2496" y="846"/>
                  <a:pt x="2502" y="844"/>
                </a:cubicBezTo>
                <a:cubicBezTo>
                  <a:pt x="2510" y="806"/>
                  <a:pt x="2517" y="799"/>
                  <a:pt x="2514" y="785"/>
                </a:cubicBezTo>
                <a:cubicBezTo>
                  <a:pt x="2550" y="703"/>
                  <a:pt x="2549" y="696"/>
                  <a:pt x="2554" y="694"/>
                </a:cubicBezTo>
                <a:cubicBezTo>
                  <a:pt x="2555" y="687"/>
                  <a:pt x="2566" y="700"/>
                  <a:pt x="2555" y="697"/>
                </a:cubicBezTo>
                <a:cubicBezTo>
                  <a:pt x="2535" y="738"/>
                  <a:pt x="2539" y="751"/>
                  <a:pt x="2531" y="755"/>
                </a:cubicBezTo>
                <a:cubicBezTo>
                  <a:pt x="2519" y="782"/>
                  <a:pt x="2525" y="790"/>
                  <a:pt x="2521" y="793"/>
                </a:cubicBezTo>
                <a:cubicBezTo>
                  <a:pt x="2506" y="832"/>
                  <a:pt x="2511" y="840"/>
                  <a:pt x="2507" y="843"/>
                </a:cubicBezTo>
                <a:cubicBezTo>
                  <a:pt x="2504" y="876"/>
                  <a:pt x="2500" y="879"/>
                  <a:pt x="2501" y="885"/>
                </a:cubicBezTo>
                <a:cubicBezTo>
                  <a:pt x="2491" y="916"/>
                  <a:pt x="2493" y="927"/>
                  <a:pt x="2487" y="933"/>
                </a:cubicBezTo>
                <a:cubicBezTo>
                  <a:pt x="2470" y="884"/>
                  <a:pt x="2478" y="885"/>
                  <a:pt x="2473" y="876"/>
                </a:cubicBezTo>
                <a:cubicBezTo>
                  <a:pt x="2472" y="830"/>
                  <a:pt x="2471" y="822"/>
                  <a:pt x="2469" y="815"/>
                </a:cubicBezTo>
                <a:cubicBezTo>
                  <a:pt x="2474" y="777"/>
                  <a:pt x="2478" y="763"/>
                  <a:pt x="2481" y="753"/>
                </a:cubicBezTo>
                <a:cubicBezTo>
                  <a:pt x="2491" y="726"/>
                  <a:pt x="2486" y="717"/>
                  <a:pt x="2491" y="716"/>
                </a:cubicBezTo>
                <a:cubicBezTo>
                  <a:pt x="2517" y="642"/>
                  <a:pt x="2512" y="634"/>
                  <a:pt x="2519" y="634"/>
                </a:cubicBezTo>
                <a:cubicBezTo>
                  <a:pt x="2530" y="609"/>
                  <a:pt x="2524" y="600"/>
                  <a:pt x="2529" y="599"/>
                </a:cubicBezTo>
                <a:cubicBezTo>
                  <a:pt x="2548" y="573"/>
                  <a:pt x="2545" y="562"/>
                  <a:pt x="2550" y="556"/>
                </a:cubicBezTo>
                <a:cubicBezTo>
                  <a:pt x="2576" y="507"/>
                  <a:pt x="2578" y="498"/>
                  <a:pt x="2585" y="493"/>
                </a:cubicBezTo>
                <a:cubicBezTo>
                  <a:pt x="2606" y="458"/>
                  <a:pt x="2608" y="454"/>
                  <a:pt x="2609" y="450"/>
                </a:cubicBezTo>
                <a:cubicBezTo>
                  <a:pt x="2651" y="384"/>
                  <a:pt x="2655" y="377"/>
                  <a:pt x="2661" y="371"/>
                </a:cubicBezTo>
                <a:cubicBezTo>
                  <a:pt x="2682" y="339"/>
                  <a:pt x="2685" y="335"/>
                  <a:pt x="2686" y="331"/>
                </a:cubicBezTo>
                <a:cubicBezTo>
                  <a:pt x="2744" y="235"/>
                  <a:pt x="2746" y="218"/>
                  <a:pt x="2758" y="207"/>
                </a:cubicBezTo>
                <a:cubicBezTo>
                  <a:pt x="2770" y="168"/>
                  <a:pt x="2785" y="173"/>
                  <a:pt x="2779" y="164"/>
                </a:cubicBezTo>
                <a:cubicBezTo>
                  <a:pt x="2796" y="136"/>
                  <a:pt x="2800" y="129"/>
                  <a:pt x="2806" y="123"/>
                </a:cubicBezTo>
                <a:cubicBezTo>
                  <a:pt x="2828" y="48"/>
                  <a:pt x="2840" y="39"/>
                  <a:pt x="2836" y="20"/>
                </a:cubicBezTo>
                <a:cubicBezTo>
                  <a:pt x="2834" y="5"/>
                  <a:pt x="2831" y="10"/>
                  <a:pt x="2829" y="15"/>
                </a:cubicBezTo>
                <a:cubicBezTo>
                  <a:pt x="2809" y="39"/>
                  <a:pt x="2815" y="47"/>
                  <a:pt x="2809" y="49"/>
                </a:cubicBezTo>
                <a:cubicBezTo>
                  <a:pt x="2772" y="83"/>
                  <a:pt x="2778" y="97"/>
                  <a:pt x="2769" y="101"/>
                </a:cubicBezTo>
                <a:cubicBezTo>
                  <a:pt x="2709" y="177"/>
                  <a:pt x="2696" y="189"/>
                  <a:pt x="2683" y="201"/>
                </a:cubicBezTo>
                <a:cubicBezTo>
                  <a:pt x="2648" y="253"/>
                  <a:pt x="2640" y="258"/>
                  <a:pt x="2634" y="264"/>
                </a:cubicBezTo>
                <a:cubicBezTo>
                  <a:pt x="2614" y="294"/>
                  <a:pt x="2609" y="301"/>
                  <a:pt x="2601" y="307"/>
                </a:cubicBezTo>
                <a:cubicBezTo>
                  <a:pt x="2584" y="332"/>
                  <a:pt x="2582" y="336"/>
                  <a:pt x="2581" y="340"/>
                </a:cubicBezTo>
                <a:cubicBezTo>
                  <a:pt x="2548" y="375"/>
                  <a:pt x="2553" y="389"/>
                  <a:pt x="2541" y="392"/>
                </a:cubicBezTo>
                <a:cubicBezTo>
                  <a:pt x="2493" y="467"/>
                  <a:pt x="2494" y="478"/>
                  <a:pt x="2489" y="486"/>
                </a:cubicBezTo>
                <a:cubicBezTo>
                  <a:pt x="2442" y="623"/>
                  <a:pt x="2440" y="632"/>
                  <a:pt x="2437" y="641"/>
                </a:cubicBezTo>
                <a:cubicBezTo>
                  <a:pt x="2428" y="687"/>
                  <a:pt x="2423" y="690"/>
                  <a:pt x="2425" y="697"/>
                </a:cubicBezTo>
                <a:cubicBezTo>
                  <a:pt x="2413" y="699"/>
                  <a:pt x="2411" y="700"/>
                  <a:pt x="2411" y="700"/>
                </a:cubicBezTo>
                <a:cubicBezTo>
                  <a:pt x="2415" y="682"/>
                  <a:pt x="2411" y="668"/>
                  <a:pt x="2411" y="658"/>
                </a:cubicBezTo>
                <a:cubicBezTo>
                  <a:pt x="2429" y="595"/>
                  <a:pt x="2427" y="588"/>
                  <a:pt x="2425" y="581"/>
                </a:cubicBezTo>
                <a:cubicBezTo>
                  <a:pt x="2437" y="526"/>
                  <a:pt x="2449" y="523"/>
                  <a:pt x="2446" y="509"/>
                </a:cubicBezTo>
                <a:cubicBezTo>
                  <a:pt x="2465" y="464"/>
                  <a:pt x="2470" y="461"/>
                  <a:pt x="2468" y="454"/>
                </a:cubicBezTo>
                <a:cubicBezTo>
                  <a:pt x="2513" y="375"/>
                  <a:pt x="2523" y="367"/>
                  <a:pt x="2531" y="356"/>
                </a:cubicBezTo>
                <a:cubicBezTo>
                  <a:pt x="2557" y="322"/>
                  <a:pt x="2557" y="317"/>
                  <a:pt x="2559" y="321"/>
                </a:cubicBezTo>
                <a:cubicBezTo>
                  <a:pt x="2585" y="285"/>
                  <a:pt x="2597" y="276"/>
                  <a:pt x="2604" y="264"/>
                </a:cubicBezTo>
                <a:cubicBezTo>
                  <a:pt x="2667" y="195"/>
                  <a:pt x="2677" y="185"/>
                  <a:pt x="2684" y="175"/>
                </a:cubicBezTo>
                <a:cubicBezTo>
                  <a:pt x="2698" y="155"/>
                  <a:pt x="2706" y="157"/>
                  <a:pt x="2706" y="152"/>
                </a:cubicBezTo>
                <a:cubicBezTo>
                  <a:pt x="2764" y="76"/>
                  <a:pt x="2774" y="75"/>
                  <a:pt x="2771" y="65"/>
                </a:cubicBezTo>
                <a:cubicBezTo>
                  <a:pt x="2810" y="10"/>
                  <a:pt x="2814" y="6"/>
                  <a:pt x="2817" y="1"/>
                </a:cubicBezTo>
                <a:cubicBezTo>
                  <a:pt x="2744" y="55"/>
                  <a:pt x="2742" y="65"/>
                  <a:pt x="2734" y="70"/>
                </a:cubicBezTo>
                <a:cubicBezTo>
                  <a:pt x="2717" y="82"/>
                  <a:pt x="2720" y="87"/>
                  <a:pt x="2717" y="88"/>
                </a:cubicBezTo>
                <a:cubicBezTo>
                  <a:pt x="2680" y="135"/>
                  <a:pt x="2670" y="133"/>
                  <a:pt x="2671" y="139"/>
                </a:cubicBezTo>
                <a:cubicBezTo>
                  <a:pt x="2633" y="177"/>
                  <a:pt x="2634" y="189"/>
                  <a:pt x="2622" y="193"/>
                </a:cubicBezTo>
                <a:cubicBezTo>
                  <a:pt x="2607" y="211"/>
                  <a:pt x="2609" y="215"/>
                  <a:pt x="2606" y="217"/>
                </a:cubicBezTo>
                <a:cubicBezTo>
                  <a:pt x="2570" y="246"/>
                  <a:pt x="2573" y="262"/>
                  <a:pt x="2557" y="265"/>
                </a:cubicBezTo>
                <a:cubicBezTo>
                  <a:pt x="2526" y="311"/>
                  <a:pt x="2518" y="313"/>
                  <a:pt x="2518" y="320"/>
                </a:cubicBezTo>
                <a:cubicBezTo>
                  <a:pt x="2491" y="355"/>
                  <a:pt x="2486" y="366"/>
                  <a:pt x="2479" y="375"/>
                </a:cubicBezTo>
                <a:cubicBezTo>
                  <a:pt x="2446" y="422"/>
                  <a:pt x="2446" y="430"/>
                  <a:pt x="2440" y="433"/>
                </a:cubicBezTo>
                <a:cubicBezTo>
                  <a:pt x="2425" y="467"/>
                  <a:pt x="2425" y="481"/>
                  <a:pt x="2421" y="473"/>
                </a:cubicBezTo>
                <a:cubicBezTo>
                  <a:pt x="2444" y="421"/>
                  <a:pt x="2445" y="415"/>
                  <a:pt x="2443" y="406"/>
                </a:cubicBezTo>
                <a:cubicBezTo>
                  <a:pt x="2477" y="339"/>
                  <a:pt x="2476" y="332"/>
                  <a:pt x="2483" y="336"/>
                </a:cubicBezTo>
                <a:cubicBezTo>
                  <a:pt x="2500" y="303"/>
                  <a:pt x="2506" y="300"/>
                  <a:pt x="2510" y="295"/>
                </a:cubicBezTo>
                <a:cubicBezTo>
                  <a:pt x="2536" y="254"/>
                  <a:pt x="2548" y="249"/>
                  <a:pt x="2551" y="237"/>
                </a:cubicBezTo>
                <a:cubicBezTo>
                  <a:pt x="2586" y="188"/>
                  <a:pt x="2592" y="185"/>
                  <a:pt x="2596" y="180"/>
                </a:cubicBezTo>
                <a:cubicBezTo>
                  <a:pt x="2631" y="132"/>
                  <a:pt x="2632" y="126"/>
                  <a:pt x="2641" y="124"/>
                </a:cubicBezTo>
                <a:cubicBezTo>
                  <a:pt x="2670" y="85"/>
                  <a:pt x="2679" y="77"/>
                  <a:pt x="2686" y="68"/>
                </a:cubicBezTo>
                <a:cubicBezTo>
                  <a:pt x="2720" y="27"/>
                  <a:pt x="2728" y="13"/>
                  <a:pt x="2738" y="1"/>
                </a:cubicBezTo>
                <a:cubicBezTo>
                  <a:pt x="2707" y="15"/>
                  <a:pt x="2712" y="24"/>
                  <a:pt x="2707" y="25"/>
                </a:cubicBezTo>
                <a:cubicBezTo>
                  <a:pt x="2656" y="91"/>
                  <a:pt x="2636" y="99"/>
                  <a:pt x="2631" y="117"/>
                </a:cubicBezTo>
                <a:cubicBezTo>
                  <a:pt x="2595" y="168"/>
                  <a:pt x="2587" y="173"/>
                  <a:pt x="2581" y="180"/>
                </a:cubicBezTo>
                <a:cubicBezTo>
                  <a:pt x="2570" y="197"/>
                  <a:pt x="2569" y="202"/>
                  <a:pt x="2567" y="198"/>
                </a:cubicBezTo>
                <a:cubicBezTo>
                  <a:pt x="2659" y="58"/>
                  <a:pt x="2669" y="36"/>
                  <a:pt x="2685" y="18"/>
                </a:cubicBezTo>
                <a:cubicBezTo>
                  <a:pt x="2680" y="1"/>
                  <a:pt x="2680" y="1"/>
                  <a:pt x="2680" y="1"/>
                </a:cubicBezTo>
                <a:cubicBezTo>
                  <a:pt x="2656" y="28"/>
                  <a:pt x="2662" y="37"/>
                  <a:pt x="2656" y="38"/>
                </a:cubicBezTo>
                <a:cubicBezTo>
                  <a:pt x="2626" y="90"/>
                  <a:pt x="2624" y="100"/>
                  <a:pt x="2617" y="105"/>
                </a:cubicBezTo>
                <a:cubicBezTo>
                  <a:pt x="2586" y="154"/>
                  <a:pt x="2581" y="157"/>
                  <a:pt x="2577" y="160"/>
                </a:cubicBezTo>
                <a:cubicBezTo>
                  <a:pt x="2558" y="193"/>
                  <a:pt x="2555" y="198"/>
                  <a:pt x="2550" y="201"/>
                </a:cubicBezTo>
                <a:cubicBezTo>
                  <a:pt x="2519" y="246"/>
                  <a:pt x="2517" y="252"/>
                  <a:pt x="2514" y="256"/>
                </a:cubicBezTo>
                <a:cubicBezTo>
                  <a:pt x="2488" y="289"/>
                  <a:pt x="2482" y="298"/>
                  <a:pt x="2480" y="310"/>
                </a:cubicBezTo>
                <a:cubicBezTo>
                  <a:pt x="2454" y="355"/>
                  <a:pt x="2453" y="357"/>
                  <a:pt x="2452" y="360"/>
                </a:cubicBezTo>
                <a:cubicBezTo>
                  <a:pt x="2463" y="311"/>
                  <a:pt x="2464" y="305"/>
                  <a:pt x="2463" y="299"/>
                </a:cubicBezTo>
                <a:cubicBezTo>
                  <a:pt x="2488" y="253"/>
                  <a:pt x="2491" y="247"/>
                  <a:pt x="2496" y="242"/>
                </a:cubicBezTo>
                <a:cubicBezTo>
                  <a:pt x="2522" y="199"/>
                  <a:pt x="2522" y="191"/>
                  <a:pt x="2526" y="185"/>
                </a:cubicBezTo>
                <a:cubicBezTo>
                  <a:pt x="2560" y="128"/>
                  <a:pt x="2562" y="125"/>
                  <a:pt x="2567" y="124"/>
                </a:cubicBezTo>
                <a:cubicBezTo>
                  <a:pt x="2588" y="84"/>
                  <a:pt x="2599" y="74"/>
                  <a:pt x="2605" y="60"/>
                </a:cubicBezTo>
                <a:cubicBezTo>
                  <a:pt x="2631" y="12"/>
                  <a:pt x="2635" y="11"/>
                  <a:pt x="2635" y="7"/>
                </a:cubicBezTo>
                <a:cubicBezTo>
                  <a:pt x="2623" y="17"/>
                  <a:pt x="2608" y="25"/>
                  <a:pt x="2607" y="42"/>
                </a:cubicBezTo>
                <a:cubicBezTo>
                  <a:pt x="2589" y="66"/>
                  <a:pt x="2582" y="71"/>
                  <a:pt x="2582" y="80"/>
                </a:cubicBezTo>
                <a:cubicBezTo>
                  <a:pt x="2544" y="140"/>
                  <a:pt x="2542" y="143"/>
                  <a:pt x="2539" y="145"/>
                </a:cubicBezTo>
                <a:cubicBezTo>
                  <a:pt x="2521" y="179"/>
                  <a:pt x="2515" y="179"/>
                  <a:pt x="2514" y="182"/>
                </a:cubicBezTo>
                <a:cubicBezTo>
                  <a:pt x="2496" y="221"/>
                  <a:pt x="2487" y="224"/>
                  <a:pt x="2489" y="234"/>
                </a:cubicBezTo>
                <a:cubicBezTo>
                  <a:pt x="2464" y="289"/>
                  <a:pt x="2454" y="288"/>
                  <a:pt x="2456" y="294"/>
                </a:cubicBezTo>
                <a:cubicBezTo>
                  <a:pt x="2439" y="339"/>
                  <a:pt x="2439" y="349"/>
                  <a:pt x="2437" y="357"/>
                </a:cubicBezTo>
                <a:cubicBezTo>
                  <a:pt x="2410" y="436"/>
                  <a:pt x="2409" y="440"/>
                  <a:pt x="2410" y="445"/>
                </a:cubicBezTo>
                <a:cubicBezTo>
                  <a:pt x="2399" y="473"/>
                  <a:pt x="2405" y="481"/>
                  <a:pt x="2400" y="483"/>
                </a:cubicBezTo>
                <a:cubicBezTo>
                  <a:pt x="2394" y="520"/>
                  <a:pt x="2385" y="524"/>
                  <a:pt x="2390" y="538"/>
                </a:cubicBezTo>
                <a:cubicBezTo>
                  <a:pt x="2378" y="556"/>
                  <a:pt x="2378" y="552"/>
                  <a:pt x="2375" y="553"/>
                </a:cubicBezTo>
                <a:cubicBezTo>
                  <a:pt x="2347" y="465"/>
                  <a:pt x="2356" y="442"/>
                  <a:pt x="2349" y="437"/>
                </a:cubicBezTo>
                <a:cubicBezTo>
                  <a:pt x="2363" y="353"/>
                  <a:pt x="2357" y="339"/>
                  <a:pt x="2360" y="331"/>
                </a:cubicBezTo>
                <a:cubicBezTo>
                  <a:pt x="2371" y="269"/>
                  <a:pt x="2368" y="258"/>
                  <a:pt x="2374" y="252"/>
                </a:cubicBezTo>
                <a:cubicBezTo>
                  <a:pt x="2404" y="173"/>
                  <a:pt x="2405" y="164"/>
                  <a:pt x="2411" y="158"/>
                </a:cubicBezTo>
                <a:cubicBezTo>
                  <a:pt x="2433" y="104"/>
                  <a:pt x="2431" y="93"/>
                  <a:pt x="2439" y="88"/>
                </a:cubicBezTo>
                <a:cubicBezTo>
                  <a:pt x="2454" y="64"/>
                  <a:pt x="2449" y="55"/>
                  <a:pt x="2452" y="52"/>
                </a:cubicBezTo>
                <a:cubicBezTo>
                  <a:pt x="2469" y="12"/>
                  <a:pt x="2473" y="7"/>
                  <a:pt x="2475" y="1"/>
                </a:cubicBezTo>
                <a:cubicBezTo>
                  <a:pt x="2455" y="26"/>
                  <a:pt x="2446" y="35"/>
                  <a:pt x="2445" y="48"/>
                </a:cubicBezTo>
                <a:cubicBezTo>
                  <a:pt x="2423" y="82"/>
                  <a:pt x="2426" y="90"/>
                  <a:pt x="2422" y="94"/>
                </a:cubicBezTo>
                <a:cubicBezTo>
                  <a:pt x="2409" y="132"/>
                  <a:pt x="2404" y="136"/>
                  <a:pt x="2406" y="145"/>
                </a:cubicBezTo>
                <a:cubicBezTo>
                  <a:pt x="2386" y="196"/>
                  <a:pt x="2384" y="198"/>
                  <a:pt x="2381" y="200"/>
                </a:cubicBezTo>
                <a:cubicBezTo>
                  <a:pt x="2400" y="115"/>
                  <a:pt x="2409" y="113"/>
                  <a:pt x="2406" y="103"/>
                </a:cubicBezTo>
                <a:cubicBezTo>
                  <a:pt x="2420" y="55"/>
                  <a:pt x="2420" y="47"/>
                  <a:pt x="2423" y="41"/>
                </a:cubicBezTo>
                <a:cubicBezTo>
                  <a:pt x="2432" y="14"/>
                  <a:pt x="2432" y="6"/>
                  <a:pt x="2435" y="1"/>
                </a:cubicBezTo>
                <a:cubicBezTo>
                  <a:pt x="2411" y="32"/>
                  <a:pt x="2415" y="48"/>
                  <a:pt x="2406" y="56"/>
                </a:cubicBezTo>
                <a:cubicBezTo>
                  <a:pt x="2380" y="139"/>
                  <a:pt x="2379" y="152"/>
                  <a:pt x="2377" y="165"/>
                </a:cubicBezTo>
                <a:cubicBezTo>
                  <a:pt x="2373" y="198"/>
                  <a:pt x="2362" y="206"/>
                  <a:pt x="2366" y="212"/>
                </a:cubicBezTo>
                <a:cubicBezTo>
                  <a:pt x="2350" y="253"/>
                  <a:pt x="2359" y="266"/>
                  <a:pt x="2351" y="268"/>
                </a:cubicBezTo>
                <a:cubicBezTo>
                  <a:pt x="2354" y="217"/>
                  <a:pt x="2354" y="212"/>
                  <a:pt x="2352" y="203"/>
                </a:cubicBezTo>
                <a:cubicBezTo>
                  <a:pt x="2363" y="162"/>
                  <a:pt x="2363" y="149"/>
                  <a:pt x="2369" y="140"/>
                </a:cubicBezTo>
                <a:cubicBezTo>
                  <a:pt x="2385" y="84"/>
                  <a:pt x="2377" y="72"/>
                  <a:pt x="2385" y="69"/>
                </a:cubicBezTo>
                <a:cubicBezTo>
                  <a:pt x="2388" y="1"/>
                  <a:pt x="2388" y="1"/>
                  <a:pt x="2388" y="1"/>
                </a:cubicBezTo>
                <a:cubicBezTo>
                  <a:pt x="2366" y="90"/>
                  <a:pt x="2365" y="107"/>
                  <a:pt x="2360" y="121"/>
                </a:cubicBezTo>
                <a:cubicBezTo>
                  <a:pt x="2340" y="203"/>
                  <a:pt x="2342" y="242"/>
                  <a:pt x="2338" y="277"/>
                </a:cubicBezTo>
                <a:cubicBezTo>
                  <a:pt x="2334" y="339"/>
                  <a:pt x="2347" y="354"/>
                  <a:pt x="2335" y="354"/>
                </a:cubicBezTo>
                <a:cubicBezTo>
                  <a:pt x="2320" y="214"/>
                  <a:pt x="2323" y="210"/>
                  <a:pt x="2323" y="203"/>
                </a:cubicBezTo>
                <a:cubicBezTo>
                  <a:pt x="2331" y="116"/>
                  <a:pt x="2328" y="100"/>
                  <a:pt x="2336" y="91"/>
                </a:cubicBezTo>
                <a:cubicBezTo>
                  <a:pt x="2346" y="20"/>
                  <a:pt x="2349" y="11"/>
                  <a:pt x="2350" y="1"/>
                </a:cubicBezTo>
                <a:cubicBezTo>
                  <a:pt x="2335" y="6"/>
                  <a:pt x="2340" y="13"/>
                  <a:pt x="2335" y="14"/>
                </a:cubicBezTo>
                <a:cubicBezTo>
                  <a:pt x="2326" y="57"/>
                  <a:pt x="2322" y="69"/>
                  <a:pt x="2323" y="84"/>
                </a:cubicBezTo>
                <a:cubicBezTo>
                  <a:pt x="2320" y="22"/>
                  <a:pt x="2318" y="11"/>
                  <a:pt x="2321" y="5"/>
                </a:cubicBezTo>
                <a:cubicBezTo>
                  <a:pt x="2310" y="6"/>
                  <a:pt x="2310" y="12"/>
                  <a:pt x="2309" y="16"/>
                </a:cubicBezTo>
                <a:cubicBezTo>
                  <a:pt x="2303" y="36"/>
                  <a:pt x="2299" y="24"/>
                  <a:pt x="2303" y="17"/>
                </a:cubicBezTo>
                <a:cubicBezTo>
                  <a:pt x="2291" y="5"/>
                  <a:pt x="2289" y="10"/>
                  <a:pt x="2291" y="17"/>
                </a:cubicBezTo>
                <a:cubicBezTo>
                  <a:pt x="2288" y="49"/>
                  <a:pt x="2286" y="58"/>
                  <a:pt x="2290" y="70"/>
                </a:cubicBezTo>
                <a:cubicBezTo>
                  <a:pt x="2284" y="84"/>
                  <a:pt x="2281" y="71"/>
                  <a:pt x="2279" y="58"/>
                </a:cubicBezTo>
                <a:cubicBezTo>
                  <a:pt x="2281" y="11"/>
                  <a:pt x="2280" y="6"/>
                  <a:pt x="2280" y="1"/>
                </a:cubicBezTo>
                <a:cubicBezTo>
                  <a:pt x="2270" y="73"/>
                  <a:pt x="2270" y="78"/>
                  <a:pt x="2269" y="81"/>
                </a:cubicBezTo>
                <a:cubicBezTo>
                  <a:pt x="2273" y="111"/>
                  <a:pt x="2280" y="120"/>
                  <a:pt x="2274" y="121"/>
                </a:cubicBezTo>
                <a:cubicBezTo>
                  <a:pt x="2243" y="31"/>
                  <a:pt x="2245" y="24"/>
                  <a:pt x="2237" y="10"/>
                </a:cubicBezTo>
                <a:cubicBezTo>
                  <a:pt x="2225" y="2"/>
                  <a:pt x="2228" y="0"/>
                  <a:pt x="2224" y="7"/>
                </a:cubicBezTo>
                <a:cubicBezTo>
                  <a:pt x="2245" y="72"/>
                  <a:pt x="2257" y="98"/>
                  <a:pt x="2266" y="128"/>
                </a:cubicBezTo>
                <a:cubicBezTo>
                  <a:pt x="2290" y="228"/>
                  <a:pt x="2290" y="233"/>
                  <a:pt x="2288" y="236"/>
                </a:cubicBezTo>
                <a:cubicBezTo>
                  <a:pt x="2304" y="286"/>
                  <a:pt x="2308" y="306"/>
                  <a:pt x="2312" y="326"/>
                </a:cubicBezTo>
                <a:cubicBezTo>
                  <a:pt x="2306" y="350"/>
                  <a:pt x="2298" y="341"/>
                  <a:pt x="2302" y="334"/>
                </a:cubicBezTo>
                <a:cubicBezTo>
                  <a:pt x="2269" y="216"/>
                  <a:pt x="2259" y="206"/>
                  <a:pt x="2257" y="183"/>
                </a:cubicBezTo>
                <a:cubicBezTo>
                  <a:pt x="2234" y="140"/>
                  <a:pt x="2232" y="132"/>
                  <a:pt x="2228" y="127"/>
                </a:cubicBezTo>
                <a:cubicBezTo>
                  <a:pt x="2197" y="62"/>
                  <a:pt x="2192" y="58"/>
                  <a:pt x="2189" y="52"/>
                </a:cubicBezTo>
                <a:cubicBezTo>
                  <a:pt x="2150" y="1"/>
                  <a:pt x="2150" y="1"/>
                  <a:pt x="2150" y="1"/>
                </a:cubicBezTo>
                <a:cubicBezTo>
                  <a:pt x="2167" y="28"/>
                  <a:pt x="2167" y="32"/>
                  <a:pt x="2170" y="32"/>
                </a:cubicBezTo>
                <a:cubicBezTo>
                  <a:pt x="2181" y="73"/>
                  <a:pt x="2194" y="76"/>
                  <a:pt x="2197" y="92"/>
                </a:cubicBezTo>
                <a:cubicBezTo>
                  <a:pt x="2230" y="145"/>
                  <a:pt x="2229" y="158"/>
                  <a:pt x="2235" y="161"/>
                </a:cubicBezTo>
                <a:cubicBezTo>
                  <a:pt x="2280" y="284"/>
                  <a:pt x="2281" y="292"/>
                  <a:pt x="2283" y="299"/>
                </a:cubicBezTo>
                <a:cubicBezTo>
                  <a:pt x="2280" y="295"/>
                  <a:pt x="2270" y="302"/>
                  <a:pt x="2270" y="293"/>
                </a:cubicBezTo>
                <a:cubicBezTo>
                  <a:pt x="2257" y="245"/>
                  <a:pt x="2256" y="240"/>
                  <a:pt x="2255" y="234"/>
                </a:cubicBezTo>
                <a:cubicBezTo>
                  <a:pt x="2226" y="167"/>
                  <a:pt x="2227" y="161"/>
                  <a:pt x="2223" y="161"/>
                </a:cubicBezTo>
                <a:cubicBezTo>
                  <a:pt x="2192" y="94"/>
                  <a:pt x="2184" y="84"/>
                  <a:pt x="2178" y="69"/>
                </a:cubicBezTo>
                <a:cubicBezTo>
                  <a:pt x="2156" y="44"/>
                  <a:pt x="2157" y="35"/>
                  <a:pt x="2153" y="36"/>
                </a:cubicBezTo>
                <a:cubicBezTo>
                  <a:pt x="2114" y="1"/>
                  <a:pt x="2114" y="1"/>
                  <a:pt x="2114" y="1"/>
                </a:cubicBezTo>
                <a:cubicBezTo>
                  <a:pt x="2130" y="21"/>
                  <a:pt x="2133" y="23"/>
                  <a:pt x="2134" y="28"/>
                </a:cubicBezTo>
                <a:cubicBezTo>
                  <a:pt x="2176" y="82"/>
                  <a:pt x="2178" y="91"/>
                  <a:pt x="2183" y="95"/>
                </a:cubicBezTo>
                <a:cubicBezTo>
                  <a:pt x="2229" y="181"/>
                  <a:pt x="2238" y="215"/>
                  <a:pt x="2251" y="244"/>
                </a:cubicBezTo>
                <a:cubicBezTo>
                  <a:pt x="2252" y="262"/>
                  <a:pt x="2236" y="257"/>
                  <a:pt x="2232" y="236"/>
                </a:cubicBezTo>
                <a:cubicBezTo>
                  <a:pt x="2208" y="214"/>
                  <a:pt x="2207" y="207"/>
                  <a:pt x="2200" y="210"/>
                </a:cubicBezTo>
                <a:cubicBezTo>
                  <a:pt x="2152" y="144"/>
                  <a:pt x="2149" y="139"/>
                  <a:pt x="2146" y="132"/>
                </a:cubicBezTo>
                <a:cubicBezTo>
                  <a:pt x="2103" y="81"/>
                  <a:pt x="2101" y="77"/>
                  <a:pt x="2101" y="70"/>
                </a:cubicBezTo>
                <a:cubicBezTo>
                  <a:pt x="2077" y="45"/>
                  <a:pt x="2077" y="40"/>
                  <a:pt x="2074" y="40"/>
                </a:cubicBezTo>
                <a:cubicBezTo>
                  <a:pt x="2057" y="10"/>
                  <a:pt x="2052" y="7"/>
                  <a:pt x="2049" y="1"/>
                </a:cubicBezTo>
                <a:cubicBezTo>
                  <a:pt x="2052" y="19"/>
                  <a:pt x="2059" y="37"/>
                  <a:pt x="2070" y="49"/>
                </a:cubicBezTo>
                <a:cubicBezTo>
                  <a:pt x="2103" y="94"/>
                  <a:pt x="2108" y="100"/>
                  <a:pt x="2112" y="109"/>
                </a:cubicBezTo>
                <a:cubicBezTo>
                  <a:pt x="2118" y="120"/>
                  <a:pt x="2112" y="113"/>
                  <a:pt x="2105" y="107"/>
                </a:cubicBezTo>
                <a:cubicBezTo>
                  <a:pt x="2062" y="59"/>
                  <a:pt x="2054" y="54"/>
                  <a:pt x="2046" y="48"/>
                </a:cubicBezTo>
                <a:cubicBezTo>
                  <a:pt x="1986" y="1"/>
                  <a:pt x="1986" y="1"/>
                  <a:pt x="1986" y="1"/>
                </a:cubicBezTo>
                <a:cubicBezTo>
                  <a:pt x="2063" y="74"/>
                  <a:pt x="2064" y="82"/>
                  <a:pt x="2068" y="85"/>
                </a:cubicBezTo>
                <a:cubicBezTo>
                  <a:pt x="2121" y="136"/>
                  <a:pt x="2134" y="157"/>
                  <a:pt x="2153" y="169"/>
                </a:cubicBezTo>
                <a:cubicBezTo>
                  <a:pt x="2231" y="257"/>
                  <a:pt x="2233" y="269"/>
                  <a:pt x="2239" y="273"/>
                </a:cubicBezTo>
                <a:cubicBezTo>
                  <a:pt x="2273" y="325"/>
                  <a:pt x="2274" y="320"/>
                  <a:pt x="2276" y="324"/>
                </a:cubicBezTo>
                <a:cubicBezTo>
                  <a:pt x="2294" y="363"/>
                  <a:pt x="2304" y="358"/>
                  <a:pt x="2303" y="369"/>
                </a:cubicBezTo>
                <a:cubicBezTo>
                  <a:pt x="2287" y="355"/>
                  <a:pt x="2280" y="357"/>
                  <a:pt x="2281" y="347"/>
                </a:cubicBezTo>
                <a:cubicBezTo>
                  <a:pt x="2269" y="332"/>
                  <a:pt x="2266" y="332"/>
                  <a:pt x="2265" y="330"/>
                </a:cubicBezTo>
                <a:cubicBezTo>
                  <a:pt x="2234" y="295"/>
                  <a:pt x="2230" y="287"/>
                  <a:pt x="2226" y="278"/>
                </a:cubicBezTo>
                <a:cubicBezTo>
                  <a:pt x="2149" y="198"/>
                  <a:pt x="2139" y="191"/>
                  <a:pt x="2129" y="182"/>
                </a:cubicBezTo>
                <a:cubicBezTo>
                  <a:pt x="2082" y="145"/>
                  <a:pt x="2068" y="122"/>
                  <a:pt x="2047" y="110"/>
                </a:cubicBezTo>
                <a:cubicBezTo>
                  <a:pt x="2011" y="75"/>
                  <a:pt x="2000" y="69"/>
                  <a:pt x="1992" y="59"/>
                </a:cubicBezTo>
                <a:cubicBezTo>
                  <a:pt x="1974" y="46"/>
                  <a:pt x="1971" y="40"/>
                  <a:pt x="1967" y="35"/>
                </a:cubicBezTo>
                <a:cubicBezTo>
                  <a:pt x="1938" y="6"/>
                  <a:pt x="1936" y="3"/>
                  <a:pt x="1934" y="1"/>
                </a:cubicBezTo>
                <a:cubicBezTo>
                  <a:pt x="1928" y="10"/>
                  <a:pt x="1937" y="17"/>
                  <a:pt x="1944" y="27"/>
                </a:cubicBezTo>
                <a:cubicBezTo>
                  <a:pt x="2033" y="111"/>
                  <a:pt x="2041" y="120"/>
                  <a:pt x="2050" y="127"/>
                </a:cubicBezTo>
                <a:cubicBezTo>
                  <a:pt x="2070" y="143"/>
                  <a:pt x="2072" y="150"/>
                  <a:pt x="2079" y="151"/>
                </a:cubicBezTo>
                <a:cubicBezTo>
                  <a:pt x="2122" y="194"/>
                  <a:pt x="2128" y="196"/>
                  <a:pt x="2133" y="199"/>
                </a:cubicBezTo>
                <a:cubicBezTo>
                  <a:pt x="2195" y="257"/>
                  <a:pt x="2197" y="274"/>
                  <a:pt x="2210" y="276"/>
                </a:cubicBezTo>
                <a:cubicBezTo>
                  <a:pt x="2224" y="301"/>
                  <a:pt x="2231" y="297"/>
                  <a:pt x="2231" y="304"/>
                </a:cubicBezTo>
                <a:cubicBezTo>
                  <a:pt x="2270" y="352"/>
                  <a:pt x="2274" y="357"/>
                  <a:pt x="2276" y="366"/>
                </a:cubicBezTo>
                <a:cubicBezTo>
                  <a:pt x="2303" y="409"/>
                  <a:pt x="2317" y="413"/>
                  <a:pt x="2315" y="429"/>
                </a:cubicBezTo>
                <a:cubicBezTo>
                  <a:pt x="2330" y="444"/>
                  <a:pt x="2336" y="461"/>
                  <a:pt x="2331" y="464"/>
                </a:cubicBezTo>
                <a:cubicBezTo>
                  <a:pt x="2306" y="425"/>
                  <a:pt x="2305" y="417"/>
                  <a:pt x="2298" y="418"/>
                </a:cubicBezTo>
                <a:cubicBezTo>
                  <a:pt x="2272" y="393"/>
                  <a:pt x="2271" y="389"/>
                  <a:pt x="2271" y="385"/>
                </a:cubicBezTo>
                <a:cubicBezTo>
                  <a:pt x="2232" y="349"/>
                  <a:pt x="2223" y="342"/>
                  <a:pt x="2218" y="330"/>
                </a:cubicBezTo>
                <a:cubicBezTo>
                  <a:pt x="2135" y="264"/>
                  <a:pt x="2134" y="254"/>
                  <a:pt x="2128" y="251"/>
                </a:cubicBezTo>
                <a:cubicBezTo>
                  <a:pt x="2084" y="208"/>
                  <a:pt x="2074" y="213"/>
                  <a:pt x="2072" y="206"/>
                </a:cubicBezTo>
                <a:cubicBezTo>
                  <a:pt x="2039" y="182"/>
                  <a:pt x="2034" y="170"/>
                  <a:pt x="2023" y="168"/>
                </a:cubicBezTo>
                <a:cubicBezTo>
                  <a:pt x="1977" y="118"/>
                  <a:pt x="1967" y="123"/>
                  <a:pt x="1968" y="114"/>
                </a:cubicBezTo>
                <a:cubicBezTo>
                  <a:pt x="1930" y="77"/>
                  <a:pt x="1925" y="77"/>
                  <a:pt x="1921" y="73"/>
                </a:cubicBezTo>
                <a:cubicBezTo>
                  <a:pt x="1915" y="66"/>
                  <a:pt x="1915" y="71"/>
                  <a:pt x="1918" y="71"/>
                </a:cubicBezTo>
                <a:cubicBezTo>
                  <a:pt x="1948" y="98"/>
                  <a:pt x="1940" y="104"/>
                  <a:pt x="1946" y="110"/>
                </a:cubicBezTo>
                <a:cubicBezTo>
                  <a:pt x="2006" y="162"/>
                  <a:pt x="2013" y="170"/>
                  <a:pt x="2022" y="177"/>
                </a:cubicBezTo>
                <a:cubicBezTo>
                  <a:pt x="2051" y="206"/>
                  <a:pt x="2056" y="209"/>
                  <a:pt x="2061" y="211"/>
                </a:cubicBezTo>
                <a:cubicBezTo>
                  <a:pt x="2091" y="237"/>
                  <a:pt x="2099" y="235"/>
                  <a:pt x="2103" y="241"/>
                </a:cubicBezTo>
                <a:cubicBezTo>
                  <a:pt x="2126" y="264"/>
                  <a:pt x="2129" y="266"/>
                  <a:pt x="2129" y="271"/>
                </a:cubicBezTo>
                <a:cubicBezTo>
                  <a:pt x="2165" y="305"/>
                  <a:pt x="2175" y="302"/>
                  <a:pt x="2176" y="312"/>
                </a:cubicBezTo>
                <a:cubicBezTo>
                  <a:pt x="2210" y="348"/>
                  <a:pt x="2219" y="346"/>
                  <a:pt x="2220" y="356"/>
                </a:cubicBezTo>
                <a:cubicBezTo>
                  <a:pt x="2266" y="405"/>
                  <a:pt x="2273" y="401"/>
                  <a:pt x="2272" y="408"/>
                </a:cubicBezTo>
                <a:cubicBezTo>
                  <a:pt x="2299" y="429"/>
                  <a:pt x="2298" y="438"/>
                  <a:pt x="2302" y="438"/>
                </a:cubicBezTo>
                <a:cubicBezTo>
                  <a:pt x="2332" y="495"/>
                  <a:pt x="2338" y="495"/>
                  <a:pt x="2339" y="504"/>
                </a:cubicBezTo>
                <a:cubicBezTo>
                  <a:pt x="2361" y="570"/>
                  <a:pt x="2362" y="577"/>
                  <a:pt x="2367" y="584"/>
                </a:cubicBezTo>
                <a:cubicBezTo>
                  <a:pt x="2375" y="624"/>
                  <a:pt x="2378" y="623"/>
                  <a:pt x="2380" y="638"/>
                </a:cubicBezTo>
                <a:cubicBezTo>
                  <a:pt x="2358" y="602"/>
                  <a:pt x="2346" y="596"/>
                  <a:pt x="2342" y="577"/>
                </a:cubicBezTo>
                <a:cubicBezTo>
                  <a:pt x="2306" y="532"/>
                  <a:pt x="2296" y="522"/>
                  <a:pt x="2287" y="511"/>
                </a:cubicBezTo>
                <a:cubicBezTo>
                  <a:pt x="2218" y="422"/>
                  <a:pt x="2212" y="419"/>
                  <a:pt x="2208" y="412"/>
                </a:cubicBezTo>
                <a:cubicBezTo>
                  <a:pt x="2191" y="388"/>
                  <a:pt x="2184" y="386"/>
                  <a:pt x="2178" y="382"/>
                </a:cubicBezTo>
                <a:cubicBezTo>
                  <a:pt x="2147" y="342"/>
                  <a:pt x="2140" y="343"/>
                  <a:pt x="2139" y="334"/>
                </a:cubicBezTo>
                <a:cubicBezTo>
                  <a:pt x="2102" y="303"/>
                  <a:pt x="2101" y="294"/>
                  <a:pt x="2093" y="296"/>
                </a:cubicBezTo>
                <a:cubicBezTo>
                  <a:pt x="2070" y="270"/>
                  <a:pt x="2065" y="269"/>
                  <a:pt x="2061" y="267"/>
                </a:cubicBezTo>
                <a:cubicBezTo>
                  <a:pt x="2036" y="239"/>
                  <a:pt x="2031" y="237"/>
                  <a:pt x="2027" y="233"/>
                </a:cubicBezTo>
                <a:cubicBezTo>
                  <a:pt x="1972" y="189"/>
                  <a:pt x="1967" y="179"/>
                  <a:pt x="1959" y="172"/>
                </a:cubicBezTo>
                <a:cubicBezTo>
                  <a:pt x="1905" y="125"/>
                  <a:pt x="1899" y="116"/>
                  <a:pt x="1893" y="109"/>
                </a:cubicBezTo>
                <a:cubicBezTo>
                  <a:pt x="1863" y="80"/>
                  <a:pt x="1854" y="74"/>
                  <a:pt x="1851" y="61"/>
                </a:cubicBezTo>
                <a:cubicBezTo>
                  <a:pt x="1838" y="42"/>
                  <a:pt x="1833" y="44"/>
                  <a:pt x="1832" y="41"/>
                </a:cubicBezTo>
                <a:cubicBezTo>
                  <a:pt x="1811" y="5"/>
                  <a:pt x="1813" y="10"/>
                  <a:pt x="1815" y="15"/>
                </a:cubicBezTo>
                <a:cubicBezTo>
                  <a:pt x="1832" y="41"/>
                  <a:pt x="1821" y="47"/>
                  <a:pt x="1830" y="47"/>
                </a:cubicBezTo>
                <a:cubicBezTo>
                  <a:pt x="1846" y="72"/>
                  <a:pt x="1853" y="76"/>
                  <a:pt x="1852" y="84"/>
                </a:cubicBezTo>
                <a:cubicBezTo>
                  <a:pt x="1903" y="147"/>
                  <a:pt x="1907" y="161"/>
                  <a:pt x="1916" y="166"/>
                </a:cubicBezTo>
                <a:cubicBezTo>
                  <a:pt x="1940" y="195"/>
                  <a:pt x="1944" y="193"/>
                  <a:pt x="1946" y="196"/>
                </a:cubicBezTo>
                <a:cubicBezTo>
                  <a:pt x="1969" y="215"/>
                  <a:pt x="1968" y="226"/>
                  <a:pt x="1975" y="225"/>
                </a:cubicBezTo>
                <a:cubicBezTo>
                  <a:pt x="1994" y="246"/>
                  <a:pt x="2002" y="254"/>
                  <a:pt x="2009" y="263"/>
                </a:cubicBezTo>
                <a:cubicBezTo>
                  <a:pt x="2043" y="292"/>
                  <a:pt x="2047" y="305"/>
                  <a:pt x="2055" y="313"/>
                </a:cubicBezTo>
                <a:cubicBezTo>
                  <a:pt x="2084" y="347"/>
                  <a:pt x="2088" y="348"/>
                  <a:pt x="2089" y="350"/>
                </a:cubicBezTo>
                <a:cubicBezTo>
                  <a:pt x="2114" y="381"/>
                  <a:pt x="2114" y="392"/>
                  <a:pt x="2121" y="391"/>
                </a:cubicBezTo>
                <a:cubicBezTo>
                  <a:pt x="2152" y="424"/>
                  <a:pt x="2156" y="437"/>
                  <a:pt x="2167" y="441"/>
                </a:cubicBezTo>
                <a:cubicBezTo>
                  <a:pt x="2176" y="455"/>
                  <a:pt x="2177" y="457"/>
                  <a:pt x="2179" y="459"/>
                </a:cubicBezTo>
                <a:cubicBezTo>
                  <a:pt x="2147" y="435"/>
                  <a:pt x="2143" y="434"/>
                  <a:pt x="2143" y="428"/>
                </a:cubicBezTo>
                <a:cubicBezTo>
                  <a:pt x="2099" y="389"/>
                  <a:pt x="2078" y="370"/>
                  <a:pt x="2057" y="351"/>
                </a:cubicBezTo>
                <a:cubicBezTo>
                  <a:pt x="1952" y="270"/>
                  <a:pt x="1951" y="259"/>
                  <a:pt x="1943" y="258"/>
                </a:cubicBezTo>
                <a:cubicBezTo>
                  <a:pt x="1909" y="218"/>
                  <a:pt x="1887" y="202"/>
                  <a:pt x="1866" y="182"/>
                </a:cubicBezTo>
                <a:cubicBezTo>
                  <a:pt x="1819" y="136"/>
                  <a:pt x="1816" y="134"/>
                  <a:pt x="1812" y="134"/>
                </a:cubicBezTo>
                <a:cubicBezTo>
                  <a:pt x="1742" y="59"/>
                  <a:pt x="1743" y="51"/>
                  <a:pt x="1739" y="51"/>
                </a:cubicBezTo>
                <a:cubicBezTo>
                  <a:pt x="1717" y="16"/>
                  <a:pt x="1708" y="17"/>
                  <a:pt x="1707" y="7"/>
                </a:cubicBezTo>
                <a:cubicBezTo>
                  <a:pt x="1699" y="3"/>
                  <a:pt x="1701" y="6"/>
                  <a:pt x="1702" y="11"/>
                </a:cubicBezTo>
                <a:cubicBezTo>
                  <a:pt x="1725" y="37"/>
                  <a:pt x="1731" y="53"/>
                  <a:pt x="1741" y="62"/>
                </a:cubicBezTo>
                <a:cubicBezTo>
                  <a:pt x="1809" y="137"/>
                  <a:pt x="1816" y="151"/>
                  <a:pt x="1829" y="157"/>
                </a:cubicBezTo>
                <a:cubicBezTo>
                  <a:pt x="1867" y="197"/>
                  <a:pt x="1879" y="204"/>
                  <a:pt x="1888" y="216"/>
                </a:cubicBezTo>
                <a:cubicBezTo>
                  <a:pt x="1902" y="223"/>
                  <a:pt x="1902" y="229"/>
                  <a:pt x="1905" y="227"/>
                </a:cubicBezTo>
                <a:cubicBezTo>
                  <a:pt x="1988" y="304"/>
                  <a:pt x="1991" y="312"/>
                  <a:pt x="1996" y="316"/>
                </a:cubicBezTo>
                <a:cubicBezTo>
                  <a:pt x="2022" y="338"/>
                  <a:pt x="2026" y="339"/>
                  <a:pt x="2028" y="342"/>
                </a:cubicBezTo>
                <a:cubicBezTo>
                  <a:pt x="2087" y="393"/>
                  <a:pt x="2097" y="405"/>
                  <a:pt x="2108" y="414"/>
                </a:cubicBezTo>
                <a:cubicBezTo>
                  <a:pt x="2148" y="454"/>
                  <a:pt x="2160" y="461"/>
                  <a:pt x="2172" y="469"/>
                </a:cubicBezTo>
                <a:cubicBezTo>
                  <a:pt x="2212" y="514"/>
                  <a:pt x="2217" y="517"/>
                  <a:pt x="2221" y="522"/>
                </a:cubicBezTo>
                <a:cubicBezTo>
                  <a:pt x="2248" y="556"/>
                  <a:pt x="2250" y="559"/>
                  <a:pt x="2251" y="566"/>
                </a:cubicBezTo>
                <a:cubicBezTo>
                  <a:pt x="2280" y="592"/>
                  <a:pt x="2280" y="595"/>
                  <a:pt x="2283" y="595"/>
                </a:cubicBezTo>
                <a:cubicBezTo>
                  <a:pt x="2262" y="580"/>
                  <a:pt x="2254" y="579"/>
                  <a:pt x="2249" y="572"/>
                </a:cubicBezTo>
                <a:cubicBezTo>
                  <a:pt x="2227" y="558"/>
                  <a:pt x="2226" y="554"/>
                  <a:pt x="2222" y="554"/>
                </a:cubicBezTo>
                <a:cubicBezTo>
                  <a:pt x="2212" y="535"/>
                  <a:pt x="2208" y="535"/>
                  <a:pt x="2208" y="530"/>
                </a:cubicBezTo>
                <a:cubicBezTo>
                  <a:pt x="2182" y="511"/>
                  <a:pt x="2175" y="506"/>
                  <a:pt x="2167" y="503"/>
                </a:cubicBezTo>
                <a:cubicBezTo>
                  <a:pt x="2143" y="480"/>
                  <a:pt x="2137" y="474"/>
                  <a:pt x="2133" y="466"/>
                </a:cubicBezTo>
                <a:cubicBezTo>
                  <a:pt x="2056" y="411"/>
                  <a:pt x="2054" y="404"/>
                  <a:pt x="2047" y="403"/>
                </a:cubicBezTo>
                <a:cubicBezTo>
                  <a:pt x="2003" y="358"/>
                  <a:pt x="1984" y="344"/>
                  <a:pt x="1966" y="328"/>
                </a:cubicBezTo>
                <a:cubicBezTo>
                  <a:pt x="1935" y="300"/>
                  <a:pt x="1931" y="295"/>
                  <a:pt x="1929" y="288"/>
                </a:cubicBezTo>
                <a:cubicBezTo>
                  <a:pt x="1884" y="247"/>
                  <a:pt x="1881" y="241"/>
                  <a:pt x="1877" y="236"/>
                </a:cubicBezTo>
                <a:cubicBezTo>
                  <a:pt x="1833" y="184"/>
                  <a:pt x="1822" y="178"/>
                  <a:pt x="1815" y="166"/>
                </a:cubicBezTo>
                <a:cubicBezTo>
                  <a:pt x="1782" y="131"/>
                  <a:pt x="1773" y="123"/>
                  <a:pt x="1766" y="110"/>
                </a:cubicBezTo>
                <a:cubicBezTo>
                  <a:pt x="1735" y="80"/>
                  <a:pt x="1733" y="71"/>
                  <a:pt x="1728" y="68"/>
                </a:cubicBezTo>
                <a:cubicBezTo>
                  <a:pt x="1728" y="78"/>
                  <a:pt x="1732" y="84"/>
                  <a:pt x="1738" y="87"/>
                </a:cubicBezTo>
                <a:cubicBezTo>
                  <a:pt x="1763" y="126"/>
                  <a:pt x="1770" y="127"/>
                  <a:pt x="1773" y="133"/>
                </a:cubicBezTo>
                <a:cubicBezTo>
                  <a:pt x="1804" y="166"/>
                  <a:pt x="1809" y="171"/>
                  <a:pt x="1812" y="178"/>
                </a:cubicBezTo>
                <a:cubicBezTo>
                  <a:pt x="1830" y="196"/>
                  <a:pt x="1832" y="203"/>
                  <a:pt x="1838" y="205"/>
                </a:cubicBezTo>
                <a:cubicBezTo>
                  <a:pt x="1854" y="225"/>
                  <a:pt x="1858" y="234"/>
                  <a:pt x="1865" y="235"/>
                </a:cubicBezTo>
                <a:cubicBezTo>
                  <a:pt x="1901" y="271"/>
                  <a:pt x="1908" y="285"/>
                  <a:pt x="1918" y="293"/>
                </a:cubicBezTo>
                <a:cubicBezTo>
                  <a:pt x="1983" y="354"/>
                  <a:pt x="1992" y="363"/>
                  <a:pt x="2002" y="371"/>
                </a:cubicBezTo>
                <a:cubicBezTo>
                  <a:pt x="2047" y="418"/>
                  <a:pt x="2053" y="419"/>
                  <a:pt x="2059" y="421"/>
                </a:cubicBezTo>
                <a:cubicBezTo>
                  <a:pt x="2101" y="451"/>
                  <a:pt x="2106" y="466"/>
                  <a:pt x="2119" y="468"/>
                </a:cubicBezTo>
                <a:cubicBezTo>
                  <a:pt x="2111" y="477"/>
                  <a:pt x="2103" y="470"/>
                  <a:pt x="2094" y="464"/>
                </a:cubicBezTo>
                <a:cubicBezTo>
                  <a:pt x="2052" y="437"/>
                  <a:pt x="2051" y="428"/>
                  <a:pt x="2043" y="430"/>
                </a:cubicBezTo>
                <a:cubicBezTo>
                  <a:pt x="2013" y="412"/>
                  <a:pt x="2011" y="405"/>
                  <a:pt x="2008" y="402"/>
                </a:cubicBezTo>
                <a:cubicBezTo>
                  <a:pt x="1968" y="367"/>
                  <a:pt x="1963" y="367"/>
                  <a:pt x="1961" y="361"/>
                </a:cubicBezTo>
                <a:cubicBezTo>
                  <a:pt x="1932" y="345"/>
                  <a:pt x="1935" y="332"/>
                  <a:pt x="1929" y="332"/>
                </a:cubicBezTo>
                <a:cubicBezTo>
                  <a:pt x="1885" y="290"/>
                  <a:pt x="1882" y="285"/>
                  <a:pt x="1878" y="283"/>
                </a:cubicBezTo>
                <a:cubicBezTo>
                  <a:pt x="1820" y="228"/>
                  <a:pt x="1816" y="219"/>
                  <a:pt x="1808" y="215"/>
                </a:cubicBezTo>
                <a:cubicBezTo>
                  <a:pt x="1796" y="213"/>
                  <a:pt x="1808" y="226"/>
                  <a:pt x="1821" y="238"/>
                </a:cubicBezTo>
                <a:cubicBezTo>
                  <a:pt x="1861" y="286"/>
                  <a:pt x="1868" y="282"/>
                  <a:pt x="1870" y="288"/>
                </a:cubicBezTo>
                <a:cubicBezTo>
                  <a:pt x="1887" y="303"/>
                  <a:pt x="1892" y="311"/>
                  <a:pt x="1899" y="317"/>
                </a:cubicBezTo>
                <a:cubicBezTo>
                  <a:pt x="1927" y="342"/>
                  <a:pt x="1931" y="353"/>
                  <a:pt x="1940" y="357"/>
                </a:cubicBezTo>
                <a:cubicBezTo>
                  <a:pt x="1970" y="400"/>
                  <a:pt x="1979" y="406"/>
                  <a:pt x="1987" y="415"/>
                </a:cubicBezTo>
                <a:cubicBezTo>
                  <a:pt x="2048" y="469"/>
                  <a:pt x="2056" y="480"/>
                  <a:pt x="2069" y="484"/>
                </a:cubicBezTo>
                <a:cubicBezTo>
                  <a:pt x="2095" y="507"/>
                  <a:pt x="2099" y="507"/>
                  <a:pt x="2101" y="510"/>
                </a:cubicBezTo>
                <a:cubicBezTo>
                  <a:pt x="2136" y="543"/>
                  <a:pt x="2146" y="541"/>
                  <a:pt x="2150" y="548"/>
                </a:cubicBezTo>
                <a:cubicBezTo>
                  <a:pt x="2174" y="563"/>
                  <a:pt x="2174" y="578"/>
                  <a:pt x="2185" y="576"/>
                </a:cubicBezTo>
                <a:cubicBezTo>
                  <a:pt x="2252" y="631"/>
                  <a:pt x="2255" y="642"/>
                  <a:pt x="2266" y="640"/>
                </a:cubicBezTo>
                <a:cubicBezTo>
                  <a:pt x="2289" y="666"/>
                  <a:pt x="2297" y="668"/>
                  <a:pt x="2300" y="677"/>
                </a:cubicBezTo>
                <a:cubicBezTo>
                  <a:pt x="2344" y="723"/>
                  <a:pt x="2350" y="730"/>
                  <a:pt x="2356" y="737"/>
                </a:cubicBezTo>
                <a:cubicBezTo>
                  <a:pt x="2417" y="805"/>
                  <a:pt x="2415" y="815"/>
                  <a:pt x="2422" y="813"/>
                </a:cubicBezTo>
                <a:cubicBezTo>
                  <a:pt x="2445" y="849"/>
                  <a:pt x="2426" y="842"/>
                  <a:pt x="2432" y="852"/>
                </a:cubicBezTo>
                <a:cubicBezTo>
                  <a:pt x="2411" y="828"/>
                  <a:pt x="2405" y="822"/>
                  <a:pt x="2401" y="814"/>
                </a:cubicBezTo>
                <a:cubicBezTo>
                  <a:pt x="2288" y="715"/>
                  <a:pt x="2285" y="705"/>
                  <a:pt x="2278" y="702"/>
                </a:cubicBezTo>
                <a:cubicBezTo>
                  <a:pt x="2249" y="676"/>
                  <a:pt x="2242" y="679"/>
                  <a:pt x="2242" y="671"/>
                </a:cubicBezTo>
                <a:cubicBezTo>
                  <a:pt x="2217" y="659"/>
                  <a:pt x="2214" y="657"/>
                  <a:pt x="2212" y="654"/>
                </a:cubicBezTo>
                <a:cubicBezTo>
                  <a:pt x="2180" y="629"/>
                  <a:pt x="2175" y="631"/>
                  <a:pt x="2172" y="629"/>
                </a:cubicBezTo>
                <a:cubicBezTo>
                  <a:pt x="2138" y="596"/>
                  <a:pt x="2125" y="599"/>
                  <a:pt x="2122" y="586"/>
                </a:cubicBezTo>
                <a:cubicBezTo>
                  <a:pt x="2087" y="565"/>
                  <a:pt x="2081" y="555"/>
                  <a:pt x="2071" y="552"/>
                </a:cubicBezTo>
                <a:cubicBezTo>
                  <a:pt x="2033" y="518"/>
                  <a:pt x="2030" y="514"/>
                  <a:pt x="2027" y="511"/>
                </a:cubicBezTo>
                <a:cubicBezTo>
                  <a:pt x="1950" y="442"/>
                  <a:pt x="1945" y="433"/>
                  <a:pt x="1936" y="428"/>
                </a:cubicBezTo>
                <a:cubicBezTo>
                  <a:pt x="1888" y="371"/>
                  <a:pt x="1882" y="362"/>
                  <a:pt x="1874" y="355"/>
                </a:cubicBezTo>
                <a:cubicBezTo>
                  <a:pt x="1823" y="288"/>
                  <a:pt x="1821" y="282"/>
                  <a:pt x="1820" y="274"/>
                </a:cubicBezTo>
                <a:cubicBezTo>
                  <a:pt x="1815" y="280"/>
                  <a:pt x="1816" y="292"/>
                  <a:pt x="1824" y="294"/>
                </a:cubicBezTo>
                <a:cubicBezTo>
                  <a:pt x="1871" y="364"/>
                  <a:pt x="1891" y="388"/>
                  <a:pt x="1912" y="412"/>
                </a:cubicBezTo>
                <a:cubicBezTo>
                  <a:pt x="1948" y="454"/>
                  <a:pt x="1955" y="456"/>
                  <a:pt x="1958" y="465"/>
                </a:cubicBezTo>
                <a:cubicBezTo>
                  <a:pt x="2055" y="554"/>
                  <a:pt x="2068" y="559"/>
                  <a:pt x="2075" y="572"/>
                </a:cubicBezTo>
                <a:cubicBezTo>
                  <a:pt x="2139" y="620"/>
                  <a:pt x="2147" y="622"/>
                  <a:pt x="2151" y="630"/>
                </a:cubicBezTo>
                <a:cubicBezTo>
                  <a:pt x="2220" y="678"/>
                  <a:pt x="2227" y="679"/>
                  <a:pt x="2233" y="682"/>
                </a:cubicBezTo>
                <a:cubicBezTo>
                  <a:pt x="2259" y="704"/>
                  <a:pt x="2272" y="710"/>
                  <a:pt x="2279" y="723"/>
                </a:cubicBezTo>
                <a:cubicBezTo>
                  <a:pt x="2323" y="759"/>
                  <a:pt x="2329" y="758"/>
                  <a:pt x="2332" y="763"/>
                </a:cubicBezTo>
                <a:cubicBezTo>
                  <a:pt x="2355" y="785"/>
                  <a:pt x="2355" y="790"/>
                  <a:pt x="2358" y="790"/>
                </a:cubicBezTo>
                <a:cubicBezTo>
                  <a:pt x="2400" y="838"/>
                  <a:pt x="2395" y="831"/>
                  <a:pt x="2389" y="825"/>
                </a:cubicBezTo>
                <a:cubicBezTo>
                  <a:pt x="2359" y="800"/>
                  <a:pt x="2349" y="795"/>
                  <a:pt x="2342" y="784"/>
                </a:cubicBezTo>
                <a:cubicBezTo>
                  <a:pt x="2319" y="775"/>
                  <a:pt x="2317" y="766"/>
                  <a:pt x="2309" y="767"/>
                </a:cubicBezTo>
                <a:cubicBezTo>
                  <a:pt x="2256" y="739"/>
                  <a:pt x="2258" y="725"/>
                  <a:pt x="2248" y="729"/>
                </a:cubicBezTo>
                <a:cubicBezTo>
                  <a:pt x="2179" y="693"/>
                  <a:pt x="2174" y="690"/>
                  <a:pt x="2168" y="686"/>
                </a:cubicBezTo>
                <a:cubicBezTo>
                  <a:pt x="2111" y="663"/>
                  <a:pt x="2111" y="653"/>
                  <a:pt x="2103" y="655"/>
                </a:cubicBezTo>
                <a:cubicBezTo>
                  <a:pt x="2067" y="632"/>
                  <a:pt x="2060" y="631"/>
                  <a:pt x="2054" y="629"/>
                </a:cubicBezTo>
                <a:cubicBezTo>
                  <a:pt x="1990" y="575"/>
                  <a:pt x="1981" y="567"/>
                  <a:pt x="1972" y="560"/>
                </a:cubicBezTo>
                <a:cubicBezTo>
                  <a:pt x="1936" y="524"/>
                  <a:pt x="1928" y="514"/>
                  <a:pt x="1919" y="505"/>
                </a:cubicBezTo>
                <a:cubicBezTo>
                  <a:pt x="1936" y="530"/>
                  <a:pt x="1941" y="538"/>
                  <a:pt x="1945" y="548"/>
                </a:cubicBezTo>
                <a:cubicBezTo>
                  <a:pt x="1994" y="593"/>
                  <a:pt x="2002" y="596"/>
                  <a:pt x="2007" y="606"/>
                </a:cubicBezTo>
                <a:cubicBezTo>
                  <a:pt x="2110" y="672"/>
                  <a:pt x="2119" y="674"/>
                  <a:pt x="2128" y="676"/>
                </a:cubicBezTo>
                <a:cubicBezTo>
                  <a:pt x="2158" y="691"/>
                  <a:pt x="2157" y="699"/>
                  <a:pt x="2164" y="696"/>
                </a:cubicBezTo>
                <a:cubicBezTo>
                  <a:pt x="2210" y="722"/>
                  <a:pt x="2219" y="727"/>
                  <a:pt x="2228" y="730"/>
                </a:cubicBezTo>
                <a:cubicBezTo>
                  <a:pt x="2271" y="761"/>
                  <a:pt x="2279" y="761"/>
                  <a:pt x="2282" y="767"/>
                </a:cubicBezTo>
                <a:cubicBezTo>
                  <a:pt x="2359" y="817"/>
                  <a:pt x="2363" y="823"/>
                  <a:pt x="2370" y="823"/>
                </a:cubicBezTo>
                <a:cubicBezTo>
                  <a:pt x="2410" y="866"/>
                  <a:pt x="2420" y="864"/>
                  <a:pt x="2419" y="875"/>
                </a:cubicBezTo>
                <a:cubicBezTo>
                  <a:pt x="2461" y="917"/>
                  <a:pt x="2461" y="927"/>
                  <a:pt x="2466" y="931"/>
                </a:cubicBezTo>
                <a:cubicBezTo>
                  <a:pt x="2475" y="946"/>
                  <a:pt x="2460" y="941"/>
                  <a:pt x="2453" y="925"/>
                </a:cubicBezTo>
                <a:cubicBezTo>
                  <a:pt x="2402" y="880"/>
                  <a:pt x="2395" y="874"/>
                  <a:pt x="2386" y="870"/>
                </a:cubicBezTo>
                <a:cubicBezTo>
                  <a:pt x="2349" y="840"/>
                  <a:pt x="2349" y="836"/>
                  <a:pt x="2347" y="837"/>
                </a:cubicBezTo>
                <a:cubicBezTo>
                  <a:pt x="2324" y="820"/>
                  <a:pt x="2323" y="811"/>
                  <a:pt x="2315" y="813"/>
                </a:cubicBezTo>
                <a:cubicBezTo>
                  <a:pt x="2250" y="769"/>
                  <a:pt x="2245" y="768"/>
                  <a:pt x="2241" y="766"/>
                </a:cubicBezTo>
                <a:cubicBezTo>
                  <a:pt x="2205" y="747"/>
                  <a:pt x="2197" y="742"/>
                  <a:pt x="2188" y="738"/>
                </a:cubicBezTo>
                <a:cubicBezTo>
                  <a:pt x="2170" y="730"/>
                  <a:pt x="2166" y="725"/>
                  <a:pt x="2159" y="726"/>
                </a:cubicBezTo>
                <a:cubicBezTo>
                  <a:pt x="2089" y="689"/>
                  <a:pt x="2087" y="684"/>
                  <a:pt x="2080" y="686"/>
                </a:cubicBezTo>
                <a:cubicBezTo>
                  <a:pt x="2035" y="659"/>
                  <a:pt x="2033" y="651"/>
                  <a:pt x="2028" y="649"/>
                </a:cubicBezTo>
                <a:cubicBezTo>
                  <a:pt x="1943" y="554"/>
                  <a:pt x="1930" y="550"/>
                  <a:pt x="1925" y="534"/>
                </a:cubicBezTo>
                <a:cubicBezTo>
                  <a:pt x="1914" y="536"/>
                  <a:pt x="1921" y="540"/>
                  <a:pt x="1925" y="549"/>
                </a:cubicBezTo>
                <a:cubicBezTo>
                  <a:pt x="1948" y="574"/>
                  <a:pt x="1952" y="582"/>
                  <a:pt x="1957" y="590"/>
                </a:cubicBezTo>
                <a:cubicBezTo>
                  <a:pt x="2033" y="664"/>
                  <a:pt x="2038" y="671"/>
                  <a:pt x="2045" y="675"/>
                </a:cubicBezTo>
                <a:cubicBezTo>
                  <a:pt x="2081" y="696"/>
                  <a:pt x="2097" y="704"/>
                  <a:pt x="2109" y="716"/>
                </a:cubicBezTo>
                <a:cubicBezTo>
                  <a:pt x="2172" y="745"/>
                  <a:pt x="2188" y="752"/>
                  <a:pt x="2204" y="759"/>
                </a:cubicBezTo>
                <a:cubicBezTo>
                  <a:pt x="2234" y="774"/>
                  <a:pt x="2241" y="779"/>
                  <a:pt x="2248" y="786"/>
                </a:cubicBezTo>
                <a:cubicBezTo>
                  <a:pt x="2276" y="803"/>
                  <a:pt x="2286" y="805"/>
                  <a:pt x="2291" y="812"/>
                </a:cubicBezTo>
                <a:cubicBezTo>
                  <a:pt x="2321" y="828"/>
                  <a:pt x="2326" y="837"/>
                  <a:pt x="2333" y="842"/>
                </a:cubicBezTo>
                <a:cubicBezTo>
                  <a:pt x="2364" y="866"/>
                  <a:pt x="2367" y="865"/>
                  <a:pt x="2368" y="868"/>
                </a:cubicBezTo>
                <a:cubicBezTo>
                  <a:pt x="2355" y="870"/>
                  <a:pt x="2355" y="864"/>
                  <a:pt x="2352" y="862"/>
                </a:cubicBezTo>
                <a:cubicBezTo>
                  <a:pt x="2278" y="837"/>
                  <a:pt x="2273" y="831"/>
                  <a:pt x="2263" y="833"/>
                </a:cubicBezTo>
                <a:cubicBezTo>
                  <a:pt x="2191" y="804"/>
                  <a:pt x="2183" y="801"/>
                  <a:pt x="2174" y="800"/>
                </a:cubicBezTo>
                <a:cubicBezTo>
                  <a:pt x="2102" y="757"/>
                  <a:pt x="2093" y="755"/>
                  <a:pt x="2089" y="746"/>
                </a:cubicBezTo>
                <a:cubicBezTo>
                  <a:pt x="2013" y="696"/>
                  <a:pt x="2008" y="681"/>
                  <a:pt x="1995" y="677"/>
                </a:cubicBezTo>
                <a:cubicBezTo>
                  <a:pt x="2038" y="721"/>
                  <a:pt x="2049" y="733"/>
                  <a:pt x="2062" y="743"/>
                </a:cubicBezTo>
                <a:cubicBezTo>
                  <a:pt x="2107" y="774"/>
                  <a:pt x="2113" y="778"/>
                  <a:pt x="2120" y="782"/>
                </a:cubicBezTo>
                <a:cubicBezTo>
                  <a:pt x="2149" y="790"/>
                  <a:pt x="2144" y="804"/>
                  <a:pt x="2153" y="799"/>
                </a:cubicBezTo>
                <a:cubicBezTo>
                  <a:pt x="2192" y="819"/>
                  <a:pt x="2201" y="820"/>
                  <a:pt x="2206" y="827"/>
                </a:cubicBezTo>
                <a:cubicBezTo>
                  <a:pt x="2263" y="844"/>
                  <a:pt x="2271" y="847"/>
                  <a:pt x="2281" y="847"/>
                </a:cubicBezTo>
                <a:cubicBezTo>
                  <a:pt x="2328" y="875"/>
                  <a:pt x="2342" y="870"/>
                  <a:pt x="2346" y="878"/>
                </a:cubicBezTo>
                <a:cubicBezTo>
                  <a:pt x="2359" y="886"/>
                  <a:pt x="2354" y="885"/>
                  <a:pt x="2350" y="883"/>
                </a:cubicBezTo>
                <a:cubicBezTo>
                  <a:pt x="2292" y="866"/>
                  <a:pt x="2282" y="863"/>
                  <a:pt x="2271" y="861"/>
                </a:cubicBezTo>
                <a:cubicBezTo>
                  <a:pt x="2169" y="829"/>
                  <a:pt x="2160" y="824"/>
                  <a:pt x="2151" y="820"/>
                </a:cubicBezTo>
                <a:cubicBezTo>
                  <a:pt x="2124" y="815"/>
                  <a:pt x="2135" y="811"/>
                  <a:pt x="2139" y="819"/>
                </a:cubicBezTo>
                <a:cubicBezTo>
                  <a:pt x="2186" y="845"/>
                  <a:pt x="2191" y="852"/>
                  <a:pt x="2202" y="851"/>
                </a:cubicBezTo>
                <a:cubicBezTo>
                  <a:pt x="2304" y="921"/>
                  <a:pt x="2316" y="924"/>
                  <a:pt x="2327" y="929"/>
                </a:cubicBezTo>
                <a:cubicBezTo>
                  <a:pt x="2354" y="939"/>
                  <a:pt x="2355" y="943"/>
                  <a:pt x="2359" y="943"/>
                </a:cubicBezTo>
                <a:cubicBezTo>
                  <a:pt x="2402" y="953"/>
                  <a:pt x="2398" y="967"/>
                  <a:pt x="2407" y="963"/>
                </a:cubicBezTo>
                <a:cubicBezTo>
                  <a:pt x="2461" y="1000"/>
                  <a:pt x="2471" y="1006"/>
                  <a:pt x="2480" y="1014"/>
                </a:cubicBezTo>
                <a:cubicBezTo>
                  <a:pt x="2501" y="1045"/>
                  <a:pt x="2508" y="1051"/>
                  <a:pt x="2515" y="1057"/>
                </a:cubicBezTo>
                <a:cubicBezTo>
                  <a:pt x="2542" y="1092"/>
                  <a:pt x="2545" y="1109"/>
                  <a:pt x="2540" y="1108"/>
                </a:cubicBezTo>
                <a:cubicBezTo>
                  <a:pt x="2507" y="1073"/>
                  <a:pt x="2509" y="1065"/>
                  <a:pt x="2505" y="1065"/>
                </a:cubicBezTo>
                <a:cubicBezTo>
                  <a:pt x="2468" y="1030"/>
                  <a:pt x="2458" y="1018"/>
                  <a:pt x="2444" y="1012"/>
                </a:cubicBezTo>
                <a:cubicBezTo>
                  <a:pt x="2372" y="969"/>
                  <a:pt x="2359" y="970"/>
                  <a:pt x="2351" y="963"/>
                </a:cubicBezTo>
                <a:cubicBezTo>
                  <a:pt x="2306" y="945"/>
                  <a:pt x="2296" y="935"/>
                  <a:pt x="2294" y="945"/>
                </a:cubicBezTo>
                <a:cubicBezTo>
                  <a:pt x="2326" y="966"/>
                  <a:pt x="2338" y="966"/>
                  <a:pt x="2344" y="973"/>
                </a:cubicBezTo>
                <a:close/>
                <a:moveTo>
                  <a:pt x="2568" y="1103"/>
                </a:moveTo>
                <a:cubicBezTo>
                  <a:pt x="2580" y="1099"/>
                  <a:pt x="2571" y="1115"/>
                  <a:pt x="2572" y="1120"/>
                </a:cubicBezTo>
                <a:cubicBezTo>
                  <a:pt x="2563" y="1118"/>
                  <a:pt x="2570" y="1107"/>
                  <a:pt x="2568" y="1103"/>
                </a:cubicBezTo>
                <a:close/>
                <a:moveTo>
                  <a:pt x="2571" y="1205"/>
                </a:moveTo>
                <a:cubicBezTo>
                  <a:pt x="2575" y="1209"/>
                  <a:pt x="2578" y="1213"/>
                  <a:pt x="2582" y="1215"/>
                </a:cubicBezTo>
                <a:cubicBezTo>
                  <a:pt x="2584" y="1223"/>
                  <a:pt x="2585" y="1230"/>
                  <a:pt x="2587" y="1238"/>
                </a:cubicBezTo>
                <a:cubicBezTo>
                  <a:pt x="2587" y="1243"/>
                  <a:pt x="2590" y="1242"/>
                  <a:pt x="2591" y="1246"/>
                </a:cubicBezTo>
                <a:cubicBezTo>
                  <a:pt x="2592" y="1249"/>
                  <a:pt x="2592" y="1251"/>
                  <a:pt x="2593" y="1254"/>
                </a:cubicBezTo>
                <a:cubicBezTo>
                  <a:pt x="2594" y="1257"/>
                  <a:pt x="2594" y="1260"/>
                  <a:pt x="2595" y="1263"/>
                </a:cubicBezTo>
                <a:cubicBezTo>
                  <a:pt x="2591" y="1263"/>
                  <a:pt x="2591" y="1256"/>
                  <a:pt x="2590" y="1252"/>
                </a:cubicBezTo>
                <a:cubicBezTo>
                  <a:pt x="2587" y="1245"/>
                  <a:pt x="2583" y="1240"/>
                  <a:pt x="2578" y="1237"/>
                </a:cubicBezTo>
                <a:cubicBezTo>
                  <a:pt x="2578" y="1228"/>
                  <a:pt x="2573" y="1227"/>
                  <a:pt x="2571" y="1220"/>
                </a:cubicBezTo>
                <a:cubicBezTo>
                  <a:pt x="2569" y="1215"/>
                  <a:pt x="2568" y="1209"/>
                  <a:pt x="2563" y="1207"/>
                </a:cubicBezTo>
                <a:cubicBezTo>
                  <a:pt x="2564" y="1202"/>
                  <a:pt x="2568" y="1206"/>
                  <a:pt x="2571" y="1205"/>
                </a:cubicBezTo>
                <a:close/>
                <a:moveTo>
                  <a:pt x="2594" y="743"/>
                </a:moveTo>
                <a:cubicBezTo>
                  <a:pt x="2598" y="739"/>
                  <a:pt x="2601" y="734"/>
                  <a:pt x="2603" y="729"/>
                </a:cubicBezTo>
                <a:cubicBezTo>
                  <a:pt x="2615" y="704"/>
                  <a:pt x="2626" y="698"/>
                  <a:pt x="2627" y="686"/>
                </a:cubicBezTo>
                <a:cubicBezTo>
                  <a:pt x="2674" y="586"/>
                  <a:pt x="2682" y="578"/>
                  <a:pt x="2689" y="570"/>
                </a:cubicBezTo>
                <a:cubicBezTo>
                  <a:pt x="2716" y="496"/>
                  <a:pt x="2723" y="487"/>
                  <a:pt x="2727" y="476"/>
                </a:cubicBezTo>
                <a:cubicBezTo>
                  <a:pt x="2744" y="436"/>
                  <a:pt x="2748" y="425"/>
                  <a:pt x="2749" y="413"/>
                </a:cubicBezTo>
                <a:cubicBezTo>
                  <a:pt x="2776" y="345"/>
                  <a:pt x="2775" y="338"/>
                  <a:pt x="2778" y="333"/>
                </a:cubicBezTo>
                <a:cubicBezTo>
                  <a:pt x="2784" y="320"/>
                  <a:pt x="2785" y="323"/>
                  <a:pt x="2785" y="326"/>
                </a:cubicBezTo>
                <a:cubicBezTo>
                  <a:pt x="2774" y="383"/>
                  <a:pt x="2763" y="395"/>
                  <a:pt x="2761" y="413"/>
                </a:cubicBezTo>
                <a:cubicBezTo>
                  <a:pt x="2749" y="447"/>
                  <a:pt x="2744" y="454"/>
                  <a:pt x="2745" y="464"/>
                </a:cubicBezTo>
                <a:cubicBezTo>
                  <a:pt x="2716" y="521"/>
                  <a:pt x="2712" y="536"/>
                  <a:pt x="2709" y="551"/>
                </a:cubicBezTo>
                <a:cubicBezTo>
                  <a:pt x="2669" y="627"/>
                  <a:pt x="2668" y="630"/>
                  <a:pt x="2663" y="631"/>
                </a:cubicBezTo>
                <a:cubicBezTo>
                  <a:pt x="2653" y="653"/>
                  <a:pt x="2651" y="656"/>
                  <a:pt x="2648" y="658"/>
                </a:cubicBezTo>
                <a:cubicBezTo>
                  <a:pt x="2614" y="720"/>
                  <a:pt x="2610" y="726"/>
                  <a:pt x="2606" y="731"/>
                </a:cubicBezTo>
                <a:cubicBezTo>
                  <a:pt x="2571" y="790"/>
                  <a:pt x="2574" y="800"/>
                  <a:pt x="2564" y="802"/>
                </a:cubicBezTo>
                <a:close/>
                <a:moveTo>
                  <a:pt x="2430" y="412"/>
                </a:moveTo>
                <a:cubicBezTo>
                  <a:pt x="2426" y="404"/>
                  <a:pt x="2434" y="405"/>
                  <a:pt x="2433" y="399"/>
                </a:cubicBezTo>
                <a:cubicBezTo>
                  <a:pt x="2435" y="390"/>
                  <a:pt x="2440" y="382"/>
                  <a:pt x="2443" y="374"/>
                </a:cubicBezTo>
                <a:cubicBezTo>
                  <a:pt x="2447" y="374"/>
                  <a:pt x="2444" y="379"/>
                  <a:pt x="2441" y="380"/>
                </a:cubicBezTo>
                <a:cubicBezTo>
                  <a:pt x="2441" y="397"/>
                  <a:pt x="2431" y="408"/>
                  <a:pt x="2429" y="424"/>
                </a:cubicBezTo>
                <a:cubicBezTo>
                  <a:pt x="2422" y="424"/>
                  <a:pt x="2427" y="413"/>
                  <a:pt x="2430" y="412"/>
                </a:cubicBezTo>
                <a:close/>
                <a:moveTo>
                  <a:pt x="2310" y="226"/>
                </a:moveTo>
                <a:cubicBezTo>
                  <a:pt x="2310" y="231"/>
                  <a:pt x="2315" y="240"/>
                  <a:pt x="2306" y="239"/>
                </a:cubicBezTo>
                <a:cubicBezTo>
                  <a:pt x="2311" y="232"/>
                  <a:pt x="2302" y="232"/>
                  <a:pt x="2303" y="221"/>
                </a:cubicBezTo>
                <a:cubicBezTo>
                  <a:pt x="2299" y="213"/>
                  <a:pt x="2306" y="212"/>
                  <a:pt x="2302" y="204"/>
                </a:cubicBezTo>
                <a:cubicBezTo>
                  <a:pt x="2300" y="193"/>
                  <a:pt x="2298" y="183"/>
                  <a:pt x="2296" y="173"/>
                </a:cubicBezTo>
                <a:cubicBezTo>
                  <a:pt x="2296" y="137"/>
                  <a:pt x="2301" y="105"/>
                  <a:pt x="2302" y="71"/>
                </a:cubicBezTo>
                <a:cubicBezTo>
                  <a:pt x="2305" y="70"/>
                  <a:pt x="2305" y="74"/>
                  <a:pt x="2306" y="76"/>
                </a:cubicBezTo>
                <a:cubicBezTo>
                  <a:pt x="2308" y="101"/>
                  <a:pt x="2305" y="123"/>
                  <a:pt x="2312" y="152"/>
                </a:cubicBezTo>
                <a:cubicBezTo>
                  <a:pt x="2313" y="162"/>
                  <a:pt x="2309" y="169"/>
                  <a:pt x="2312" y="181"/>
                </a:cubicBezTo>
                <a:cubicBezTo>
                  <a:pt x="2318" y="187"/>
                  <a:pt x="2301" y="191"/>
                  <a:pt x="2312" y="193"/>
                </a:cubicBezTo>
                <a:cubicBezTo>
                  <a:pt x="2310" y="197"/>
                  <a:pt x="2311" y="204"/>
                  <a:pt x="2309" y="208"/>
                </a:cubicBezTo>
                <a:cubicBezTo>
                  <a:pt x="2308" y="214"/>
                  <a:pt x="2316" y="224"/>
                  <a:pt x="2310" y="226"/>
                </a:cubicBezTo>
                <a:close/>
                <a:moveTo>
                  <a:pt x="2315" y="281"/>
                </a:moveTo>
                <a:cubicBezTo>
                  <a:pt x="2314" y="277"/>
                  <a:pt x="2313" y="274"/>
                  <a:pt x="2312" y="270"/>
                </a:cubicBezTo>
                <a:cubicBezTo>
                  <a:pt x="2313" y="265"/>
                  <a:pt x="2315" y="269"/>
                  <a:pt x="2316" y="272"/>
                </a:cubicBezTo>
                <a:cubicBezTo>
                  <a:pt x="2317" y="276"/>
                  <a:pt x="2317" y="280"/>
                  <a:pt x="2318" y="283"/>
                </a:cubicBezTo>
                <a:cubicBezTo>
                  <a:pt x="2318" y="288"/>
                  <a:pt x="2315" y="284"/>
                  <a:pt x="2315" y="281"/>
                </a:cubicBezTo>
                <a:close/>
                <a:moveTo>
                  <a:pt x="2320" y="100"/>
                </a:moveTo>
                <a:cubicBezTo>
                  <a:pt x="2314" y="99"/>
                  <a:pt x="2318" y="95"/>
                  <a:pt x="2318" y="91"/>
                </a:cubicBezTo>
                <a:cubicBezTo>
                  <a:pt x="2322" y="83"/>
                  <a:pt x="2319" y="96"/>
                  <a:pt x="2320" y="100"/>
                </a:cubicBezTo>
                <a:close/>
                <a:moveTo>
                  <a:pt x="2315" y="385"/>
                </a:moveTo>
                <a:cubicBezTo>
                  <a:pt x="2321" y="373"/>
                  <a:pt x="2327" y="393"/>
                  <a:pt x="2327" y="403"/>
                </a:cubicBezTo>
                <a:cubicBezTo>
                  <a:pt x="2320" y="401"/>
                  <a:pt x="2322" y="387"/>
                  <a:pt x="2315" y="385"/>
                </a:cubicBezTo>
                <a:close/>
                <a:moveTo>
                  <a:pt x="2328" y="420"/>
                </a:moveTo>
                <a:cubicBezTo>
                  <a:pt x="2327" y="417"/>
                  <a:pt x="2326" y="413"/>
                  <a:pt x="2326" y="409"/>
                </a:cubicBezTo>
                <a:cubicBezTo>
                  <a:pt x="2326" y="404"/>
                  <a:pt x="2329" y="408"/>
                  <a:pt x="2329" y="411"/>
                </a:cubicBezTo>
                <a:cubicBezTo>
                  <a:pt x="2330" y="415"/>
                  <a:pt x="2331" y="419"/>
                  <a:pt x="2331" y="423"/>
                </a:cubicBezTo>
                <a:cubicBezTo>
                  <a:pt x="2331" y="427"/>
                  <a:pt x="2328" y="423"/>
                  <a:pt x="2328" y="420"/>
                </a:cubicBezTo>
                <a:close/>
                <a:moveTo>
                  <a:pt x="1944" y="365"/>
                </a:moveTo>
                <a:cubicBezTo>
                  <a:pt x="1950" y="367"/>
                  <a:pt x="1957" y="368"/>
                  <a:pt x="1958" y="376"/>
                </a:cubicBezTo>
                <a:cubicBezTo>
                  <a:pt x="1953" y="374"/>
                  <a:pt x="1946" y="373"/>
                  <a:pt x="1944" y="365"/>
                </a:cubicBezTo>
                <a:close/>
                <a:moveTo>
                  <a:pt x="1973" y="391"/>
                </a:moveTo>
                <a:cubicBezTo>
                  <a:pt x="1968" y="390"/>
                  <a:pt x="1966" y="382"/>
                  <a:pt x="1960" y="382"/>
                </a:cubicBezTo>
                <a:cubicBezTo>
                  <a:pt x="1961" y="374"/>
                  <a:pt x="1967" y="387"/>
                  <a:pt x="1972" y="385"/>
                </a:cubicBezTo>
                <a:cubicBezTo>
                  <a:pt x="1976" y="390"/>
                  <a:pt x="1980" y="393"/>
                  <a:pt x="1986" y="395"/>
                </a:cubicBezTo>
                <a:cubicBezTo>
                  <a:pt x="1985" y="403"/>
                  <a:pt x="1975" y="394"/>
                  <a:pt x="1973" y="391"/>
                </a:cubicBezTo>
                <a:close/>
                <a:moveTo>
                  <a:pt x="2396" y="596"/>
                </a:moveTo>
                <a:cubicBezTo>
                  <a:pt x="2404" y="592"/>
                  <a:pt x="2394" y="577"/>
                  <a:pt x="2403" y="574"/>
                </a:cubicBezTo>
                <a:cubicBezTo>
                  <a:pt x="2416" y="518"/>
                  <a:pt x="2424" y="514"/>
                  <a:pt x="2422" y="505"/>
                </a:cubicBezTo>
                <a:cubicBezTo>
                  <a:pt x="2471" y="414"/>
                  <a:pt x="2479" y="391"/>
                  <a:pt x="2493" y="373"/>
                </a:cubicBezTo>
                <a:cubicBezTo>
                  <a:pt x="2545" y="298"/>
                  <a:pt x="2559" y="280"/>
                  <a:pt x="2577" y="264"/>
                </a:cubicBezTo>
                <a:cubicBezTo>
                  <a:pt x="2604" y="233"/>
                  <a:pt x="2607" y="229"/>
                  <a:pt x="2611" y="225"/>
                </a:cubicBezTo>
                <a:cubicBezTo>
                  <a:pt x="2635" y="198"/>
                  <a:pt x="2633" y="194"/>
                  <a:pt x="2637" y="193"/>
                </a:cubicBezTo>
                <a:cubicBezTo>
                  <a:pt x="2685" y="139"/>
                  <a:pt x="2692" y="132"/>
                  <a:pt x="2697" y="124"/>
                </a:cubicBezTo>
                <a:cubicBezTo>
                  <a:pt x="2720" y="96"/>
                  <a:pt x="2732" y="92"/>
                  <a:pt x="2736" y="84"/>
                </a:cubicBezTo>
                <a:cubicBezTo>
                  <a:pt x="2770" y="51"/>
                  <a:pt x="2771" y="46"/>
                  <a:pt x="2772" y="41"/>
                </a:cubicBezTo>
                <a:cubicBezTo>
                  <a:pt x="2784" y="32"/>
                  <a:pt x="2782" y="35"/>
                  <a:pt x="2781" y="40"/>
                </a:cubicBezTo>
                <a:cubicBezTo>
                  <a:pt x="2726" y="106"/>
                  <a:pt x="2717" y="119"/>
                  <a:pt x="2708" y="131"/>
                </a:cubicBezTo>
                <a:cubicBezTo>
                  <a:pt x="2689" y="150"/>
                  <a:pt x="2683" y="164"/>
                  <a:pt x="2676" y="167"/>
                </a:cubicBezTo>
                <a:cubicBezTo>
                  <a:pt x="2607" y="244"/>
                  <a:pt x="2603" y="251"/>
                  <a:pt x="2597" y="257"/>
                </a:cubicBezTo>
                <a:cubicBezTo>
                  <a:pt x="2585" y="268"/>
                  <a:pt x="2583" y="271"/>
                  <a:pt x="2583" y="275"/>
                </a:cubicBezTo>
                <a:cubicBezTo>
                  <a:pt x="2546" y="324"/>
                  <a:pt x="2536" y="323"/>
                  <a:pt x="2537" y="328"/>
                </a:cubicBezTo>
                <a:cubicBezTo>
                  <a:pt x="2507" y="370"/>
                  <a:pt x="2505" y="373"/>
                  <a:pt x="2502" y="377"/>
                </a:cubicBezTo>
                <a:cubicBezTo>
                  <a:pt x="2480" y="408"/>
                  <a:pt x="2485" y="416"/>
                  <a:pt x="2478" y="417"/>
                </a:cubicBezTo>
                <a:cubicBezTo>
                  <a:pt x="2461" y="457"/>
                  <a:pt x="2455" y="461"/>
                  <a:pt x="2453" y="469"/>
                </a:cubicBezTo>
                <a:cubicBezTo>
                  <a:pt x="2436" y="524"/>
                  <a:pt x="2425" y="527"/>
                  <a:pt x="2429" y="539"/>
                </a:cubicBezTo>
                <a:cubicBezTo>
                  <a:pt x="2409" y="628"/>
                  <a:pt x="2403" y="642"/>
                  <a:pt x="2403" y="660"/>
                </a:cubicBezTo>
                <a:cubicBezTo>
                  <a:pt x="2384" y="608"/>
                  <a:pt x="2399" y="608"/>
                  <a:pt x="2396" y="596"/>
                </a:cubicBezTo>
                <a:close/>
                <a:moveTo>
                  <a:pt x="2398" y="693"/>
                </a:moveTo>
                <a:cubicBezTo>
                  <a:pt x="2396" y="699"/>
                  <a:pt x="2394" y="692"/>
                  <a:pt x="2394" y="688"/>
                </a:cubicBezTo>
                <a:cubicBezTo>
                  <a:pt x="2395" y="683"/>
                  <a:pt x="2397" y="689"/>
                  <a:pt x="2398" y="693"/>
                </a:cubicBezTo>
                <a:close/>
                <a:moveTo>
                  <a:pt x="1893" y="123"/>
                </a:moveTo>
                <a:cubicBezTo>
                  <a:pt x="1901" y="123"/>
                  <a:pt x="1900" y="134"/>
                  <a:pt x="1907" y="135"/>
                </a:cubicBezTo>
                <a:cubicBezTo>
                  <a:pt x="1905" y="142"/>
                  <a:pt x="1894" y="130"/>
                  <a:pt x="1893" y="123"/>
                </a:cubicBezTo>
                <a:close/>
                <a:moveTo>
                  <a:pt x="2222" y="513"/>
                </a:moveTo>
                <a:cubicBezTo>
                  <a:pt x="2220" y="511"/>
                  <a:pt x="2218" y="509"/>
                  <a:pt x="2218" y="505"/>
                </a:cubicBezTo>
                <a:cubicBezTo>
                  <a:pt x="2210" y="506"/>
                  <a:pt x="2211" y="494"/>
                  <a:pt x="2204" y="496"/>
                </a:cubicBezTo>
                <a:cubicBezTo>
                  <a:pt x="2198" y="485"/>
                  <a:pt x="2190" y="477"/>
                  <a:pt x="2181" y="471"/>
                </a:cubicBezTo>
                <a:cubicBezTo>
                  <a:pt x="2182" y="465"/>
                  <a:pt x="2187" y="468"/>
                  <a:pt x="2188" y="472"/>
                </a:cubicBezTo>
                <a:cubicBezTo>
                  <a:pt x="2192" y="473"/>
                  <a:pt x="2193" y="476"/>
                  <a:pt x="2197" y="476"/>
                </a:cubicBezTo>
                <a:cubicBezTo>
                  <a:pt x="2206" y="492"/>
                  <a:pt x="2219" y="500"/>
                  <a:pt x="2229" y="514"/>
                </a:cubicBezTo>
                <a:cubicBezTo>
                  <a:pt x="2227" y="520"/>
                  <a:pt x="2226" y="512"/>
                  <a:pt x="2222" y="513"/>
                </a:cubicBezTo>
                <a:close/>
                <a:moveTo>
                  <a:pt x="2255" y="556"/>
                </a:moveTo>
                <a:cubicBezTo>
                  <a:pt x="2254" y="542"/>
                  <a:pt x="2242" y="546"/>
                  <a:pt x="2241" y="533"/>
                </a:cubicBezTo>
                <a:cubicBezTo>
                  <a:pt x="2249" y="536"/>
                  <a:pt x="2252" y="549"/>
                  <a:pt x="2260" y="552"/>
                </a:cubicBezTo>
                <a:cubicBezTo>
                  <a:pt x="2264" y="561"/>
                  <a:pt x="2272" y="564"/>
                  <a:pt x="2276" y="573"/>
                </a:cubicBezTo>
                <a:cubicBezTo>
                  <a:pt x="2266" y="571"/>
                  <a:pt x="2265" y="557"/>
                  <a:pt x="2255" y="556"/>
                </a:cubicBezTo>
                <a:close/>
                <a:moveTo>
                  <a:pt x="2244" y="517"/>
                </a:moveTo>
                <a:cubicBezTo>
                  <a:pt x="2234" y="499"/>
                  <a:pt x="2217" y="490"/>
                  <a:pt x="2208" y="471"/>
                </a:cubicBezTo>
                <a:cubicBezTo>
                  <a:pt x="2161" y="429"/>
                  <a:pt x="2161" y="413"/>
                  <a:pt x="2152" y="412"/>
                </a:cubicBezTo>
                <a:cubicBezTo>
                  <a:pt x="2109" y="364"/>
                  <a:pt x="2107" y="351"/>
                  <a:pt x="2100" y="345"/>
                </a:cubicBezTo>
                <a:cubicBezTo>
                  <a:pt x="2049" y="284"/>
                  <a:pt x="2039" y="279"/>
                  <a:pt x="2032" y="270"/>
                </a:cubicBezTo>
                <a:cubicBezTo>
                  <a:pt x="1983" y="214"/>
                  <a:pt x="1975" y="217"/>
                  <a:pt x="1972" y="211"/>
                </a:cubicBezTo>
                <a:cubicBezTo>
                  <a:pt x="1943" y="186"/>
                  <a:pt x="1942" y="178"/>
                  <a:pt x="1936" y="177"/>
                </a:cubicBezTo>
                <a:cubicBezTo>
                  <a:pt x="1912" y="148"/>
                  <a:pt x="1909" y="146"/>
                  <a:pt x="1908" y="141"/>
                </a:cubicBezTo>
                <a:cubicBezTo>
                  <a:pt x="1957" y="177"/>
                  <a:pt x="1957" y="192"/>
                  <a:pt x="1966" y="192"/>
                </a:cubicBezTo>
                <a:cubicBezTo>
                  <a:pt x="2024" y="244"/>
                  <a:pt x="2033" y="256"/>
                  <a:pt x="2045" y="264"/>
                </a:cubicBezTo>
                <a:cubicBezTo>
                  <a:pt x="2067" y="286"/>
                  <a:pt x="2073" y="291"/>
                  <a:pt x="2078" y="296"/>
                </a:cubicBezTo>
                <a:cubicBezTo>
                  <a:pt x="2174" y="397"/>
                  <a:pt x="2182" y="399"/>
                  <a:pt x="2188" y="401"/>
                </a:cubicBezTo>
                <a:cubicBezTo>
                  <a:pt x="2229" y="460"/>
                  <a:pt x="2238" y="458"/>
                  <a:pt x="2240" y="468"/>
                </a:cubicBezTo>
                <a:cubicBezTo>
                  <a:pt x="2284" y="528"/>
                  <a:pt x="2293" y="532"/>
                  <a:pt x="2299" y="542"/>
                </a:cubicBezTo>
                <a:cubicBezTo>
                  <a:pt x="2346" y="605"/>
                  <a:pt x="2348" y="613"/>
                  <a:pt x="2350" y="620"/>
                </a:cubicBezTo>
                <a:cubicBezTo>
                  <a:pt x="2377" y="697"/>
                  <a:pt x="2379" y="686"/>
                  <a:pt x="2373" y="686"/>
                </a:cubicBezTo>
                <a:cubicBezTo>
                  <a:pt x="2354" y="655"/>
                  <a:pt x="2352" y="651"/>
                  <a:pt x="2348" y="650"/>
                </a:cubicBezTo>
                <a:cubicBezTo>
                  <a:pt x="2327" y="617"/>
                  <a:pt x="2318" y="615"/>
                  <a:pt x="2314" y="604"/>
                </a:cubicBezTo>
                <a:close/>
                <a:moveTo>
                  <a:pt x="2284" y="583"/>
                </a:moveTo>
                <a:cubicBezTo>
                  <a:pt x="2296" y="588"/>
                  <a:pt x="2297" y="610"/>
                  <a:pt x="2311" y="613"/>
                </a:cubicBezTo>
                <a:cubicBezTo>
                  <a:pt x="2311" y="624"/>
                  <a:pt x="2319" y="623"/>
                  <a:pt x="2320" y="632"/>
                </a:cubicBezTo>
                <a:cubicBezTo>
                  <a:pt x="2309" y="627"/>
                  <a:pt x="2302" y="615"/>
                  <a:pt x="2292" y="608"/>
                </a:cubicBezTo>
                <a:cubicBezTo>
                  <a:pt x="2293" y="596"/>
                  <a:pt x="2289" y="594"/>
                  <a:pt x="2284" y="583"/>
                </a:cubicBezTo>
                <a:close/>
                <a:moveTo>
                  <a:pt x="2405" y="775"/>
                </a:moveTo>
                <a:cubicBezTo>
                  <a:pt x="2397" y="766"/>
                  <a:pt x="2390" y="755"/>
                  <a:pt x="2384" y="743"/>
                </a:cubicBezTo>
                <a:cubicBezTo>
                  <a:pt x="2329" y="688"/>
                  <a:pt x="2320" y="677"/>
                  <a:pt x="2310" y="669"/>
                </a:cubicBezTo>
                <a:cubicBezTo>
                  <a:pt x="2274" y="634"/>
                  <a:pt x="2264" y="627"/>
                  <a:pt x="2253" y="622"/>
                </a:cubicBezTo>
                <a:cubicBezTo>
                  <a:pt x="2221" y="588"/>
                  <a:pt x="2218" y="586"/>
                  <a:pt x="2213" y="585"/>
                </a:cubicBezTo>
                <a:cubicBezTo>
                  <a:pt x="2168" y="546"/>
                  <a:pt x="2160" y="543"/>
                  <a:pt x="2156" y="535"/>
                </a:cubicBezTo>
                <a:cubicBezTo>
                  <a:pt x="2103" y="491"/>
                  <a:pt x="2083" y="490"/>
                  <a:pt x="2075" y="471"/>
                </a:cubicBezTo>
                <a:cubicBezTo>
                  <a:pt x="2018" y="433"/>
                  <a:pt x="2017" y="422"/>
                  <a:pt x="2009" y="422"/>
                </a:cubicBezTo>
                <a:cubicBezTo>
                  <a:pt x="2026" y="431"/>
                  <a:pt x="2032" y="435"/>
                  <a:pt x="2039" y="437"/>
                </a:cubicBezTo>
                <a:cubicBezTo>
                  <a:pt x="2092" y="477"/>
                  <a:pt x="2097" y="481"/>
                  <a:pt x="2104" y="483"/>
                </a:cubicBezTo>
                <a:cubicBezTo>
                  <a:pt x="2173" y="528"/>
                  <a:pt x="2172" y="534"/>
                  <a:pt x="2173" y="534"/>
                </a:cubicBezTo>
                <a:cubicBezTo>
                  <a:pt x="2205" y="559"/>
                  <a:pt x="2213" y="559"/>
                  <a:pt x="2218" y="564"/>
                </a:cubicBezTo>
                <a:cubicBezTo>
                  <a:pt x="2273" y="608"/>
                  <a:pt x="2282" y="618"/>
                  <a:pt x="2295" y="622"/>
                </a:cubicBezTo>
                <a:cubicBezTo>
                  <a:pt x="2356" y="681"/>
                  <a:pt x="2361" y="694"/>
                  <a:pt x="2372" y="698"/>
                </a:cubicBezTo>
                <a:cubicBezTo>
                  <a:pt x="2404" y="751"/>
                  <a:pt x="2411" y="750"/>
                  <a:pt x="2411" y="759"/>
                </a:cubicBezTo>
                <a:cubicBezTo>
                  <a:pt x="2419" y="798"/>
                  <a:pt x="2412" y="786"/>
                  <a:pt x="2405" y="775"/>
                </a:cubicBezTo>
                <a:close/>
                <a:moveTo>
                  <a:pt x="2433" y="769"/>
                </a:moveTo>
                <a:cubicBezTo>
                  <a:pt x="2433" y="759"/>
                  <a:pt x="2429" y="756"/>
                  <a:pt x="2427" y="750"/>
                </a:cubicBezTo>
                <a:cubicBezTo>
                  <a:pt x="2434" y="682"/>
                  <a:pt x="2445" y="671"/>
                  <a:pt x="2442" y="652"/>
                </a:cubicBezTo>
                <a:cubicBezTo>
                  <a:pt x="2455" y="614"/>
                  <a:pt x="2455" y="610"/>
                  <a:pt x="2454" y="605"/>
                </a:cubicBezTo>
                <a:cubicBezTo>
                  <a:pt x="2465" y="566"/>
                  <a:pt x="2469" y="565"/>
                  <a:pt x="2469" y="561"/>
                </a:cubicBezTo>
                <a:cubicBezTo>
                  <a:pt x="2515" y="452"/>
                  <a:pt x="2524" y="452"/>
                  <a:pt x="2522" y="446"/>
                </a:cubicBezTo>
                <a:cubicBezTo>
                  <a:pt x="2557" y="387"/>
                  <a:pt x="2568" y="376"/>
                  <a:pt x="2577" y="365"/>
                </a:cubicBezTo>
                <a:cubicBezTo>
                  <a:pt x="2603" y="318"/>
                  <a:pt x="2613" y="317"/>
                  <a:pt x="2613" y="307"/>
                </a:cubicBezTo>
                <a:cubicBezTo>
                  <a:pt x="2647" y="267"/>
                  <a:pt x="2651" y="262"/>
                  <a:pt x="2656" y="257"/>
                </a:cubicBezTo>
                <a:cubicBezTo>
                  <a:pt x="2732" y="164"/>
                  <a:pt x="2748" y="139"/>
                  <a:pt x="2770" y="119"/>
                </a:cubicBezTo>
                <a:cubicBezTo>
                  <a:pt x="2774" y="130"/>
                  <a:pt x="2764" y="131"/>
                  <a:pt x="2765" y="137"/>
                </a:cubicBezTo>
                <a:cubicBezTo>
                  <a:pt x="2754" y="157"/>
                  <a:pt x="2751" y="161"/>
                  <a:pt x="2747" y="165"/>
                </a:cubicBezTo>
                <a:cubicBezTo>
                  <a:pt x="2698" y="241"/>
                  <a:pt x="2696" y="247"/>
                  <a:pt x="2690" y="250"/>
                </a:cubicBezTo>
                <a:cubicBezTo>
                  <a:pt x="2664" y="288"/>
                  <a:pt x="2661" y="294"/>
                  <a:pt x="2655" y="299"/>
                </a:cubicBezTo>
                <a:cubicBezTo>
                  <a:pt x="2627" y="357"/>
                  <a:pt x="2621" y="361"/>
                  <a:pt x="2616" y="366"/>
                </a:cubicBezTo>
                <a:cubicBezTo>
                  <a:pt x="2583" y="417"/>
                  <a:pt x="2581" y="420"/>
                  <a:pt x="2576" y="421"/>
                </a:cubicBezTo>
                <a:cubicBezTo>
                  <a:pt x="2560" y="447"/>
                  <a:pt x="2564" y="452"/>
                  <a:pt x="2562" y="453"/>
                </a:cubicBezTo>
                <a:cubicBezTo>
                  <a:pt x="2554" y="472"/>
                  <a:pt x="2540" y="470"/>
                  <a:pt x="2544" y="481"/>
                </a:cubicBezTo>
                <a:cubicBezTo>
                  <a:pt x="2516" y="524"/>
                  <a:pt x="2510" y="536"/>
                  <a:pt x="2508" y="550"/>
                </a:cubicBezTo>
                <a:cubicBezTo>
                  <a:pt x="2462" y="644"/>
                  <a:pt x="2456" y="671"/>
                  <a:pt x="2452" y="700"/>
                </a:cubicBezTo>
                <a:cubicBezTo>
                  <a:pt x="2444" y="756"/>
                  <a:pt x="2443" y="770"/>
                  <a:pt x="2443" y="785"/>
                </a:cubicBezTo>
                <a:close/>
                <a:moveTo>
                  <a:pt x="2440" y="862"/>
                </a:moveTo>
                <a:cubicBezTo>
                  <a:pt x="2443" y="862"/>
                  <a:pt x="2446" y="861"/>
                  <a:pt x="2449" y="860"/>
                </a:cubicBezTo>
                <a:cubicBezTo>
                  <a:pt x="2453" y="863"/>
                  <a:pt x="2454" y="870"/>
                  <a:pt x="2455" y="877"/>
                </a:cubicBezTo>
                <a:cubicBezTo>
                  <a:pt x="2449" y="874"/>
                  <a:pt x="2444" y="869"/>
                  <a:pt x="2440" y="862"/>
                </a:cubicBezTo>
                <a:close/>
                <a:moveTo>
                  <a:pt x="2463" y="855"/>
                </a:moveTo>
                <a:cubicBezTo>
                  <a:pt x="2452" y="849"/>
                  <a:pt x="2458" y="839"/>
                  <a:pt x="2452" y="830"/>
                </a:cubicBezTo>
                <a:cubicBezTo>
                  <a:pt x="2455" y="830"/>
                  <a:pt x="2457" y="829"/>
                  <a:pt x="2457" y="826"/>
                </a:cubicBezTo>
                <a:cubicBezTo>
                  <a:pt x="2465" y="830"/>
                  <a:pt x="2463" y="848"/>
                  <a:pt x="2463" y="855"/>
                </a:cubicBezTo>
                <a:close/>
                <a:moveTo>
                  <a:pt x="2461" y="819"/>
                </a:moveTo>
                <a:cubicBezTo>
                  <a:pt x="2451" y="819"/>
                  <a:pt x="2460" y="813"/>
                  <a:pt x="2455" y="803"/>
                </a:cubicBezTo>
                <a:cubicBezTo>
                  <a:pt x="2458" y="736"/>
                  <a:pt x="2456" y="727"/>
                  <a:pt x="2460" y="722"/>
                </a:cubicBezTo>
                <a:cubicBezTo>
                  <a:pt x="2467" y="691"/>
                  <a:pt x="2468" y="689"/>
                  <a:pt x="2465" y="689"/>
                </a:cubicBezTo>
                <a:cubicBezTo>
                  <a:pt x="2477" y="646"/>
                  <a:pt x="2478" y="642"/>
                  <a:pt x="2478" y="639"/>
                </a:cubicBezTo>
                <a:cubicBezTo>
                  <a:pt x="2492" y="607"/>
                  <a:pt x="2493" y="604"/>
                  <a:pt x="2494" y="600"/>
                </a:cubicBezTo>
                <a:cubicBezTo>
                  <a:pt x="2525" y="540"/>
                  <a:pt x="2526" y="524"/>
                  <a:pt x="2536" y="515"/>
                </a:cubicBezTo>
                <a:cubicBezTo>
                  <a:pt x="2593" y="420"/>
                  <a:pt x="2598" y="419"/>
                  <a:pt x="2596" y="414"/>
                </a:cubicBezTo>
                <a:cubicBezTo>
                  <a:pt x="2637" y="346"/>
                  <a:pt x="2655" y="324"/>
                  <a:pt x="2667" y="299"/>
                </a:cubicBezTo>
                <a:cubicBezTo>
                  <a:pt x="2747" y="183"/>
                  <a:pt x="2754" y="171"/>
                  <a:pt x="2760" y="159"/>
                </a:cubicBezTo>
                <a:cubicBezTo>
                  <a:pt x="2770" y="136"/>
                  <a:pt x="2776" y="137"/>
                  <a:pt x="2776" y="135"/>
                </a:cubicBezTo>
                <a:cubicBezTo>
                  <a:pt x="2792" y="96"/>
                  <a:pt x="2792" y="88"/>
                  <a:pt x="2795" y="81"/>
                </a:cubicBezTo>
                <a:cubicBezTo>
                  <a:pt x="2831" y="54"/>
                  <a:pt x="2824" y="55"/>
                  <a:pt x="2823" y="61"/>
                </a:cubicBezTo>
                <a:cubicBezTo>
                  <a:pt x="2798" y="112"/>
                  <a:pt x="2795" y="131"/>
                  <a:pt x="2781" y="143"/>
                </a:cubicBezTo>
                <a:cubicBezTo>
                  <a:pt x="2755" y="180"/>
                  <a:pt x="2765" y="191"/>
                  <a:pt x="2755" y="190"/>
                </a:cubicBezTo>
                <a:cubicBezTo>
                  <a:pt x="2741" y="235"/>
                  <a:pt x="2727" y="230"/>
                  <a:pt x="2732" y="239"/>
                </a:cubicBezTo>
                <a:cubicBezTo>
                  <a:pt x="2696" y="300"/>
                  <a:pt x="2684" y="314"/>
                  <a:pt x="2676" y="330"/>
                </a:cubicBezTo>
                <a:cubicBezTo>
                  <a:pt x="2652" y="367"/>
                  <a:pt x="2642" y="381"/>
                  <a:pt x="2630" y="395"/>
                </a:cubicBezTo>
                <a:cubicBezTo>
                  <a:pt x="2602" y="443"/>
                  <a:pt x="2597" y="446"/>
                  <a:pt x="2598" y="452"/>
                </a:cubicBezTo>
                <a:cubicBezTo>
                  <a:pt x="2574" y="489"/>
                  <a:pt x="2569" y="492"/>
                  <a:pt x="2571" y="499"/>
                </a:cubicBezTo>
                <a:cubicBezTo>
                  <a:pt x="2539" y="562"/>
                  <a:pt x="2532" y="563"/>
                  <a:pt x="2532" y="569"/>
                </a:cubicBezTo>
                <a:cubicBezTo>
                  <a:pt x="2512" y="621"/>
                  <a:pt x="2501" y="635"/>
                  <a:pt x="2499" y="655"/>
                </a:cubicBezTo>
                <a:cubicBezTo>
                  <a:pt x="2474" y="740"/>
                  <a:pt x="2469" y="743"/>
                  <a:pt x="2471" y="750"/>
                </a:cubicBezTo>
                <a:close/>
                <a:moveTo>
                  <a:pt x="2417" y="953"/>
                </a:moveTo>
                <a:cubicBezTo>
                  <a:pt x="2411" y="951"/>
                  <a:pt x="2404" y="950"/>
                  <a:pt x="2401" y="944"/>
                </a:cubicBezTo>
                <a:cubicBezTo>
                  <a:pt x="2394" y="944"/>
                  <a:pt x="2387" y="943"/>
                  <a:pt x="2384" y="936"/>
                </a:cubicBezTo>
                <a:cubicBezTo>
                  <a:pt x="2374" y="939"/>
                  <a:pt x="2371" y="933"/>
                  <a:pt x="2365" y="930"/>
                </a:cubicBezTo>
                <a:cubicBezTo>
                  <a:pt x="2357" y="934"/>
                  <a:pt x="2356" y="924"/>
                  <a:pt x="2349" y="925"/>
                </a:cubicBezTo>
                <a:cubicBezTo>
                  <a:pt x="2349" y="922"/>
                  <a:pt x="2345" y="923"/>
                  <a:pt x="2343" y="923"/>
                </a:cubicBezTo>
                <a:cubicBezTo>
                  <a:pt x="2341" y="923"/>
                  <a:pt x="2341" y="921"/>
                  <a:pt x="2340" y="921"/>
                </a:cubicBezTo>
                <a:cubicBezTo>
                  <a:pt x="2337" y="920"/>
                  <a:pt x="2332" y="917"/>
                  <a:pt x="2327" y="917"/>
                </a:cubicBezTo>
                <a:cubicBezTo>
                  <a:pt x="2324" y="918"/>
                  <a:pt x="2317" y="916"/>
                  <a:pt x="2314" y="911"/>
                </a:cubicBezTo>
                <a:cubicBezTo>
                  <a:pt x="2301" y="910"/>
                  <a:pt x="2291" y="903"/>
                  <a:pt x="2282" y="897"/>
                </a:cubicBezTo>
                <a:cubicBezTo>
                  <a:pt x="2276" y="900"/>
                  <a:pt x="2277" y="892"/>
                  <a:pt x="2272" y="893"/>
                </a:cubicBezTo>
                <a:cubicBezTo>
                  <a:pt x="2269" y="892"/>
                  <a:pt x="2267" y="892"/>
                  <a:pt x="2265" y="888"/>
                </a:cubicBezTo>
                <a:cubicBezTo>
                  <a:pt x="2260" y="885"/>
                  <a:pt x="2252" y="886"/>
                  <a:pt x="2249" y="880"/>
                </a:cubicBezTo>
                <a:cubicBezTo>
                  <a:pt x="2242" y="879"/>
                  <a:pt x="2239" y="872"/>
                  <a:pt x="2232" y="871"/>
                </a:cubicBezTo>
                <a:cubicBezTo>
                  <a:pt x="2231" y="868"/>
                  <a:pt x="2226" y="871"/>
                  <a:pt x="2225" y="867"/>
                </a:cubicBezTo>
                <a:cubicBezTo>
                  <a:pt x="2224" y="865"/>
                  <a:pt x="2222" y="862"/>
                  <a:pt x="2219" y="862"/>
                </a:cubicBezTo>
                <a:cubicBezTo>
                  <a:pt x="2220" y="854"/>
                  <a:pt x="2230" y="864"/>
                  <a:pt x="2234" y="865"/>
                </a:cubicBezTo>
                <a:cubicBezTo>
                  <a:pt x="2239" y="867"/>
                  <a:pt x="2249" y="862"/>
                  <a:pt x="2250" y="871"/>
                </a:cubicBezTo>
                <a:cubicBezTo>
                  <a:pt x="2259" y="867"/>
                  <a:pt x="2263" y="872"/>
                  <a:pt x="2268" y="873"/>
                </a:cubicBezTo>
                <a:cubicBezTo>
                  <a:pt x="2276" y="871"/>
                  <a:pt x="2278" y="878"/>
                  <a:pt x="2286" y="875"/>
                </a:cubicBezTo>
                <a:cubicBezTo>
                  <a:pt x="2294" y="883"/>
                  <a:pt x="2308" y="882"/>
                  <a:pt x="2318" y="887"/>
                </a:cubicBezTo>
                <a:cubicBezTo>
                  <a:pt x="2331" y="888"/>
                  <a:pt x="2338" y="896"/>
                  <a:pt x="2352" y="895"/>
                </a:cubicBezTo>
                <a:cubicBezTo>
                  <a:pt x="2364" y="905"/>
                  <a:pt x="2378" y="910"/>
                  <a:pt x="2392" y="916"/>
                </a:cubicBezTo>
                <a:cubicBezTo>
                  <a:pt x="2396" y="921"/>
                  <a:pt x="2400" y="924"/>
                  <a:pt x="2406" y="925"/>
                </a:cubicBezTo>
                <a:cubicBezTo>
                  <a:pt x="2405" y="936"/>
                  <a:pt x="2417" y="928"/>
                  <a:pt x="2417" y="938"/>
                </a:cubicBezTo>
                <a:cubicBezTo>
                  <a:pt x="2428" y="941"/>
                  <a:pt x="2437" y="948"/>
                  <a:pt x="2447" y="953"/>
                </a:cubicBezTo>
                <a:cubicBezTo>
                  <a:pt x="2455" y="969"/>
                  <a:pt x="2470" y="977"/>
                  <a:pt x="2479" y="993"/>
                </a:cubicBezTo>
                <a:cubicBezTo>
                  <a:pt x="2458" y="979"/>
                  <a:pt x="2437" y="967"/>
                  <a:pt x="2417" y="953"/>
                </a:cubicBezTo>
                <a:close/>
                <a:moveTo>
                  <a:pt x="2482" y="996"/>
                </a:moveTo>
                <a:cubicBezTo>
                  <a:pt x="2485" y="997"/>
                  <a:pt x="2487" y="1000"/>
                  <a:pt x="2489" y="1003"/>
                </a:cubicBezTo>
                <a:cubicBezTo>
                  <a:pt x="2490" y="1010"/>
                  <a:pt x="2482" y="1000"/>
                  <a:pt x="2482" y="996"/>
                </a:cubicBezTo>
                <a:close/>
                <a:moveTo>
                  <a:pt x="2542" y="895"/>
                </a:moveTo>
                <a:cubicBezTo>
                  <a:pt x="2544" y="884"/>
                  <a:pt x="2548" y="899"/>
                  <a:pt x="2546" y="900"/>
                </a:cubicBezTo>
                <a:cubicBezTo>
                  <a:pt x="2544" y="901"/>
                  <a:pt x="2541" y="897"/>
                  <a:pt x="2542" y="895"/>
                </a:cubicBezTo>
                <a:close/>
                <a:moveTo>
                  <a:pt x="2510" y="987"/>
                </a:moveTo>
                <a:cubicBezTo>
                  <a:pt x="2506" y="987"/>
                  <a:pt x="2506" y="982"/>
                  <a:pt x="2505" y="979"/>
                </a:cubicBezTo>
                <a:cubicBezTo>
                  <a:pt x="2510" y="977"/>
                  <a:pt x="2511" y="980"/>
                  <a:pt x="2512" y="984"/>
                </a:cubicBezTo>
                <a:cubicBezTo>
                  <a:pt x="2510" y="984"/>
                  <a:pt x="2510" y="985"/>
                  <a:pt x="2510" y="987"/>
                </a:cubicBezTo>
                <a:close/>
                <a:moveTo>
                  <a:pt x="2522" y="1017"/>
                </a:moveTo>
                <a:cubicBezTo>
                  <a:pt x="2520" y="1018"/>
                  <a:pt x="2517" y="1014"/>
                  <a:pt x="2518" y="1012"/>
                </a:cubicBezTo>
                <a:cubicBezTo>
                  <a:pt x="2520" y="1001"/>
                  <a:pt x="2524" y="1016"/>
                  <a:pt x="2522" y="1017"/>
                </a:cubicBezTo>
                <a:close/>
                <a:moveTo>
                  <a:pt x="2525" y="928"/>
                </a:moveTo>
                <a:cubicBezTo>
                  <a:pt x="2526" y="935"/>
                  <a:pt x="2522" y="938"/>
                  <a:pt x="2522" y="943"/>
                </a:cubicBezTo>
                <a:cubicBezTo>
                  <a:pt x="2523" y="947"/>
                  <a:pt x="2518" y="948"/>
                  <a:pt x="2517" y="950"/>
                </a:cubicBezTo>
                <a:cubicBezTo>
                  <a:pt x="2517" y="951"/>
                  <a:pt x="2519" y="955"/>
                  <a:pt x="2518" y="956"/>
                </a:cubicBezTo>
                <a:cubicBezTo>
                  <a:pt x="2518" y="956"/>
                  <a:pt x="2516" y="956"/>
                  <a:pt x="2515" y="956"/>
                </a:cubicBezTo>
                <a:cubicBezTo>
                  <a:pt x="2514" y="960"/>
                  <a:pt x="2518" y="970"/>
                  <a:pt x="2509" y="970"/>
                </a:cubicBezTo>
                <a:cubicBezTo>
                  <a:pt x="2505" y="961"/>
                  <a:pt x="2512" y="960"/>
                  <a:pt x="2512" y="954"/>
                </a:cubicBezTo>
                <a:cubicBezTo>
                  <a:pt x="2514" y="950"/>
                  <a:pt x="2515" y="945"/>
                  <a:pt x="2518" y="941"/>
                </a:cubicBezTo>
                <a:cubicBezTo>
                  <a:pt x="2518" y="930"/>
                  <a:pt x="2526" y="925"/>
                  <a:pt x="2525" y="913"/>
                </a:cubicBezTo>
                <a:cubicBezTo>
                  <a:pt x="2532" y="914"/>
                  <a:pt x="2528" y="926"/>
                  <a:pt x="2525" y="928"/>
                </a:cubicBezTo>
                <a:close/>
                <a:moveTo>
                  <a:pt x="2530" y="1045"/>
                </a:moveTo>
                <a:cubicBezTo>
                  <a:pt x="2527" y="1038"/>
                  <a:pt x="2535" y="1038"/>
                  <a:pt x="2534" y="1033"/>
                </a:cubicBezTo>
                <a:cubicBezTo>
                  <a:pt x="2537" y="972"/>
                  <a:pt x="2534" y="960"/>
                  <a:pt x="2535" y="952"/>
                </a:cubicBezTo>
                <a:cubicBezTo>
                  <a:pt x="2553" y="912"/>
                  <a:pt x="2557" y="903"/>
                  <a:pt x="2559" y="892"/>
                </a:cubicBezTo>
                <a:cubicBezTo>
                  <a:pt x="2592" y="831"/>
                  <a:pt x="2590" y="821"/>
                  <a:pt x="2597" y="816"/>
                </a:cubicBezTo>
                <a:cubicBezTo>
                  <a:pt x="2618" y="787"/>
                  <a:pt x="2614" y="780"/>
                  <a:pt x="2619" y="779"/>
                </a:cubicBezTo>
                <a:cubicBezTo>
                  <a:pt x="2646" y="737"/>
                  <a:pt x="2650" y="732"/>
                  <a:pt x="2652" y="725"/>
                </a:cubicBezTo>
                <a:cubicBezTo>
                  <a:pt x="2732" y="618"/>
                  <a:pt x="2741" y="619"/>
                  <a:pt x="2739" y="613"/>
                </a:cubicBezTo>
                <a:cubicBezTo>
                  <a:pt x="2768" y="578"/>
                  <a:pt x="2782" y="570"/>
                  <a:pt x="2787" y="556"/>
                </a:cubicBezTo>
                <a:cubicBezTo>
                  <a:pt x="2774" y="583"/>
                  <a:pt x="2776" y="590"/>
                  <a:pt x="2774" y="594"/>
                </a:cubicBezTo>
                <a:cubicBezTo>
                  <a:pt x="2752" y="632"/>
                  <a:pt x="2751" y="637"/>
                  <a:pt x="2748" y="641"/>
                </a:cubicBezTo>
                <a:cubicBezTo>
                  <a:pt x="2731" y="668"/>
                  <a:pt x="2725" y="669"/>
                  <a:pt x="2725" y="675"/>
                </a:cubicBezTo>
                <a:cubicBezTo>
                  <a:pt x="2705" y="699"/>
                  <a:pt x="2704" y="705"/>
                  <a:pt x="2702" y="709"/>
                </a:cubicBezTo>
                <a:cubicBezTo>
                  <a:pt x="2670" y="743"/>
                  <a:pt x="2676" y="756"/>
                  <a:pt x="2665" y="758"/>
                </a:cubicBezTo>
                <a:cubicBezTo>
                  <a:pt x="2639" y="799"/>
                  <a:pt x="2637" y="802"/>
                  <a:pt x="2632" y="803"/>
                </a:cubicBezTo>
                <a:cubicBezTo>
                  <a:pt x="2614" y="838"/>
                  <a:pt x="2614" y="847"/>
                  <a:pt x="2606" y="849"/>
                </a:cubicBezTo>
                <a:cubicBezTo>
                  <a:pt x="2589" y="873"/>
                  <a:pt x="2596" y="886"/>
                  <a:pt x="2584" y="886"/>
                </a:cubicBezTo>
                <a:cubicBezTo>
                  <a:pt x="2574" y="932"/>
                  <a:pt x="2564" y="937"/>
                  <a:pt x="2564" y="950"/>
                </a:cubicBezTo>
                <a:cubicBezTo>
                  <a:pt x="2537" y="1075"/>
                  <a:pt x="2538" y="1053"/>
                  <a:pt x="2530" y="1045"/>
                </a:cubicBezTo>
                <a:close/>
                <a:moveTo>
                  <a:pt x="2858" y="2117"/>
                </a:moveTo>
                <a:cubicBezTo>
                  <a:pt x="2852" y="2119"/>
                  <a:pt x="2847" y="2123"/>
                  <a:pt x="2841" y="2124"/>
                </a:cubicBezTo>
                <a:cubicBezTo>
                  <a:pt x="2781" y="2132"/>
                  <a:pt x="2773" y="2127"/>
                  <a:pt x="2765" y="2127"/>
                </a:cubicBezTo>
                <a:cubicBezTo>
                  <a:pt x="2684" y="2121"/>
                  <a:pt x="2674" y="2127"/>
                  <a:pt x="2667" y="2123"/>
                </a:cubicBezTo>
                <a:cubicBezTo>
                  <a:pt x="2625" y="2122"/>
                  <a:pt x="2619" y="2130"/>
                  <a:pt x="2615" y="2128"/>
                </a:cubicBezTo>
                <a:cubicBezTo>
                  <a:pt x="2583" y="2131"/>
                  <a:pt x="2575" y="2128"/>
                  <a:pt x="2566" y="2131"/>
                </a:cubicBezTo>
                <a:cubicBezTo>
                  <a:pt x="2524" y="2132"/>
                  <a:pt x="2518" y="2140"/>
                  <a:pt x="2514" y="2136"/>
                </a:cubicBezTo>
                <a:cubicBezTo>
                  <a:pt x="2477" y="2156"/>
                  <a:pt x="2490" y="2152"/>
                  <a:pt x="2503" y="2150"/>
                </a:cubicBezTo>
                <a:cubicBezTo>
                  <a:pt x="2588" y="2142"/>
                  <a:pt x="2595" y="2138"/>
                  <a:pt x="2600" y="2141"/>
                </a:cubicBezTo>
                <a:cubicBezTo>
                  <a:pt x="2669" y="2134"/>
                  <a:pt x="2686" y="2137"/>
                  <a:pt x="2703" y="2138"/>
                </a:cubicBezTo>
                <a:cubicBezTo>
                  <a:pt x="2743" y="2140"/>
                  <a:pt x="2745" y="2140"/>
                  <a:pt x="2748" y="2138"/>
                </a:cubicBezTo>
                <a:cubicBezTo>
                  <a:pt x="2679" y="2149"/>
                  <a:pt x="2659" y="2161"/>
                  <a:pt x="2643" y="2151"/>
                </a:cubicBezTo>
                <a:cubicBezTo>
                  <a:pt x="2607" y="2160"/>
                  <a:pt x="2604" y="2156"/>
                  <a:pt x="2602" y="2156"/>
                </a:cubicBezTo>
                <a:cubicBezTo>
                  <a:pt x="2733" y="2160"/>
                  <a:pt x="2733" y="2160"/>
                  <a:pt x="2733" y="2160"/>
                </a:cubicBezTo>
                <a:cubicBezTo>
                  <a:pt x="2765" y="2154"/>
                  <a:pt x="2776" y="2155"/>
                  <a:pt x="2772" y="2150"/>
                </a:cubicBezTo>
                <a:cubicBezTo>
                  <a:pt x="2799" y="2160"/>
                  <a:pt x="2799" y="2160"/>
                  <a:pt x="2799" y="2160"/>
                </a:cubicBezTo>
                <a:cubicBezTo>
                  <a:pt x="2827" y="2160"/>
                  <a:pt x="2827" y="2160"/>
                  <a:pt x="2827" y="2160"/>
                </a:cubicBezTo>
                <a:cubicBezTo>
                  <a:pt x="2866" y="2140"/>
                  <a:pt x="2872" y="2136"/>
                  <a:pt x="2877" y="2133"/>
                </a:cubicBezTo>
                <a:cubicBezTo>
                  <a:pt x="2882" y="2114"/>
                  <a:pt x="2882" y="2114"/>
                  <a:pt x="2882" y="2114"/>
                </a:cubicBezTo>
                <a:close/>
                <a:moveTo>
                  <a:pt x="2307" y="1491"/>
                </a:moveTo>
                <a:cubicBezTo>
                  <a:pt x="2296" y="1501"/>
                  <a:pt x="2292" y="1512"/>
                  <a:pt x="2283" y="1522"/>
                </a:cubicBezTo>
                <a:cubicBezTo>
                  <a:pt x="2262" y="1560"/>
                  <a:pt x="2263" y="1566"/>
                  <a:pt x="2257" y="1569"/>
                </a:cubicBezTo>
                <a:cubicBezTo>
                  <a:pt x="2249" y="1593"/>
                  <a:pt x="2255" y="1602"/>
                  <a:pt x="2248" y="1607"/>
                </a:cubicBezTo>
                <a:cubicBezTo>
                  <a:pt x="2220" y="1556"/>
                  <a:pt x="2226" y="1554"/>
                  <a:pt x="2222" y="1550"/>
                </a:cubicBezTo>
                <a:cubicBezTo>
                  <a:pt x="2208" y="1508"/>
                  <a:pt x="2218" y="1506"/>
                  <a:pt x="2212" y="1500"/>
                </a:cubicBezTo>
                <a:cubicBezTo>
                  <a:pt x="2209" y="1468"/>
                  <a:pt x="2208" y="1464"/>
                  <a:pt x="2210" y="1460"/>
                </a:cubicBezTo>
                <a:cubicBezTo>
                  <a:pt x="2212" y="1374"/>
                  <a:pt x="2212" y="1365"/>
                  <a:pt x="2215" y="1357"/>
                </a:cubicBezTo>
                <a:cubicBezTo>
                  <a:pt x="2220" y="1295"/>
                  <a:pt x="2228" y="1292"/>
                  <a:pt x="2226" y="1287"/>
                </a:cubicBezTo>
                <a:cubicBezTo>
                  <a:pt x="2231" y="1234"/>
                  <a:pt x="2228" y="1228"/>
                  <a:pt x="2229" y="1223"/>
                </a:cubicBezTo>
                <a:cubicBezTo>
                  <a:pt x="2236" y="1177"/>
                  <a:pt x="2233" y="1168"/>
                  <a:pt x="2235" y="1161"/>
                </a:cubicBezTo>
                <a:cubicBezTo>
                  <a:pt x="2222" y="1098"/>
                  <a:pt x="2216" y="1084"/>
                  <a:pt x="2212" y="1071"/>
                </a:cubicBezTo>
                <a:cubicBezTo>
                  <a:pt x="2210" y="1075"/>
                  <a:pt x="2212" y="1097"/>
                  <a:pt x="2222" y="1121"/>
                </a:cubicBezTo>
                <a:cubicBezTo>
                  <a:pt x="2220" y="1149"/>
                  <a:pt x="2227" y="1155"/>
                  <a:pt x="2225" y="1158"/>
                </a:cubicBezTo>
                <a:cubicBezTo>
                  <a:pt x="2224" y="1253"/>
                  <a:pt x="2211" y="1289"/>
                  <a:pt x="2210" y="1328"/>
                </a:cubicBezTo>
                <a:cubicBezTo>
                  <a:pt x="2204" y="1349"/>
                  <a:pt x="2203" y="1351"/>
                  <a:pt x="2201" y="1353"/>
                </a:cubicBezTo>
                <a:cubicBezTo>
                  <a:pt x="2200" y="1442"/>
                  <a:pt x="2197" y="1446"/>
                  <a:pt x="2196" y="1450"/>
                </a:cubicBezTo>
                <a:cubicBezTo>
                  <a:pt x="2206" y="1512"/>
                  <a:pt x="2201" y="1526"/>
                  <a:pt x="2207" y="1544"/>
                </a:cubicBezTo>
                <a:cubicBezTo>
                  <a:pt x="2217" y="1582"/>
                  <a:pt x="2218" y="1585"/>
                  <a:pt x="2219" y="1587"/>
                </a:cubicBezTo>
                <a:cubicBezTo>
                  <a:pt x="2219" y="1591"/>
                  <a:pt x="2217" y="1589"/>
                  <a:pt x="2214" y="1587"/>
                </a:cubicBezTo>
                <a:cubicBezTo>
                  <a:pt x="2205" y="1572"/>
                  <a:pt x="2203" y="1569"/>
                  <a:pt x="2201" y="1565"/>
                </a:cubicBezTo>
                <a:cubicBezTo>
                  <a:pt x="2185" y="1482"/>
                  <a:pt x="2188" y="1477"/>
                  <a:pt x="2186" y="1474"/>
                </a:cubicBezTo>
                <a:cubicBezTo>
                  <a:pt x="2184" y="1403"/>
                  <a:pt x="2187" y="1399"/>
                  <a:pt x="2189" y="1395"/>
                </a:cubicBezTo>
                <a:cubicBezTo>
                  <a:pt x="2193" y="1361"/>
                  <a:pt x="2190" y="1355"/>
                  <a:pt x="2191" y="1350"/>
                </a:cubicBezTo>
                <a:cubicBezTo>
                  <a:pt x="2193" y="1307"/>
                  <a:pt x="2197" y="1306"/>
                  <a:pt x="2197" y="1303"/>
                </a:cubicBezTo>
                <a:cubicBezTo>
                  <a:pt x="2199" y="1280"/>
                  <a:pt x="2199" y="1278"/>
                  <a:pt x="2199" y="1275"/>
                </a:cubicBezTo>
                <a:cubicBezTo>
                  <a:pt x="2200" y="1250"/>
                  <a:pt x="2199" y="1248"/>
                  <a:pt x="2203" y="1246"/>
                </a:cubicBezTo>
                <a:cubicBezTo>
                  <a:pt x="2197" y="1176"/>
                  <a:pt x="2207" y="1174"/>
                  <a:pt x="2201" y="1168"/>
                </a:cubicBezTo>
                <a:cubicBezTo>
                  <a:pt x="2192" y="1111"/>
                  <a:pt x="2193" y="1101"/>
                  <a:pt x="2191" y="1091"/>
                </a:cubicBezTo>
                <a:cubicBezTo>
                  <a:pt x="2180" y="1038"/>
                  <a:pt x="2176" y="1025"/>
                  <a:pt x="2166" y="999"/>
                </a:cubicBezTo>
                <a:cubicBezTo>
                  <a:pt x="2133" y="919"/>
                  <a:pt x="2128" y="912"/>
                  <a:pt x="2130" y="908"/>
                </a:cubicBezTo>
                <a:cubicBezTo>
                  <a:pt x="2102" y="863"/>
                  <a:pt x="2105" y="860"/>
                  <a:pt x="2100" y="854"/>
                </a:cubicBezTo>
                <a:cubicBezTo>
                  <a:pt x="2119" y="922"/>
                  <a:pt x="2122" y="928"/>
                  <a:pt x="2123" y="932"/>
                </a:cubicBezTo>
                <a:cubicBezTo>
                  <a:pt x="2129" y="984"/>
                  <a:pt x="2139" y="997"/>
                  <a:pt x="2134" y="1005"/>
                </a:cubicBezTo>
                <a:cubicBezTo>
                  <a:pt x="2134" y="1056"/>
                  <a:pt x="2133" y="1060"/>
                  <a:pt x="2132" y="1065"/>
                </a:cubicBezTo>
                <a:cubicBezTo>
                  <a:pt x="2126" y="1099"/>
                  <a:pt x="2136" y="1107"/>
                  <a:pt x="2127" y="1109"/>
                </a:cubicBezTo>
                <a:cubicBezTo>
                  <a:pt x="2124" y="1141"/>
                  <a:pt x="2121" y="1143"/>
                  <a:pt x="2124" y="1146"/>
                </a:cubicBezTo>
                <a:cubicBezTo>
                  <a:pt x="2116" y="1224"/>
                  <a:pt x="2109" y="1232"/>
                  <a:pt x="2113" y="1243"/>
                </a:cubicBezTo>
                <a:cubicBezTo>
                  <a:pt x="2111" y="1287"/>
                  <a:pt x="2105" y="1289"/>
                  <a:pt x="2106" y="1294"/>
                </a:cubicBezTo>
                <a:cubicBezTo>
                  <a:pt x="2100" y="1328"/>
                  <a:pt x="2104" y="1337"/>
                  <a:pt x="2100" y="1345"/>
                </a:cubicBezTo>
                <a:cubicBezTo>
                  <a:pt x="2099" y="1402"/>
                  <a:pt x="2096" y="1406"/>
                  <a:pt x="2098" y="1411"/>
                </a:cubicBezTo>
                <a:cubicBezTo>
                  <a:pt x="2104" y="1460"/>
                  <a:pt x="2099" y="1464"/>
                  <a:pt x="2105" y="1471"/>
                </a:cubicBezTo>
                <a:cubicBezTo>
                  <a:pt x="2112" y="1513"/>
                  <a:pt x="2116" y="1520"/>
                  <a:pt x="2114" y="1525"/>
                </a:cubicBezTo>
                <a:cubicBezTo>
                  <a:pt x="2078" y="1491"/>
                  <a:pt x="2078" y="1481"/>
                  <a:pt x="2072" y="1469"/>
                </a:cubicBezTo>
                <a:cubicBezTo>
                  <a:pt x="2069" y="1416"/>
                  <a:pt x="2066" y="1408"/>
                  <a:pt x="2066" y="1402"/>
                </a:cubicBezTo>
                <a:cubicBezTo>
                  <a:pt x="2064" y="1356"/>
                  <a:pt x="2071" y="1354"/>
                  <a:pt x="2066" y="1349"/>
                </a:cubicBezTo>
                <a:cubicBezTo>
                  <a:pt x="2083" y="1248"/>
                  <a:pt x="2080" y="1237"/>
                  <a:pt x="2085" y="1230"/>
                </a:cubicBezTo>
                <a:cubicBezTo>
                  <a:pt x="2096" y="1167"/>
                  <a:pt x="2093" y="1156"/>
                  <a:pt x="2099" y="1148"/>
                </a:cubicBezTo>
                <a:cubicBezTo>
                  <a:pt x="2102" y="1126"/>
                  <a:pt x="2103" y="1124"/>
                  <a:pt x="2105" y="1122"/>
                </a:cubicBezTo>
                <a:cubicBezTo>
                  <a:pt x="2105" y="1104"/>
                  <a:pt x="2106" y="1099"/>
                  <a:pt x="2110" y="1095"/>
                </a:cubicBezTo>
                <a:cubicBezTo>
                  <a:pt x="2114" y="1033"/>
                  <a:pt x="2111" y="1028"/>
                  <a:pt x="2115" y="1025"/>
                </a:cubicBezTo>
                <a:cubicBezTo>
                  <a:pt x="2116" y="972"/>
                  <a:pt x="2116" y="962"/>
                  <a:pt x="2113" y="952"/>
                </a:cubicBezTo>
                <a:cubicBezTo>
                  <a:pt x="2106" y="909"/>
                  <a:pt x="2105" y="910"/>
                  <a:pt x="2102" y="900"/>
                </a:cubicBezTo>
                <a:cubicBezTo>
                  <a:pt x="2099" y="891"/>
                  <a:pt x="2098" y="903"/>
                  <a:pt x="2103" y="917"/>
                </a:cubicBezTo>
                <a:cubicBezTo>
                  <a:pt x="2110" y="965"/>
                  <a:pt x="2106" y="970"/>
                  <a:pt x="2106" y="977"/>
                </a:cubicBezTo>
                <a:cubicBezTo>
                  <a:pt x="2104" y="1047"/>
                  <a:pt x="2103" y="1059"/>
                  <a:pt x="2100" y="1071"/>
                </a:cubicBezTo>
                <a:cubicBezTo>
                  <a:pt x="2100" y="1097"/>
                  <a:pt x="2092" y="1102"/>
                  <a:pt x="2095" y="1109"/>
                </a:cubicBezTo>
                <a:cubicBezTo>
                  <a:pt x="2080" y="1195"/>
                  <a:pt x="2077" y="1207"/>
                  <a:pt x="2073" y="1219"/>
                </a:cubicBezTo>
                <a:cubicBezTo>
                  <a:pt x="2064" y="1268"/>
                  <a:pt x="2070" y="1273"/>
                  <a:pt x="2067" y="1275"/>
                </a:cubicBezTo>
                <a:cubicBezTo>
                  <a:pt x="2060" y="1318"/>
                  <a:pt x="2059" y="1325"/>
                  <a:pt x="2060" y="1332"/>
                </a:cubicBezTo>
                <a:cubicBezTo>
                  <a:pt x="2056" y="1356"/>
                  <a:pt x="2051" y="1361"/>
                  <a:pt x="2057" y="1369"/>
                </a:cubicBezTo>
                <a:cubicBezTo>
                  <a:pt x="2061" y="1423"/>
                  <a:pt x="2056" y="1435"/>
                  <a:pt x="2060" y="1449"/>
                </a:cubicBezTo>
                <a:cubicBezTo>
                  <a:pt x="2062" y="1491"/>
                  <a:pt x="2060" y="1482"/>
                  <a:pt x="2056" y="1484"/>
                </a:cubicBezTo>
                <a:cubicBezTo>
                  <a:pt x="2048" y="1459"/>
                  <a:pt x="2043" y="1464"/>
                  <a:pt x="2041" y="1457"/>
                </a:cubicBezTo>
                <a:cubicBezTo>
                  <a:pt x="2042" y="1409"/>
                  <a:pt x="2039" y="1396"/>
                  <a:pt x="2043" y="1386"/>
                </a:cubicBezTo>
                <a:cubicBezTo>
                  <a:pt x="2044" y="1356"/>
                  <a:pt x="2042" y="1353"/>
                  <a:pt x="2043" y="1350"/>
                </a:cubicBezTo>
                <a:cubicBezTo>
                  <a:pt x="2049" y="1290"/>
                  <a:pt x="2050" y="1284"/>
                  <a:pt x="2051" y="1278"/>
                </a:cubicBezTo>
                <a:cubicBezTo>
                  <a:pt x="2060" y="1256"/>
                  <a:pt x="2055" y="1248"/>
                  <a:pt x="2057" y="1242"/>
                </a:cubicBezTo>
                <a:cubicBezTo>
                  <a:pt x="2073" y="1171"/>
                  <a:pt x="2073" y="1168"/>
                  <a:pt x="2073" y="1166"/>
                </a:cubicBezTo>
                <a:cubicBezTo>
                  <a:pt x="2082" y="1134"/>
                  <a:pt x="2074" y="1126"/>
                  <a:pt x="2082" y="1123"/>
                </a:cubicBezTo>
                <a:cubicBezTo>
                  <a:pt x="2084" y="1084"/>
                  <a:pt x="2084" y="1081"/>
                  <a:pt x="2087" y="1079"/>
                </a:cubicBezTo>
                <a:cubicBezTo>
                  <a:pt x="2095" y="1009"/>
                  <a:pt x="2095" y="985"/>
                  <a:pt x="2094" y="960"/>
                </a:cubicBezTo>
                <a:cubicBezTo>
                  <a:pt x="2092" y="917"/>
                  <a:pt x="2090" y="910"/>
                  <a:pt x="2089" y="904"/>
                </a:cubicBezTo>
                <a:cubicBezTo>
                  <a:pt x="2089" y="901"/>
                  <a:pt x="2082" y="910"/>
                  <a:pt x="2089" y="925"/>
                </a:cubicBezTo>
                <a:cubicBezTo>
                  <a:pt x="2085" y="1008"/>
                  <a:pt x="2085" y="1020"/>
                  <a:pt x="2085" y="1033"/>
                </a:cubicBezTo>
                <a:cubicBezTo>
                  <a:pt x="2076" y="1060"/>
                  <a:pt x="2078" y="1064"/>
                  <a:pt x="2077" y="1067"/>
                </a:cubicBezTo>
                <a:cubicBezTo>
                  <a:pt x="2068" y="1114"/>
                  <a:pt x="2070" y="1126"/>
                  <a:pt x="2066" y="1137"/>
                </a:cubicBezTo>
                <a:cubicBezTo>
                  <a:pt x="2061" y="1176"/>
                  <a:pt x="2058" y="1178"/>
                  <a:pt x="2061" y="1181"/>
                </a:cubicBezTo>
                <a:cubicBezTo>
                  <a:pt x="2057" y="1210"/>
                  <a:pt x="2053" y="1215"/>
                  <a:pt x="2050" y="1220"/>
                </a:cubicBezTo>
                <a:cubicBezTo>
                  <a:pt x="2047" y="1256"/>
                  <a:pt x="2043" y="1261"/>
                  <a:pt x="2041" y="1266"/>
                </a:cubicBezTo>
                <a:cubicBezTo>
                  <a:pt x="2033" y="1319"/>
                  <a:pt x="2040" y="1326"/>
                  <a:pt x="2032" y="1330"/>
                </a:cubicBezTo>
                <a:cubicBezTo>
                  <a:pt x="2031" y="1369"/>
                  <a:pt x="2027" y="1373"/>
                  <a:pt x="2031" y="1380"/>
                </a:cubicBezTo>
                <a:cubicBezTo>
                  <a:pt x="2030" y="1417"/>
                  <a:pt x="2031" y="1419"/>
                  <a:pt x="2027" y="1421"/>
                </a:cubicBezTo>
                <a:cubicBezTo>
                  <a:pt x="2031" y="1449"/>
                  <a:pt x="2031" y="1451"/>
                  <a:pt x="2031" y="1454"/>
                </a:cubicBezTo>
                <a:cubicBezTo>
                  <a:pt x="2013" y="1410"/>
                  <a:pt x="2003" y="1389"/>
                  <a:pt x="2009" y="1372"/>
                </a:cubicBezTo>
                <a:cubicBezTo>
                  <a:pt x="2007" y="1339"/>
                  <a:pt x="2010" y="1335"/>
                  <a:pt x="2013" y="1332"/>
                </a:cubicBezTo>
                <a:cubicBezTo>
                  <a:pt x="2014" y="1279"/>
                  <a:pt x="2017" y="1270"/>
                  <a:pt x="2018" y="1261"/>
                </a:cubicBezTo>
                <a:cubicBezTo>
                  <a:pt x="2024" y="1230"/>
                  <a:pt x="2021" y="1225"/>
                  <a:pt x="2025" y="1222"/>
                </a:cubicBezTo>
                <a:cubicBezTo>
                  <a:pt x="2036" y="1185"/>
                  <a:pt x="2036" y="1178"/>
                  <a:pt x="2039" y="1173"/>
                </a:cubicBezTo>
                <a:cubicBezTo>
                  <a:pt x="2052" y="1124"/>
                  <a:pt x="2047" y="1118"/>
                  <a:pt x="2048" y="1115"/>
                </a:cubicBezTo>
                <a:cubicBezTo>
                  <a:pt x="2061" y="1090"/>
                  <a:pt x="2052" y="1083"/>
                  <a:pt x="2058" y="1080"/>
                </a:cubicBezTo>
                <a:cubicBezTo>
                  <a:pt x="2066" y="1050"/>
                  <a:pt x="2066" y="1041"/>
                  <a:pt x="2067" y="1034"/>
                </a:cubicBezTo>
                <a:cubicBezTo>
                  <a:pt x="2076" y="952"/>
                  <a:pt x="2077" y="945"/>
                  <a:pt x="2075" y="936"/>
                </a:cubicBezTo>
                <a:cubicBezTo>
                  <a:pt x="2075" y="902"/>
                  <a:pt x="2070" y="892"/>
                  <a:pt x="2072" y="884"/>
                </a:cubicBezTo>
                <a:cubicBezTo>
                  <a:pt x="2058" y="814"/>
                  <a:pt x="2053" y="795"/>
                  <a:pt x="2048" y="777"/>
                </a:cubicBezTo>
                <a:cubicBezTo>
                  <a:pt x="2052" y="816"/>
                  <a:pt x="2060" y="824"/>
                  <a:pt x="2056" y="828"/>
                </a:cubicBezTo>
                <a:cubicBezTo>
                  <a:pt x="2062" y="885"/>
                  <a:pt x="2072" y="893"/>
                  <a:pt x="2065" y="897"/>
                </a:cubicBezTo>
                <a:cubicBezTo>
                  <a:pt x="2068" y="953"/>
                  <a:pt x="2063" y="957"/>
                  <a:pt x="2067" y="964"/>
                </a:cubicBezTo>
                <a:cubicBezTo>
                  <a:pt x="2061" y="1024"/>
                  <a:pt x="2053" y="1033"/>
                  <a:pt x="2056" y="1046"/>
                </a:cubicBezTo>
                <a:cubicBezTo>
                  <a:pt x="2043" y="1076"/>
                  <a:pt x="2050" y="1081"/>
                  <a:pt x="2046" y="1084"/>
                </a:cubicBezTo>
                <a:cubicBezTo>
                  <a:pt x="2037" y="1110"/>
                  <a:pt x="2040" y="1116"/>
                  <a:pt x="2036" y="1119"/>
                </a:cubicBezTo>
                <a:cubicBezTo>
                  <a:pt x="2035" y="1152"/>
                  <a:pt x="2026" y="1157"/>
                  <a:pt x="2030" y="1166"/>
                </a:cubicBezTo>
                <a:cubicBezTo>
                  <a:pt x="2014" y="1215"/>
                  <a:pt x="2013" y="1218"/>
                  <a:pt x="2014" y="1222"/>
                </a:cubicBezTo>
                <a:cubicBezTo>
                  <a:pt x="2005" y="1266"/>
                  <a:pt x="2008" y="1275"/>
                  <a:pt x="2002" y="1281"/>
                </a:cubicBezTo>
                <a:cubicBezTo>
                  <a:pt x="2000" y="1338"/>
                  <a:pt x="2001" y="1347"/>
                  <a:pt x="1995" y="1353"/>
                </a:cubicBezTo>
                <a:cubicBezTo>
                  <a:pt x="1993" y="1410"/>
                  <a:pt x="2004" y="1421"/>
                  <a:pt x="1995" y="1427"/>
                </a:cubicBezTo>
                <a:cubicBezTo>
                  <a:pt x="1989" y="1376"/>
                  <a:pt x="1980" y="1370"/>
                  <a:pt x="1988" y="1366"/>
                </a:cubicBezTo>
                <a:cubicBezTo>
                  <a:pt x="1981" y="1292"/>
                  <a:pt x="1994" y="1292"/>
                  <a:pt x="1988" y="1287"/>
                </a:cubicBezTo>
                <a:cubicBezTo>
                  <a:pt x="1995" y="1237"/>
                  <a:pt x="2001" y="1223"/>
                  <a:pt x="2006" y="1209"/>
                </a:cubicBezTo>
                <a:cubicBezTo>
                  <a:pt x="2007" y="1181"/>
                  <a:pt x="2016" y="1180"/>
                  <a:pt x="2014" y="1175"/>
                </a:cubicBezTo>
                <a:cubicBezTo>
                  <a:pt x="2021" y="1136"/>
                  <a:pt x="2023" y="1130"/>
                  <a:pt x="2023" y="1123"/>
                </a:cubicBezTo>
                <a:cubicBezTo>
                  <a:pt x="2037" y="1079"/>
                  <a:pt x="2036" y="1071"/>
                  <a:pt x="2038" y="1065"/>
                </a:cubicBezTo>
                <a:cubicBezTo>
                  <a:pt x="2046" y="1019"/>
                  <a:pt x="2050" y="1013"/>
                  <a:pt x="2049" y="1006"/>
                </a:cubicBezTo>
                <a:cubicBezTo>
                  <a:pt x="2052" y="958"/>
                  <a:pt x="2054" y="952"/>
                  <a:pt x="2057" y="946"/>
                </a:cubicBezTo>
                <a:cubicBezTo>
                  <a:pt x="2053" y="896"/>
                  <a:pt x="2061" y="891"/>
                  <a:pt x="2054" y="882"/>
                </a:cubicBezTo>
                <a:cubicBezTo>
                  <a:pt x="2046" y="846"/>
                  <a:pt x="2053" y="838"/>
                  <a:pt x="2045" y="840"/>
                </a:cubicBezTo>
                <a:cubicBezTo>
                  <a:pt x="2053" y="880"/>
                  <a:pt x="2046" y="882"/>
                  <a:pt x="2051" y="887"/>
                </a:cubicBezTo>
                <a:cubicBezTo>
                  <a:pt x="2042" y="984"/>
                  <a:pt x="2043" y="991"/>
                  <a:pt x="2042" y="998"/>
                </a:cubicBezTo>
                <a:cubicBezTo>
                  <a:pt x="2031" y="1050"/>
                  <a:pt x="2029" y="1058"/>
                  <a:pt x="2030" y="1066"/>
                </a:cubicBezTo>
                <a:cubicBezTo>
                  <a:pt x="2008" y="1142"/>
                  <a:pt x="2012" y="1151"/>
                  <a:pt x="2004" y="1157"/>
                </a:cubicBezTo>
                <a:cubicBezTo>
                  <a:pt x="2005" y="1190"/>
                  <a:pt x="1992" y="1195"/>
                  <a:pt x="1994" y="1204"/>
                </a:cubicBezTo>
                <a:cubicBezTo>
                  <a:pt x="1989" y="1233"/>
                  <a:pt x="1983" y="1239"/>
                  <a:pt x="1984" y="1248"/>
                </a:cubicBezTo>
                <a:cubicBezTo>
                  <a:pt x="1970" y="1309"/>
                  <a:pt x="1980" y="1316"/>
                  <a:pt x="1973" y="1318"/>
                </a:cubicBezTo>
                <a:cubicBezTo>
                  <a:pt x="1970" y="1370"/>
                  <a:pt x="1977" y="1376"/>
                  <a:pt x="1974" y="1379"/>
                </a:cubicBezTo>
                <a:cubicBezTo>
                  <a:pt x="1961" y="1373"/>
                  <a:pt x="1965" y="1362"/>
                  <a:pt x="1961" y="1349"/>
                </a:cubicBezTo>
                <a:cubicBezTo>
                  <a:pt x="1960" y="1260"/>
                  <a:pt x="1963" y="1249"/>
                  <a:pt x="1962" y="1236"/>
                </a:cubicBezTo>
                <a:cubicBezTo>
                  <a:pt x="1965" y="1214"/>
                  <a:pt x="1967" y="1208"/>
                  <a:pt x="1967" y="1201"/>
                </a:cubicBezTo>
                <a:cubicBezTo>
                  <a:pt x="1975" y="1178"/>
                  <a:pt x="1972" y="1176"/>
                  <a:pt x="1972" y="1175"/>
                </a:cubicBezTo>
                <a:cubicBezTo>
                  <a:pt x="1989" y="1120"/>
                  <a:pt x="1991" y="1108"/>
                  <a:pt x="1997" y="1097"/>
                </a:cubicBezTo>
                <a:cubicBezTo>
                  <a:pt x="2011" y="1058"/>
                  <a:pt x="2007" y="1051"/>
                  <a:pt x="2009" y="1045"/>
                </a:cubicBezTo>
                <a:cubicBezTo>
                  <a:pt x="2022" y="980"/>
                  <a:pt x="2023" y="967"/>
                  <a:pt x="2027" y="956"/>
                </a:cubicBezTo>
                <a:cubicBezTo>
                  <a:pt x="2024" y="924"/>
                  <a:pt x="2031" y="922"/>
                  <a:pt x="2027" y="918"/>
                </a:cubicBezTo>
                <a:cubicBezTo>
                  <a:pt x="2030" y="878"/>
                  <a:pt x="2024" y="873"/>
                  <a:pt x="2027" y="871"/>
                </a:cubicBezTo>
                <a:cubicBezTo>
                  <a:pt x="2027" y="836"/>
                  <a:pt x="2023" y="829"/>
                  <a:pt x="2020" y="822"/>
                </a:cubicBezTo>
                <a:cubicBezTo>
                  <a:pt x="2017" y="795"/>
                  <a:pt x="2013" y="802"/>
                  <a:pt x="2017" y="812"/>
                </a:cubicBezTo>
                <a:cubicBezTo>
                  <a:pt x="2022" y="847"/>
                  <a:pt x="2019" y="855"/>
                  <a:pt x="2020" y="863"/>
                </a:cubicBezTo>
                <a:cubicBezTo>
                  <a:pt x="2020" y="898"/>
                  <a:pt x="2020" y="906"/>
                  <a:pt x="2019" y="914"/>
                </a:cubicBezTo>
                <a:cubicBezTo>
                  <a:pt x="2010" y="942"/>
                  <a:pt x="2019" y="949"/>
                  <a:pt x="2017" y="953"/>
                </a:cubicBezTo>
                <a:cubicBezTo>
                  <a:pt x="2009" y="982"/>
                  <a:pt x="2012" y="987"/>
                  <a:pt x="2008" y="990"/>
                </a:cubicBezTo>
                <a:cubicBezTo>
                  <a:pt x="1996" y="1054"/>
                  <a:pt x="1993" y="1057"/>
                  <a:pt x="1992" y="1061"/>
                </a:cubicBezTo>
                <a:cubicBezTo>
                  <a:pt x="1981" y="1100"/>
                  <a:pt x="1984" y="1106"/>
                  <a:pt x="1980" y="1109"/>
                </a:cubicBezTo>
                <a:cubicBezTo>
                  <a:pt x="1971" y="1142"/>
                  <a:pt x="1975" y="1151"/>
                  <a:pt x="1966" y="1158"/>
                </a:cubicBezTo>
                <a:cubicBezTo>
                  <a:pt x="1960" y="1191"/>
                  <a:pt x="1958" y="1200"/>
                  <a:pt x="1959" y="1209"/>
                </a:cubicBezTo>
                <a:cubicBezTo>
                  <a:pt x="1953" y="1240"/>
                  <a:pt x="1950" y="1244"/>
                  <a:pt x="1949" y="1249"/>
                </a:cubicBezTo>
                <a:cubicBezTo>
                  <a:pt x="1946" y="1284"/>
                  <a:pt x="1951" y="1290"/>
                  <a:pt x="1944" y="1293"/>
                </a:cubicBezTo>
                <a:cubicBezTo>
                  <a:pt x="1949" y="1346"/>
                  <a:pt x="1949" y="1353"/>
                  <a:pt x="1950" y="1361"/>
                </a:cubicBezTo>
                <a:cubicBezTo>
                  <a:pt x="1936" y="1331"/>
                  <a:pt x="1932" y="1316"/>
                  <a:pt x="1932" y="1303"/>
                </a:cubicBezTo>
                <a:cubicBezTo>
                  <a:pt x="1933" y="1238"/>
                  <a:pt x="1931" y="1230"/>
                  <a:pt x="1929" y="1223"/>
                </a:cubicBezTo>
                <a:cubicBezTo>
                  <a:pt x="1938" y="1181"/>
                  <a:pt x="1935" y="1176"/>
                  <a:pt x="1939" y="1173"/>
                </a:cubicBezTo>
                <a:cubicBezTo>
                  <a:pt x="1944" y="1139"/>
                  <a:pt x="1942" y="1130"/>
                  <a:pt x="1949" y="1123"/>
                </a:cubicBezTo>
                <a:cubicBezTo>
                  <a:pt x="1954" y="1103"/>
                  <a:pt x="1951" y="1099"/>
                  <a:pt x="1953" y="1097"/>
                </a:cubicBezTo>
                <a:cubicBezTo>
                  <a:pt x="1958" y="1068"/>
                  <a:pt x="1964" y="1065"/>
                  <a:pt x="1962" y="1060"/>
                </a:cubicBezTo>
                <a:cubicBezTo>
                  <a:pt x="1968" y="1016"/>
                  <a:pt x="1977" y="1014"/>
                  <a:pt x="1971" y="1008"/>
                </a:cubicBezTo>
                <a:cubicBezTo>
                  <a:pt x="1978" y="962"/>
                  <a:pt x="1978" y="953"/>
                  <a:pt x="1980" y="944"/>
                </a:cubicBezTo>
                <a:cubicBezTo>
                  <a:pt x="1978" y="913"/>
                  <a:pt x="1989" y="912"/>
                  <a:pt x="1981" y="905"/>
                </a:cubicBezTo>
                <a:cubicBezTo>
                  <a:pt x="1986" y="876"/>
                  <a:pt x="1979" y="869"/>
                  <a:pt x="1983" y="866"/>
                </a:cubicBezTo>
                <a:cubicBezTo>
                  <a:pt x="1977" y="833"/>
                  <a:pt x="1980" y="830"/>
                  <a:pt x="1974" y="824"/>
                </a:cubicBezTo>
                <a:cubicBezTo>
                  <a:pt x="1975" y="882"/>
                  <a:pt x="1978" y="888"/>
                  <a:pt x="1977" y="893"/>
                </a:cubicBezTo>
                <a:cubicBezTo>
                  <a:pt x="1978" y="921"/>
                  <a:pt x="1971" y="922"/>
                  <a:pt x="1975" y="926"/>
                </a:cubicBezTo>
                <a:cubicBezTo>
                  <a:pt x="1965" y="983"/>
                  <a:pt x="1961" y="993"/>
                  <a:pt x="1963" y="1004"/>
                </a:cubicBezTo>
                <a:cubicBezTo>
                  <a:pt x="1950" y="1087"/>
                  <a:pt x="1939" y="1090"/>
                  <a:pt x="1944" y="1097"/>
                </a:cubicBezTo>
                <a:cubicBezTo>
                  <a:pt x="1939" y="1121"/>
                  <a:pt x="1933" y="1122"/>
                  <a:pt x="1937" y="1127"/>
                </a:cubicBezTo>
                <a:cubicBezTo>
                  <a:pt x="1916" y="1230"/>
                  <a:pt x="1923" y="1242"/>
                  <a:pt x="1918" y="1252"/>
                </a:cubicBezTo>
                <a:cubicBezTo>
                  <a:pt x="1921" y="1290"/>
                  <a:pt x="1921" y="1296"/>
                  <a:pt x="1919" y="1301"/>
                </a:cubicBezTo>
                <a:cubicBezTo>
                  <a:pt x="1930" y="1364"/>
                  <a:pt x="1944" y="1379"/>
                  <a:pt x="1938" y="1388"/>
                </a:cubicBezTo>
                <a:cubicBezTo>
                  <a:pt x="1925" y="1368"/>
                  <a:pt x="1921" y="1369"/>
                  <a:pt x="1923" y="1367"/>
                </a:cubicBezTo>
                <a:cubicBezTo>
                  <a:pt x="1904" y="1295"/>
                  <a:pt x="1906" y="1288"/>
                  <a:pt x="1901" y="1279"/>
                </a:cubicBezTo>
                <a:cubicBezTo>
                  <a:pt x="1898" y="1240"/>
                  <a:pt x="1901" y="1236"/>
                  <a:pt x="1898" y="1231"/>
                </a:cubicBezTo>
                <a:cubicBezTo>
                  <a:pt x="1904" y="1155"/>
                  <a:pt x="1896" y="1144"/>
                  <a:pt x="1902" y="1138"/>
                </a:cubicBezTo>
                <a:cubicBezTo>
                  <a:pt x="1901" y="1106"/>
                  <a:pt x="1907" y="1100"/>
                  <a:pt x="1902" y="1090"/>
                </a:cubicBezTo>
                <a:cubicBezTo>
                  <a:pt x="1907" y="1061"/>
                  <a:pt x="1909" y="1053"/>
                  <a:pt x="1913" y="1046"/>
                </a:cubicBezTo>
                <a:cubicBezTo>
                  <a:pt x="1913" y="1014"/>
                  <a:pt x="1921" y="1008"/>
                  <a:pt x="1919" y="999"/>
                </a:cubicBezTo>
                <a:cubicBezTo>
                  <a:pt x="1940" y="901"/>
                  <a:pt x="1935" y="892"/>
                  <a:pt x="1941" y="886"/>
                </a:cubicBezTo>
                <a:cubicBezTo>
                  <a:pt x="1947" y="831"/>
                  <a:pt x="1952" y="824"/>
                  <a:pt x="1949" y="815"/>
                </a:cubicBezTo>
                <a:cubicBezTo>
                  <a:pt x="1953" y="765"/>
                  <a:pt x="1946" y="759"/>
                  <a:pt x="1948" y="756"/>
                </a:cubicBezTo>
                <a:cubicBezTo>
                  <a:pt x="1943" y="727"/>
                  <a:pt x="1947" y="718"/>
                  <a:pt x="1940" y="720"/>
                </a:cubicBezTo>
                <a:cubicBezTo>
                  <a:pt x="1940" y="766"/>
                  <a:pt x="1947" y="775"/>
                  <a:pt x="1945" y="781"/>
                </a:cubicBezTo>
                <a:cubicBezTo>
                  <a:pt x="1938" y="847"/>
                  <a:pt x="1940" y="854"/>
                  <a:pt x="1936" y="860"/>
                </a:cubicBezTo>
                <a:cubicBezTo>
                  <a:pt x="1923" y="924"/>
                  <a:pt x="1925" y="931"/>
                  <a:pt x="1923" y="938"/>
                </a:cubicBezTo>
                <a:cubicBezTo>
                  <a:pt x="1906" y="1007"/>
                  <a:pt x="1910" y="1022"/>
                  <a:pt x="1903" y="1034"/>
                </a:cubicBezTo>
                <a:cubicBezTo>
                  <a:pt x="1899" y="1065"/>
                  <a:pt x="1900" y="1069"/>
                  <a:pt x="1898" y="1072"/>
                </a:cubicBezTo>
                <a:cubicBezTo>
                  <a:pt x="1893" y="1166"/>
                  <a:pt x="1885" y="1178"/>
                  <a:pt x="1892" y="1193"/>
                </a:cubicBezTo>
                <a:cubicBezTo>
                  <a:pt x="1893" y="1240"/>
                  <a:pt x="1884" y="1245"/>
                  <a:pt x="1890" y="1253"/>
                </a:cubicBezTo>
                <a:cubicBezTo>
                  <a:pt x="1891" y="1282"/>
                  <a:pt x="1892" y="1288"/>
                  <a:pt x="1893" y="1295"/>
                </a:cubicBezTo>
                <a:cubicBezTo>
                  <a:pt x="1908" y="1348"/>
                  <a:pt x="1908" y="1355"/>
                  <a:pt x="1906" y="1362"/>
                </a:cubicBezTo>
                <a:cubicBezTo>
                  <a:pt x="1896" y="1343"/>
                  <a:pt x="1897" y="1346"/>
                  <a:pt x="1899" y="1345"/>
                </a:cubicBezTo>
                <a:cubicBezTo>
                  <a:pt x="1875" y="1262"/>
                  <a:pt x="1871" y="1251"/>
                  <a:pt x="1875" y="1243"/>
                </a:cubicBezTo>
                <a:cubicBezTo>
                  <a:pt x="1871" y="1176"/>
                  <a:pt x="1873" y="1167"/>
                  <a:pt x="1872" y="1157"/>
                </a:cubicBezTo>
                <a:cubicBezTo>
                  <a:pt x="1887" y="1067"/>
                  <a:pt x="1882" y="1056"/>
                  <a:pt x="1891" y="1049"/>
                </a:cubicBezTo>
                <a:cubicBezTo>
                  <a:pt x="1898" y="989"/>
                  <a:pt x="1903" y="985"/>
                  <a:pt x="1902" y="979"/>
                </a:cubicBezTo>
                <a:cubicBezTo>
                  <a:pt x="1911" y="942"/>
                  <a:pt x="1909" y="936"/>
                  <a:pt x="1913" y="931"/>
                </a:cubicBezTo>
                <a:cubicBezTo>
                  <a:pt x="1918" y="873"/>
                  <a:pt x="1928" y="853"/>
                  <a:pt x="1927" y="829"/>
                </a:cubicBezTo>
                <a:cubicBezTo>
                  <a:pt x="1936" y="786"/>
                  <a:pt x="1931" y="773"/>
                  <a:pt x="1934" y="761"/>
                </a:cubicBezTo>
                <a:cubicBezTo>
                  <a:pt x="1924" y="811"/>
                  <a:pt x="1922" y="824"/>
                  <a:pt x="1920" y="837"/>
                </a:cubicBezTo>
                <a:cubicBezTo>
                  <a:pt x="1905" y="917"/>
                  <a:pt x="1904" y="920"/>
                  <a:pt x="1906" y="923"/>
                </a:cubicBezTo>
                <a:cubicBezTo>
                  <a:pt x="1903" y="959"/>
                  <a:pt x="1890" y="962"/>
                  <a:pt x="1897" y="970"/>
                </a:cubicBezTo>
                <a:cubicBezTo>
                  <a:pt x="1883" y="1013"/>
                  <a:pt x="1885" y="1020"/>
                  <a:pt x="1881" y="1026"/>
                </a:cubicBezTo>
                <a:cubicBezTo>
                  <a:pt x="1873" y="1069"/>
                  <a:pt x="1868" y="1072"/>
                  <a:pt x="1872" y="1078"/>
                </a:cubicBezTo>
                <a:cubicBezTo>
                  <a:pt x="1864" y="1142"/>
                  <a:pt x="1861" y="1146"/>
                  <a:pt x="1862" y="1151"/>
                </a:cubicBezTo>
                <a:cubicBezTo>
                  <a:pt x="1859" y="1200"/>
                  <a:pt x="1858" y="1209"/>
                  <a:pt x="1862" y="1219"/>
                </a:cubicBezTo>
                <a:cubicBezTo>
                  <a:pt x="1867" y="1230"/>
                  <a:pt x="1856" y="1239"/>
                  <a:pt x="1864" y="1244"/>
                </a:cubicBezTo>
                <a:cubicBezTo>
                  <a:pt x="1863" y="1286"/>
                  <a:pt x="1866" y="1291"/>
                  <a:pt x="1870" y="1296"/>
                </a:cubicBezTo>
                <a:cubicBezTo>
                  <a:pt x="1860" y="1293"/>
                  <a:pt x="1853" y="1283"/>
                  <a:pt x="1848" y="1273"/>
                </a:cubicBezTo>
                <a:cubicBezTo>
                  <a:pt x="1833" y="1175"/>
                  <a:pt x="1831" y="1170"/>
                  <a:pt x="1828" y="1164"/>
                </a:cubicBezTo>
                <a:cubicBezTo>
                  <a:pt x="1831" y="1127"/>
                  <a:pt x="1828" y="1120"/>
                  <a:pt x="1831" y="1115"/>
                </a:cubicBezTo>
                <a:cubicBezTo>
                  <a:pt x="1826" y="1071"/>
                  <a:pt x="1832" y="1062"/>
                  <a:pt x="1830" y="1051"/>
                </a:cubicBezTo>
                <a:cubicBezTo>
                  <a:pt x="1836" y="1035"/>
                  <a:pt x="1836" y="1033"/>
                  <a:pt x="1836" y="1030"/>
                </a:cubicBezTo>
                <a:cubicBezTo>
                  <a:pt x="1844" y="1002"/>
                  <a:pt x="1836" y="994"/>
                  <a:pt x="1844" y="991"/>
                </a:cubicBezTo>
                <a:cubicBezTo>
                  <a:pt x="1856" y="927"/>
                  <a:pt x="1862" y="924"/>
                  <a:pt x="1862" y="918"/>
                </a:cubicBezTo>
                <a:cubicBezTo>
                  <a:pt x="1890" y="834"/>
                  <a:pt x="1896" y="825"/>
                  <a:pt x="1899" y="816"/>
                </a:cubicBezTo>
                <a:cubicBezTo>
                  <a:pt x="1908" y="781"/>
                  <a:pt x="1910" y="777"/>
                  <a:pt x="1910" y="771"/>
                </a:cubicBezTo>
                <a:cubicBezTo>
                  <a:pt x="1919" y="739"/>
                  <a:pt x="1919" y="737"/>
                  <a:pt x="1919" y="734"/>
                </a:cubicBezTo>
                <a:cubicBezTo>
                  <a:pt x="1913" y="749"/>
                  <a:pt x="1909" y="751"/>
                  <a:pt x="1909" y="754"/>
                </a:cubicBezTo>
                <a:cubicBezTo>
                  <a:pt x="1904" y="790"/>
                  <a:pt x="1894" y="794"/>
                  <a:pt x="1897" y="802"/>
                </a:cubicBezTo>
                <a:cubicBezTo>
                  <a:pt x="1861" y="886"/>
                  <a:pt x="1861" y="899"/>
                  <a:pt x="1855" y="911"/>
                </a:cubicBezTo>
                <a:cubicBezTo>
                  <a:pt x="1835" y="988"/>
                  <a:pt x="1831" y="989"/>
                  <a:pt x="1830" y="992"/>
                </a:cubicBezTo>
                <a:cubicBezTo>
                  <a:pt x="1828" y="1035"/>
                  <a:pt x="1822" y="1044"/>
                  <a:pt x="1823" y="1055"/>
                </a:cubicBezTo>
                <a:cubicBezTo>
                  <a:pt x="1821" y="1124"/>
                  <a:pt x="1815" y="1128"/>
                  <a:pt x="1818" y="1134"/>
                </a:cubicBezTo>
                <a:cubicBezTo>
                  <a:pt x="1826" y="1225"/>
                  <a:pt x="1832" y="1231"/>
                  <a:pt x="1830" y="1236"/>
                </a:cubicBezTo>
                <a:cubicBezTo>
                  <a:pt x="1838" y="1278"/>
                  <a:pt x="1847" y="1286"/>
                  <a:pt x="1839" y="1290"/>
                </a:cubicBezTo>
                <a:cubicBezTo>
                  <a:pt x="1816" y="1218"/>
                  <a:pt x="1819" y="1207"/>
                  <a:pt x="1813" y="1205"/>
                </a:cubicBezTo>
                <a:cubicBezTo>
                  <a:pt x="1807" y="1158"/>
                  <a:pt x="1808" y="1156"/>
                  <a:pt x="1810" y="1153"/>
                </a:cubicBezTo>
                <a:cubicBezTo>
                  <a:pt x="1812" y="1127"/>
                  <a:pt x="1805" y="1121"/>
                  <a:pt x="1809" y="1119"/>
                </a:cubicBezTo>
                <a:cubicBezTo>
                  <a:pt x="1809" y="1085"/>
                  <a:pt x="1810" y="1081"/>
                  <a:pt x="1813" y="1078"/>
                </a:cubicBezTo>
                <a:cubicBezTo>
                  <a:pt x="1826" y="1025"/>
                  <a:pt x="1814" y="1018"/>
                  <a:pt x="1819" y="1016"/>
                </a:cubicBezTo>
                <a:cubicBezTo>
                  <a:pt x="1832" y="953"/>
                  <a:pt x="1829" y="949"/>
                  <a:pt x="1831" y="947"/>
                </a:cubicBezTo>
                <a:cubicBezTo>
                  <a:pt x="1837" y="914"/>
                  <a:pt x="1844" y="905"/>
                  <a:pt x="1846" y="895"/>
                </a:cubicBezTo>
                <a:cubicBezTo>
                  <a:pt x="1879" y="803"/>
                  <a:pt x="1876" y="800"/>
                  <a:pt x="1878" y="798"/>
                </a:cubicBezTo>
                <a:cubicBezTo>
                  <a:pt x="1886" y="765"/>
                  <a:pt x="1893" y="756"/>
                  <a:pt x="1893" y="746"/>
                </a:cubicBezTo>
                <a:cubicBezTo>
                  <a:pt x="1892" y="717"/>
                  <a:pt x="1893" y="723"/>
                  <a:pt x="1892" y="728"/>
                </a:cubicBezTo>
                <a:cubicBezTo>
                  <a:pt x="1881" y="768"/>
                  <a:pt x="1879" y="773"/>
                  <a:pt x="1879" y="780"/>
                </a:cubicBezTo>
                <a:cubicBezTo>
                  <a:pt x="1870" y="800"/>
                  <a:pt x="1868" y="806"/>
                  <a:pt x="1868" y="812"/>
                </a:cubicBezTo>
                <a:cubicBezTo>
                  <a:pt x="1854" y="832"/>
                  <a:pt x="1859" y="839"/>
                  <a:pt x="1853" y="844"/>
                </a:cubicBezTo>
                <a:cubicBezTo>
                  <a:pt x="1814" y="1002"/>
                  <a:pt x="1805" y="1024"/>
                  <a:pt x="1805" y="1047"/>
                </a:cubicBezTo>
                <a:cubicBezTo>
                  <a:pt x="1796" y="1104"/>
                  <a:pt x="1798" y="1111"/>
                  <a:pt x="1796" y="1117"/>
                </a:cubicBezTo>
                <a:cubicBezTo>
                  <a:pt x="1799" y="1147"/>
                  <a:pt x="1796" y="1150"/>
                  <a:pt x="1799" y="1154"/>
                </a:cubicBezTo>
                <a:cubicBezTo>
                  <a:pt x="1804" y="1203"/>
                  <a:pt x="1802" y="1214"/>
                  <a:pt x="1808" y="1228"/>
                </a:cubicBezTo>
                <a:cubicBezTo>
                  <a:pt x="1810" y="1264"/>
                  <a:pt x="1805" y="1257"/>
                  <a:pt x="1799" y="1254"/>
                </a:cubicBezTo>
                <a:cubicBezTo>
                  <a:pt x="1785" y="1202"/>
                  <a:pt x="1794" y="1179"/>
                  <a:pt x="1779" y="1150"/>
                </a:cubicBezTo>
                <a:cubicBezTo>
                  <a:pt x="1781" y="1085"/>
                  <a:pt x="1780" y="1068"/>
                  <a:pt x="1781" y="1052"/>
                </a:cubicBezTo>
                <a:cubicBezTo>
                  <a:pt x="1793" y="990"/>
                  <a:pt x="1789" y="985"/>
                  <a:pt x="1788" y="980"/>
                </a:cubicBezTo>
                <a:cubicBezTo>
                  <a:pt x="1802" y="929"/>
                  <a:pt x="1805" y="925"/>
                  <a:pt x="1801" y="920"/>
                </a:cubicBezTo>
                <a:cubicBezTo>
                  <a:pt x="1827" y="852"/>
                  <a:pt x="1832" y="845"/>
                  <a:pt x="1835" y="837"/>
                </a:cubicBezTo>
                <a:cubicBezTo>
                  <a:pt x="1856" y="786"/>
                  <a:pt x="1855" y="781"/>
                  <a:pt x="1861" y="778"/>
                </a:cubicBezTo>
                <a:cubicBezTo>
                  <a:pt x="1852" y="781"/>
                  <a:pt x="1851" y="785"/>
                  <a:pt x="1849" y="788"/>
                </a:cubicBezTo>
                <a:cubicBezTo>
                  <a:pt x="1840" y="826"/>
                  <a:pt x="1828" y="827"/>
                  <a:pt x="1832" y="832"/>
                </a:cubicBezTo>
                <a:cubicBezTo>
                  <a:pt x="1799" y="903"/>
                  <a:pt x="1800" y="911"/>
                  <a:pt x="1798" y="919"/>
                </a:cubicBezTo>
                <a:cubicBezTo>
                  <a:pt x="1779" y="973"/>
                  <a:pt x="1783" y="980"/>
                  <a:pt x="1781" y="984"/>
                </a:cubicBezTo>
                <a:cubicBezTo>
                  <a:pt x="1771" y="1033"/>
                  <a:pt x="1775" y="1040"/>
                  <a:pt x="1770" y="1043"/>
                </a:cubicBezTo>
                <a:cubicBezTo>
                  <a:pt x="1769" y="1086"/>
                  <a:pt x="1771" y="1093"/>
                  <a:pt x="1769" y="1100"/>
                </a:cubicBezTo>
                <a:cubicBezTo>
                  <a:pt x="1776" y="1190"/>
                  <a:pt x="1783" y="1196"/>
                  <a:pt x="1780" y="1199"/>
                </a:cubicBezTo>
                <a:cubicBezTo>
                  <a:pt x="1784" y="1223"/>
                  <a:pt x="1791" y="1228"/>
                  <a:pt x="1783" y="1230"/>
                </a:cubicBezTo>
                <a:cubicBezTo>
                  <a:pt x="1758" y="1164"/>
                  <a:pt x="1765" y="1163"/>
                  <a:pt x="1760" y="1158"/>
                </a:cubicBezTo>
                <a:cubicBezTo>
                  <a:pt x="1749" y="1088"/>
                  <a:pt x="1740" y="1081"/>
                  <a:pt x="1749" y="1079"/>
                </a:cubicBezTo>
                <a:cubicBezTo>
                  <a:pt x="1751" y="984"/>
                  <a:pt x="1753" y="967"/>
                  <a:pt x="1753" y="950"/>
                </a:cubicBezTo>
                <a:cubicBezTo>
                  <a:pt x="1765" y="916"/>
                  <a:pt x="1767" y="915"/>
                  <a:pt x="1764" y="911"/>
                </a:cubicBezTo>
                <a:cubicBezTo>
                  <a:pt x="1772" y="897"/>
                  <a:pt x="1769" y="895"/>
                  <a:pt x="1769" y="894"/>
                </a:cubicBezTo>
                <a:cubicBezTo>
                  <a:pt x="1801" y="810"/>
                  <a:pt x="1791" y="796"/>
                  <a:pt x="1801" y="788"/>
                </a:cubicBezTo>
                <a:cubicBezTo>
                  <a:pt x="1801" y="728"/>
                  <a:pt x="1808" y="724"/>
                  <a:pt x="1803" y="716"/>
                </a:cubicBezTo>
                <a:cubicBezTo>
                  <a:pt x="1802" y="687"/>
                  <a:pt x="1803" y="682"/>
                  <a:pt x="1799" y="683"/>
                </a:cubicBezTo>
                <a:cubicBezTo>
                  <a:pt x="1799" y="749"/>
                  <a:pt x="1793" y="764"/>
                  <a:pt x="1795" y="782"/>
                </a:cubicBezTo>
                <a:cubicBezTo>
                  <a:pt x="1770" y="863"/>
                  <a:pt x="1767" y="875"/>
                  <a:pt x="1762" y="886"/>
                </a:cubicBezTo>
                <a:cubicBezTo>
                  <a:pt x="1751" y="914"/>
                  <a:pt x="1753" y="918"/>
                  <a:pt x="1752" y="921"/>
                </a:cubicBezTo>
                <a:cubicBezTo>
                  <a:pt x="1735" y="998"/>
                  <a:pt x="1735" y="1004"/>
                  <a:pt x="1738" y="1011"/>
                </a:cubicBezTo>
                <a:cubicBezTo>
                  <a:pt x="1729" y="1072"/>
                  <a:pt x="1739" y="1079"/>
                  <a:pt x="1736" y="1083"/>
                </a:cubicBezTo>
                <a:cubicBezTo>
                  <a:pt x="1740" y="1115"/>
                  <a:pt x="1742" y="1121"/>
                  <a:pt x="1739" y="1125"/>
                </a:cubicBezTo>
                <a:cubicBezTo>
                  <a:pt x="1742" y="1175"/>
                  <a:pt x="1750" y="1171"/>
                  <a:pt x="1741" y="1165"/>
                </a:cubicBezTo>
                <a:cubicBezTo>
                  <a:pt x="1733" y="1137"/>
                  <a:pt x="1733" y="1134"/>
                  <a:pt x="1734" y="1131"/>
                </a:cubicBezTo>
                <a:cubicBezTo>
                  <a:pt x="1725" y="1087"/>
                  <a:pt x="1725" y="1067"/>
                  <a:pt x="1722" y="1046"/>
                </a:cubicBezTo>
                <a:cubicBezTo>
                  <a:pt x="1723" y="1032"/>
                  <a:pt x="1721" y="1031"/>
                  <a:pt x="1721" y="1029"/>
                </a:cubicBezTo>
                <a:cubicBezTo>
                  <a:pt x="1724" y="979"/>
                  <a:pt x="1719" y="968"/>
                  <a:pt x="1724" y="960"/>
                </a:cubicBezTo>
                <a:cubicBezTo>
                  <a:pt x="1727" y="926"/>
                  <a:pt x="1726" y="922"/>
                  <a:pt x="1727" y="917"/>
                </a:cubicBezTo>
                <a:cubicBezTo>
                  <a:pt x="1732" y="884"/>
                  <a:pt x="1734" y="879"/>
                  <a:pt x="1732" y="874"/>
                </a:cubicBezTo>
                <a:cubicBezTo>
                  <a:pt x="1746" y="829"/>
                  <a:pt x="1742" y="823"/>
                  <a:pt x="1745" y="819"/>
                </a:cubicBezTo>
                <a:cubicBezTo>
                  <a:pt x="1749" y="772"/>
                  <a:pt x="1757" y="769"/>
                  <a:pt x="1752" y="762"/>
                </a:cubicBezTo>
                <a:cubicBezTo>
                  <a:pt x="1755" y="715"/>
                  <a:pt x="1747" y="707"/>
                  <a:pt x="1752" y="704"/>
                </a:cubicBezTo>
                <a:cubicBezTo>
                  <a:pt x="1727" y="648"/>
                  <a:pt x="1731" y="634"/>
                  <a:pt x="1720" y="636"/>
                </a:cubicBezTo>
                <a:cubicBezTo>
                  <a:pt x="1746" y="727"/>
                  <a:pt x="1744" y="737"/>
                  <a:pt x="1748" y="750"/>
                </a:cubicBezTo>
                <a:cubicBezTo>
                  <a:pt x="1741" y="792"/>
                  <a:pt x="1744" y="797"/>
                  <a:pt x="1738" y="800"/>
                </a:cubicBezTo>
                <a:cubicBezTo>
                  <a:pt x="1727" y="867"/>
                  <a:pt x="1724" y="871"/>
                  <a:pt x="1724" y="875"/>
                </a:cubicBezTo>
                <a:cubicBezTo>
                  <a:pt x="1715" y="930"/>
                  <a:pt x="1715" y="934"/>
                  <a:pt x="1715" y="939"/>
                </a:cubicBezTo>
                <a:cubicBezTo>
                  <a:pt x="1708" y="941"/>
                  <a:pt x="1714" y="936"/>
                  <a:pt x="1710" y="930"/>
                </a:cubicBezTo>
                <a:cubicBezTo>
                  <a:pt x="1715" y="906"/>
                  <a:pt x="1716" y="900"/>
                  <a:pt x="1713" y="893"/>
                </a:cubicBezTo>
                <a:cubicBezTo>
                  <a:pt x="1716" y="852"/>
                  <a:pt x="1717" y="845"/>
                  <a:pt x="1715" y="839"/>
                </a:cubicBezTo>
                <a:cubicBezTo>
                  <a:pt x="1719" y="754"/>
                  <a:pt x="1719" y="741"/>
                  <a:pt x="1715" y="727"/>
                </a:cubicBezTo>
                <a:cubicBezTo>
                  <a:pt x="1682" y="632"/>
                  <a:pt x="1673" y="613"/>
                  <a:pt x="1666" y="602"/>
                </a:cubicBezTo>
                <a:cubicBezTo>
                  <a:pt x="1674" y="627"/>
                  <a:pt x="1680" y="638"/>
                  <a:pt x="1686" y="649"/>
                </a:cubicBezTo>
                <a:cubicBezTo>
                  <a:pt x="1705" y="729"/>
                  <a:pt x="1712" y="739"/>
                  <a:pt x="1711" y="747"/>
                </a:cubicBezTo>
                <a:cubicBezTo>
                  <a:pt x="1712" y="775"/>
                  <a:pt x="1712" y="779"/>
                  <a:pt x="1710" y="782"/>
                </a:cubicBezTo>
                <a:cubicBezTo>
                  <a:pt x="1707" y="852"/>
                  <a:pt x="1709" y="861"/>
                  <a:pt x="1705" y="868"/>
                </a:cubicBezTo>
                <a:cubicBezTo>
                  <a:pt x="1700" y="922"/>
                  <a:pt x="1705" y="931"/>
                  <a:pt x="1700" y="938"/>
                </a:cubicBezTo>
                <a:cubicBezTo>
                  <a:pt x="1698" y="1003"/>
                  <a:pt x="1700" y="1020"/>
                  <a:pt x="1698" y="1036"/>
                </a:cubicBezTo>
                <a:cubicBezTo>
                  <a:pt x="1698" y="1069"/>
                  <a:pt x="1705" y="1079"/>
                  <a:pt x="1699" y="1085"/>
                </a:cubicBezTo>
                <a:cubicBezTo>
                  <a:pt x="1711" y="1143"/>
                  <a:pt x="1719" y="1150"/>
                  <a:pt x="1720" y="1154"/>
                </a:cubicBezTo>
                <a:cubicBezTo>
                  <a:pt x="1713" y="1173"/>
                  <a:pt x="1719" y="1161"/>
                  <a:pt x="1713" y="1152"/>
                </a:cubicBezTo>
                <a:cubicBezTo>
                  <a:pt x="1689" y="1079"/>
                  <a:pt x="1683" y="1073"/>
                  <a:pt x="1685" y="1070"/>
                </a:cubicBezTo>
                <a:cubicBezTo>
                  <a:pt x="1679" y="1019"/>
                  <a:pt x="1675" y="1003"/>
                  <a:pt x="1678" y="989"/>
                </a:cubicBezTo>
                <a:cubicBezTo>
                  <a:pt x="1679" y="939"/>
                  <a:pt x="1676" y="934"/>
                  <a:pt x="1674" y="929"/>
                </a:cubicBezTo>
                <a:cubicBezTo>
                  <a:pt x="1678" y="875"/>
                  <a:pt x="1678" y="865"/>
                  <a:pt x="1677" y="854"/>
                </a:cubicBezTo>
                <a:cubicBezTo>
                  <a:pt x="1682" y="815"/>
                  <a:pt x="1678" y="804"/>
                  <a:pt x="1679" y="794"/>
                </a:cubicBezTo>
                <a:cubicBezTo>
                  <a:pt x="1676" y="743"/>
                  <a:pt x="1676" y="738"/>
                  <a:pt x="1674" y="732"/>
                </a:cubicBezTo>
                <a:cubicBezTo>
                  <a:pt x="1663" y="688"/>
                  <a:pt x="1662" y="677"/>
                  <a:pt x="1657" y="665"/>
                </a:cubicBezTo>
                <a:cubicBezTo>
                  <a:pt x="1631" y="625"/>
                  <a:pt x="1629" y="616"/>
                  <a:pt x="1624" y="622"/>
                </a:cubicBezTo>
                <a:cubicBezTo>
                  <a:pt x="1669" y="730"/>
                  <a:pt x="1663" y="734"/>
                  <a:pt x="1667" y="742"/>
                </a:cubicBezTo>
                <a:cubicBezTo>
                  <a:pt x="1671" y="784"/>
                  <a:pt x="1668" y="786"/>
                  <a:pt x="1670" y="790"/>
                </a:cubicBezTo>
                <a:cubicBezTo>
                  <a:pt x="1673" y="832"/>
                  <a:pt x="1666" y="844"/>
                  <a:pt x="1670" y="858"/>
                </a:cubicBezTo>
                <a:cubicBezTo>
                  <a:pt x="1664" y="946"/>
                  <a:pt x="1666" y="959"/>
                  <a:pt x="1666" y="972"/>
                </a:cubicBezTo>
                <a:cubicBezTo>
                  <a:pt x="1660" y="983"/>
                  <a:pt x="1658" y="956"/>
                  <a:pt x="1657" y="930"/>
                </a:cubicBezTo>
                <a:cubicBezTo>
                  <a:pt x="1656" y="883"/>
                  <a:pt x="1654" y="876"/>
                  <a:pt x="1653" y="870"/>
                </a:cubicBezTo>
                <a:cubicBezTo>
                  <a:pt x="1654" y="824"/>
                  <a:pt x="1648" y="815"/>
                  <a:pt x="1652" y="809"/>
                </a:cubicBezTo>
                <a:cubicBezTo>
                  <a:pt x="1641" y="741"/>
                  <a:pt x="1642" y="734"/>
                  <a:pt x="1638" y="726"/>
                </a:cubicBezTo>
                <a:cubicBezTo>
                  <a:pt x="1606" y="639"/>
                  <a:pt x="1595" y="629"/>
                  <a:pt x="1599" y="624"/>
                </a:cubicBezTo>
                <a:cubicBezTo>
                  <a:pt x="1559" y="579"/>
                  <a:pt x="1560" y="560"/>
                  <a:pt x="1554" y="564"/>
                </a:cubicBezTo>
                <a:cubicBezTo>
                  <a:pt x="1584" y="614"/>
                  <a:pt x="1591" y="626"/>
                  <a:pt x="1598" y="639"/>
                </a:cubicBezTo>
                <a:cubicBezTo>
                  <a:pt x="1622" y="714"/>
                  <a:pt x="1630" y="720"/>
                  <a:pt x="1631" y="724"/>
                </a:cubicBezTo>
                <a:cubicBezTo>
                  <a:pt x="1633" y="751"/>
                  <a:pt x="1640" y="757"/>
                  <a:pt x="1636" y="759"/>
                </a:cubicBezTo>
                <a:cubicBezTo>
                  <a:pt x="1645" y="839"/>
                  <a:pt x="1642" y="846"/>
                  <a:pt x="1644" y="854"/>
                </a:cubicBezTo>
                <a:cubicBezTo>
                  <a:pt x="1640" y="907"/>
                  <a:pt x="1650" y="918"/>
                  <a:pt x="1645" y="924"/>
                </a:cubicBezTo>
                <a:cubicBezTo>
                  <a:pt x="1644" y="962"/>
                  <a:pt x="1651" y="968"/>
                  <a:pt x="1647" y="970"/>
                </a:cubicBezTo>
                <a:cubicBezTo>
                  <a:pt x="1657" y="1063"/>
                  <a:pt x="1665" y="1076"/>
                  <a:pt x="1661" y="1086"/>
                </a:cubicBezTo>
                <a:cubicBezTo>
                  <a:pt x="1668" y="1110"/>
                  <a:pt x="1657" y="1109"/>
                  <a:pt x="1660" y="1099"/>
                </a:cubicBezTo>
                <a:cubicBezTo>
                  <a:pt x="1631" y="1019"/>
                  <a:pt x="1628" y="1011"/>
                  <a:pt x="1628" y="1005"/>
                </a:cubicBezTo>
                <a:cubicBezTo>
                  <a:pt x="1619" y="967"/>
                  <a:pt x="1628" y="955"/>
                  <a:pt x="1617" y="937"/>
                </a:cubicBezTo>
                <a:cubicBezTo>
                  <a:pt x="1619" y="889"/>
                  <a:pt x="1617" y="876"/>
                  <a:pt x="1617" y="864"/>
                </a:cubicBezTo>
                <a:cubicBezTo>
                  <a:pt x="1615" y="814"/>
                  <a:pt x="1615" y="802"/>
                  <a:pt x="1617" y="790"/>
                </a:cubicBezTo>
                <a:cubicBezTo>
                  <a:pt x="1598" y="709"/>
                  <a:pt x="1603" y="699"/>
                  <a:pt x="1601" y="696"/>
                </a:cubicBezTo>
                <a:cubicBezTo>
                  <a:pt x="1594" y="666"/>
                  <a:pt x="1586" y="660"/>
                  <a:pt x="1591" y="658"/>
                </a:cubicBezTo>
                <a:cubicBezTo>
                  <a:pt x="1575" y="621"/>
                  <a:pt x="1578" y="614"/>
                  <a:pt x="1570" y="605"/>
                </a:cubicBezTo>
                <a:cubicBezTo>
                  <a:pt x="1595" y="707"/>
                  <a:pt x="1599" y="725"/>
                  <a:pt x="1599" y="741"/>
                </a:cubicBezTo>
                <a:cubicBezTo>
                  <a:pt x="1606" y="813"/>
                  <a:pt x="1609" y="817"/>
                  <a:pt x="1604" y="818"/>
                </a:cubicBezTo>
                <a:cubicBezTo>
                  <a:pt x="1605" y="866"/>
                  <a:pt x="1610" y="878"/>
                  <a:pt x="1607" y="887"/>
                </a:cubicBezTo>
                <a:cubicBezTo>
                  <a:pt x="1611" y="956"/>
                  <a:pt x="1612" y="966"/>
                  <a:pt x="1612" y="975"/>
                </a:cubicBezTo>
                <a:cubicBezTo>
                  <a:pt x="1620" y="1014"/>
                  <a:pt x="1621" y="1021"/>
                  <a:pt x="1621" y="1029"/>
                </a:cubicBezTo>
                <a:cubicBezTo>
                  <a:pt x="1618" y="1044"/>
                  <a:pt x="1622" y="1037"/>
                  <a:pt x="1616" y="1035"/>
                </a:cubicBezTo>
                <a:cubicBezTo>
                  <a:pt x="1590" y="901"/>
                  <a:pt x="1595" y="899"/>
                  <a:pt x="1590" y="894"/>
                </a:cubicBezTo>
                <a:cubicBezTo>
                  <a:pt x="1589" y="813"/>
                  <a:pt x="1581" y="794"/>
                  <a:pt x="1585" y="779"/>
                </a:cubicBezTo>
                <a:cubicBezTo>
                  <a:pt x="1572" y="710"/>
                  <a:pt x="1574" y="694"/>
                  <a:pt x="1569" y="676"/>
                </a:cubicBezTo>
                <a:cubicBezTo>
                  <a:pt x="1548" y="606"/>
                  <a:pt x="1539" y="591"/>
                  <a:pt x="1531" y="576"/>
                </a:cubicBezTo>
                <a:cubicBezTo>
                  <a:pt x="1556" y="642"/>
                  <a:pt x="1554" y="655"/>
                  <a:pt x="1563" y="670"/>
                </a:cubicBezTo>
                <a:cubicBezTo>
                  <a:pt x="1565" y="721"/>
                  <a:pt x="1571" y="730"/>
                  <a:pt x="1567" y="736"/>
                </a:cubicBezTo>
                <a:cubicBezTo>
                  <a:pt x="1578" y="812"/>
                  <a:pt x="1574" y="818"/>
                  <a:pt x="1579" y="826"/>
                </a:cubicBezTo>
                <a:cubicBezTo>
                  <a:pt x="1576" y="872"/>
                  <a:pt x="1582" y="878"/>
                  <a:pt x="1580" y="881"/>
                </a:cubicBezTo>
                <a:cubicBezTo>
                  <a:pt x="1582" y="922"/>
                  <a:pt x="1588" y="931"/>
                  <a:pt x="1585" y="937"/>
                </a:cubicBezTo>
                <a:cubicBezTo>
                  <a:pt x="1597" y="1000"/>
                  <a:pt x="1592" y="1002"/>
                  <a:pt x="1597" y="1007"/>
                </a:cubicBezTo>
                <a:cubicBezTo>
                  <a:pt x="1580" y="986"/>
                  <a:pt x="1581" y="973"/>
                  <a:pt x="1573" y="959"/>
                </a:cubicBezTo>
                <a:cubicBezTo>
                  <a:pt x="1574" y="937"/>
                  <a:pt x="1570" y="933"/>
                  <a:pt x="1568" y="929"/>
                </a:cubicBezTo>
                <a:cubicBezTo>
                  <a:pt x="1566" y="904"/>
                  <a:pt x="1568" y="902"/>
                  <a:pt x="1566" y="898"/>
                </a:cubicBezTo>
                <a:cubicBezTo>
                  <a:pt x="1565" y="866"/>
                  <a:pt x="1560" y="851"/>
                  <a:pt x="1562" y="838"/>
                </a:cubicBezTo>
                <a:cubicBezTo>
                  <a:pt x="1559" y="787"/>
                  <a:pt x="1561" y="774"/>
                  <a:pt x="1560" y="760"/>
                </a:cubicBezTo>
                <a:cubicBezTo>
                  <a:pt x="1549" y="696"/>
                  <a:pt x="1551" y="682"/>
                  <a:pt x="1543" y="682"/>
                </a:cubicBezTo>
                <a:cubicBezTo>
                  <a:pt x="1550" y="772"/>
                  <a:pt x="1552" y="785"/>
                  <a:pt x="1551" y="797"/>
                </a:cubicBezTo>
                <a:cubicBezTo>
                  <a:pt x="1548" y="858"/>
                  <a:pt x="1552" y="863"/>
                  <a:pt x="1554" y="866"/>
                </a:cubicBezTo>
                <a:cubicBezTo>
                  <a:pt x="1558" y="923"/>
                  <a:pt x="1561" y="930"/>
                  <a:pt x="1557" y="935"/>
                </a:cubicBezTo>
                <a:cubicBezTo>
                  <a:pt x="1566" y="982"/>
                  <a:pt x="1577" y="993"/>
                  <a:pt x="1568" y="997"/>
                </a:cubicBezTo>
                <a:cubicBezTo>
                  <a:pt x="1548" y="919"/>
                  <a:pt x="1542" y="909"/>
                  <a:pt x="1544" y="901"/>
                </a:cubicBezTo>
                <a:cubicBezTo>
                  <a:pt x="1537" y="855"/>
                  <a:pt x="1541" y="852"/>
                  <a:pt x="1537" y="846"/>
                </a:cubicBezTo>
                <a:cubicBezTo>
                  <a:pt x="1530" y="810"/>
                  <a:pt x="1534" y="803"/>
                  <a:pt x="1528" y="793"/>
                </a:cubicBezTo>
                <a:cubicBezTo>
                  <a:pt x="1520" y="729"/>
                  <a:pt x="1518" y="719"/>
                  <a:pt x="1521" y="711"/>
                </a:cubicBezTo>
                <a:cubicBezTo>
                  <a:pt x="1481" y="627"/>
                  <a:pt x="1476" y="623"/>
                  <a:pt x="1473" y="615"/>
                </a:cubicBezTo>
                <a:cubicBezTo>
                  <a:pt x="1441" y="586"/>
                  <a:pt x="1439" y="570"/>
                  <a:pt x="1431" y="576"/>
                </a:cubicBezTo>
                <a:cubicBezTo>
                  <a:pt x="1460" y="610"/>
                  <a:pt x="1468" y="621"/>
                  <a:pt x="1476" y="631"/>
                </a:cubicBezTo>
                <a:cubicBezTo>
                  <a:pt x="1502" y="693"/>
                  <a:pt x="1509" y="699"/>
                  <a:pt x="1507" y="702"/>
                </a:cubicBezTo>
                <a:cubicBezTo>
                  <a:pt x="1512" y="760"/>
                  <a:pt x="1526" y="782"/>
                  <a:pt x="1519" y="798"/>
                </a:cubicBezTo>
                <a:cubicBezTo>
                  <a:pt x="1527" y="860"/>
                  <a:pt x="1529" y="869"/>
                  <a:pt x="1532" y="879"/>
                </a:cubicBezTo>
                <a:cubicBezTo>
                  <a:pt x="1533" y="927"/>
                  <a:pt x="1537" y="933"/>
                  <a:pt x="1535" y="938"/>
                </a:cubicBezTo>
                <a:cubicBezTo>
                  <a:pt x="1525" y="951"/>
                  <a:pt x="1527" y="935"/>
                  <a:pt x="1517" y="916"/>
                </a:cubicBezTo>
                <a:cubicBezTo>
                  <a:pt x="1511" y="847"/>
                  <a:pt x="1503" y="840"/>
                  <a:pt x="1508" y="836"/>
                </a:cubicBezTo>
                <a:cubicBezTo>
                  <a:pt x="1499" y="798"/>
                  <a:pt x="1503" y="793"/>
                  <a:pt x="1498" y="786"/>
                </a:cubicBezTo>
                <a:cubicBezTo>
                  <a:pt x="1494" y="750"/>
                  <a:pt x="1489" y="743"/>
                  <a:pt x="1489" y="738"/>
                </a:cubicBezTo>
                <a:cubicBezTo>
                  <a:pt x="1442" y="617"/>
                  <a:pt x="1439" y="606"/>
                  <a:pt x="1421" y="579"/>
                </a:cubicBezTo>
                <a:cubicBezTo>
                  <a:pt x="1399" y="558"/>
                  <a:pt x="1394" y="551"/>
                  <a:pt x="1386" y="554"/>
                </a:cubicBezTo>
                <a:cubicBezTo>
                  <a:pt x="1434" y="621"/>
                  <a:pt x="1443" y="634"/>
                  <a:pt x="1450" y="648"/>
                </a:cubicBezTo>
                <a:cubicBezTo>
                  <a:pt x="1462" y="693"/>
                  <a:pt x="1469" y="692"/>
                  <a:pt x="1466" y="698"/>
                </a:cubicBezTo>
                <a:cubicBezTo>
                  <a:pt x="1482" y="742"/>
                  <a:pt x="1480" y="752"/>
                  <a:pt x="1485" y="764"/>
                </a:cubicBezTo>
                <a:cubicBezTo>
                  <a:pt x="1501" y="873"/>
                  <a:pt x="1501" y="883"/>
                  <a:pt x="1505" y="894"/>
                </a:cubicBezTo>
                <a:cubicBezTo>
                  <a:pt x="1506" y="915"/>
                  <a:pt x="1500" y="915"/>
                  <a:pt x="1503" y="912"/>
                </a:cubicBezTo>
                <a:cubicBezTo>
                  <a:pt x="1480" y="826"/>
                  <a:pt x="1481" y="802"/>
                  <a:pt x="1464" y="773"/>
                </a:cubicBezTo>
                <a:cubicBezTo>
                  <a:pt x="1449" y="724"/>
                  <a:pt x="1444" y="706"/>
                  <a:pt x="1437" y="687"/>
                </a:cubicBezTo>
                <a:cubicBezTo>
                  <a:pt x="1361" y="563"/>
                  <a:pt x="1356" y="568"/>
                  <a:pt x="1353" y="563"/>
                </a:cubicBezTo>
                <a:cubicBezTo>
                  <a:pt x="1321" y="532"/>
                  <a:pt x="1318" y="529"/>
                  <a:pt x="1314" y="530"/>
                </a:cubicBezTo>
                <a:cubicBezTo>
                  <a:pt x="1345" y="563"/>
                  <a:pt x="1354" y="574"/>
                  <a:pt x="1360" y="575"/>
                </a:cubicBezTo>
                <a:cubicBezTo>
                  <a:pt x="1369" y="585"/>
                  <a:pt x="1370" y="589"/>
                  <a:pt x="1371" y="589"/>
                </a:cubicBezTo>
                <a:cubicBezTo>
                  <a:pt x="1402" y="640"/>
                  <a:pt x="1411" y="657"/>
                  <a:pt x="1420" y="673"/>
                </a:cubicBezTo>
                <a:cubicBezTo>
                  <a:pt x="1449" y="755"/>
                  <a:pt x="1449" y="759"/>
                  <a:pt x="1453" y="764"/>
                </a:cubicBezTo>
                <a:cubicBezTo>
                  <a:pt x="1456" y="791"/>
                  <a:pt x="1464" y="797"/>
                  <a:pt x="1465" y="801"/>
                </a:cubicBezTo>
                <a:cubicBezTo>
                  <a:pt x="1462" y="819"/>
                  <a:pt x="1462" y="802"/>
                  <a:pt x="1452" y="782"/>
                </a:cubicBezTo>
                <a:cubicBezTo>
                  <a:pt x="1442" y="746"/>
                  <a:pt x="1439" y="737"/>
                  <a:pt x="1435" y="727"/>
                </a:cubicBezTo>
                <a:cubicBezTo>
                  <a:pt x="1335" y="582"/>
                  <a:pt x="1334" y="573"/>
                  <a:pt x="1330" y="574"/>
                </a:cubicBezTo>
                <a:cubicBezTo>
                  <a:pt x="1292" y="535"/>
                  <a:pt x="1284" y="534"/>
                  <a:pt x="1277" y="527"/>
                </a:cubicBezTo>
                <a:cubicBezTo>
                  <a:pt x="1295" y="547"/>
                  <a:pt x="1301" y="551"/>
                  <a:pt x="1306" y="558"/>
                </a:cubicBezTo>
                <a:cubicBezTo>
                  <a:pt x="1331" y="590"/>
                  <a:pt x="1341" y="597"/>
                  <a:pt x="1351" y="606"/>
                </a:cubicBezTo>
                <a:cubicBezTo>
                  <a:pt x="1367" y="634"/>
                  <a:pt x="1373" y="639"/>
                  <a:pt x="1379" y="646"/>
                </a:cubicBezTo>
                <a:cubicBezTo>
                  <a:pt x="1409" y="699"/>
                  <a:pt x="1416" y="715"/>
                  <a:pt x="1426" y="732"/>
                </a:cubicBezTo>
                <a:cubicBezTo>
                  <a:pt x="1443" y="783"/>
                  <a:pt x="1444" y="787"/>
                  <a:pt x="1444" y="790"/>
                </a:cubicBezTo>
                <a:cubicBezTo>
                  <a:pt x="1464" y="846"/>
                  <a:pt x="1463" y="852"/>
                  <a:pt x="1464" y="858"/>
                </a:cubicBezTo>
                <a:cubicBezTo>
                  <a:pt x="1435" y="796"/>
                  <a:pt x="1428" y="774"/>
                  <a:pt x="1420" y="753"/>
                </a:cubicBezTo>
                <a:cubicBezTo>
                  <a:pt x="1353" y="645"/>
                  <a:pt x="1356" y="641"/>
                  <a:pt x="1353" y="637"/>
                </a:cubicBezTo>
                <a:cubicBezTo>
                  <a:pt x="1309" y="587"/>
                  <a:pt x="1299" y="576"/>
                  <a:pt x="1288" y="567"/>
                </a:cubicBezTo>
                <a:cubicBezTo>
                  <a:pt x="1266" y="558"/>
                  <a:pt x="1278" y="564"/>
                  <a:pt x="1288" y="573"/>
                </a:cubicBezTo>
                <a:cubicBezTo>
                  <a:pt x="1338" y="632"/>
                  <a:pt x="1341" y="635"/>
                  <a:pt x="1344" y="636"/>
                </a:cubicBezTo>
                <a:cubicBezTo>
                  <a:pt x="1386" y="706"/>
                  <a:pt x="1396" y="725"/>
                  <a:pt x="1405" y="741"/>
                </a:cubicBezTo>
                <a:cubicBezTo>
                  <a:pt x="1420" y="802"/>
                  <a:pt x="1437" y="813"/>
                  <a:pt x="1427" y="817"/>
                </a:cubicBezTo>
                <a:cubicBezTo>
                  <a:pt x="1383" y="737"/>
                  <a:pt x="1383" y="726"/>
                  <a:pt x="1378" y="729"/>
                </a:cubicBezTo>
                <a:cubicBezTo>
                  <a:pt x="1363" y="702"/>
                  <a:pt x="1356" y="699"/>
                  <a:pt x="1352" y="688"/>
                </a:cubicBezTo>
                <a:cubicBezTo>
                  <a:pt x="1287" y="617"/>
                  <a:pt x="1278" y="613"/>
                  <a:pt x="1269" y="596"/>
                </a:cubicBezTo>
                <a:cubicBezTo>
                  <a:pt x="1231" y="579"/>
                  <a:pt x="1236" y="581"/>
                  <a:pt x="1239" y="580"/>
                </a:cubicBezTo>
                <a:cubicBezTo>
                  <a:pt x="1287" y="628"/>
                  <a:pt x="1309" y="654"/>
                  <a:pt x="1333" y="681"/>
                </a:cubicBezTo>
                <a:cubicBezTo>
                  <a:pt x="1371" y="733"/>
                  <a:pt x="1374" y="737"/>
                  <a:pt x="1376" y="742"/>
                </a:cubicBezTo>
                <a:cubicBezTo>
                  <a:pt x="1379" y="756"/>
                  <a:pt x="1368" y="746"/>
                  <a:pt x="1357" y="735"/>
                </a:cubicBezTo>
                <a:cubicBezTo>
                  <a:pt x="1305" y="677"/>
                  <a:pt x="1299" y="674"/>
                  <a:pt x="1294" y="667"/>
                </a:cubicBezTo>
                <a:cubicBezTo>
                  <a:pt x="1267" y="654"/>
                  <a:pt x="1276" y="658"/>
                  <a:pt x="1284" y="667"/>
                </a:cubicBezTo>
                <a:cubicBezTo>
                  <a:pt x="1373" y="768"/>
                  <a:pt x="1384" y="779"/>
                  <a:pt x="1397" y="789"/>
                </a:cubicBezTo>
                <a:cubicBezTo>
                  <a:pt x="1439" y="854"/>
                  <a:pt x="1441" y="859"/>
                  <a:pt x="1444" y="863"/>
                </a:cubicBezTo>
                <a:cubicBezTo>
                  <a:pt x="1415" y="842"/>
                  <a:pt x="1406" y="827"/>
                  <a:pt x="1394" y="817"/>
                </a:cubicBezTo>
                <a:cubicBezTo>
                  <a:pt x="1340" y="757"/>
                  <a:pt x="1332" y="756"/>
                  <a:pt x="1327" y="749"/>
                </a:cubicBezTo>
                <a:cubicBezTo>
                  <a:pt x="1254" y="683"/>
                  <a:pt x="1250" y="671"/>
                  <a:pt x="1243" y="672"/>
                </a:cubicBezTo>
                <a:cubicBezTo>
                  <a:pt x="1214" y="642"/>
                  <a:pt x="1201" y="637"/>
                  <a:pt x="1190" y="625"/>
                </a:cubicBezTo>
                <a:cubicBezTo>
                  <a:pt x="1162" y="606"/>
                  <a:pt x="1161" y="603"/>
                  <a:pt x="1159" y="604"/>
                </a:cubicBezTo>
                <a:cubicBezTo>
                  <a:pt x="1202" y="651"/>
                  <a:pt x="1208" y="648"/>
                  <a:pt x="1211" y="651"/>
                </a:cubicBezTo>
                <a:cubicBezTo>
                  <a:pt x="1252" y="693"/>
                  <a:pt x="1264" y="697"/>
                  <a:pt x="1274" y="711"/>
                </a:cubicBezTo>
                <a:cubicBezTo>
                  <a:pt x="1341" y="783"/>
                  <a:pt x="1347" y="786"/>
                  <a:pt x="1352" y="794"/>
                </a:cubicBezTo>
                <a:cubicBezTo>
                  <a:pt x="1359" y="804"/>
                  <a:pt x="1353" y="801"/>
                  <a:pt x="1347" y="796"/>
                </a:cubicBezTo>
                <a:cubicBezTo>
                  <a:pt x="1323" y="786"/>
                  <a:pt x="1317" y="780"/>
                  <a:pt x="1312" y="775"/>
                </a:cubicBezTo>
                <a:cubicBezTo>
                  <a:pt x="1271" y="748"/>
                  <a:pt x="1265" y="746"/>
                  <a:pt x="1259" y="742"/>
                </a:cubicBezTo>
                <a:cubicBezTo>
                  <a:pt x="1142" y="660"/>
                  <a:pt x="1131" y="648"/>
                  <a:pt x="1120" y="640"/>
                </a:cubicBezTo>
                <a:cubicBezTo>
                  <a:pt x="1101" y="622"/>
                  <a:pt x="1098" y="617"/>
                  <a:pt x="1096" y="613"/>
                </a:cubicBezTo>
                <a:cubicBezTo>
                  <a:pt x="1118" y="650"/>
                  <a:pt x="1127" y="653"/>
                  <a:pt x="1135" y="662"/>
                </a:cubicBezTo>
                <a:cubicBezTo>
                  <a:pt x="1150" y="676"/>
                  <a:pt x="1157" y="677"/>
                  <a:pt x="1159" y="684"/>
                </a:cubicBezTo>
                <a:cubicBezTo>
                  <a:pt x="1206" y="725"/>
                  <a:pt x="1230" y="734"/>
                  <a:pt x="1252" y="752"/>
                </a:cubicBezTo>
                <a:cubicBezTo>
                  <a:pt x="1293" y="780"/>
                  <a:pt x="1299" y="782"/>
                  <a:pt x="1305" y="788"/>
                </a:cubicBezTo>
                <a:cubicBezTo>
                  <a:pt x="1312" y="800"/>
                  <a:pt x="1308" y="796"/>
                  <a:pt x="1304" y="791"/>
                </a:cubicBezTo>
                <a:cubicBezTo>
                  <a:pt x="1247" y="755"/>
                  <a:pt x="1235" y="755"/>
                  <a:pt x="1226" y="746"/>
                </a:cubicBezTo>
                <a:cubicBezTo>
                  <a:pt x="1161" y="702"/>
                  <a:pt x="1157" y="695"/>
                  <a:pt x="1152" y="693"/>
                </a:cubicBezTo>
                <a:cubicBezTo>
                  <a:pt x="1102" y="654"/>
                  <a:pt x="1099" y="643"/>
                  <a:pt x="1092" y="644"/>
                </a:cubicBezTo>
                <a:cubicBezTo>
                  <a:pt x="1119" y="671"/>
                  <a:pt x="1120" y="680"/>
                  <a:pt x="1124" y="679"/>
                </a:cubicBezTo>
                <a:cubicBezTo>
                  <a:pt x="1168" y="716"/>
                  <a:pt x="1181" y="726"/>
                  <a:pt x="1194" y="737"/>
                </a:cubicBezTo>
                <a:cubicBezTo>
                  <a:pt x="1249" y="776"/>
                  <a:pt x="1264" y="780"/>
                  <a:pt x="1277" y="791"/>
                </a:cubicBezTo>
                <a:cubicBezTo>
                  <a:pt x="1312" y="809"/>
                  <a:pt x="1317" y="809"/>
                  <a:pt x="1320" y="815"/>
                </a:cubicBezTo>
                <a:cubicBezTo>
                  <a:pt x="1369" y="841"/>
                  <a:pt x="1376" y="845"/>
                  <a:pt x="1383" y="850"/>
                </a:cubicBezTo>
                <a:cubicBezTo>
                  <a:pt x="1422" y="879"/>
                  <a:pt x="1427" y="876"/>
                  <a:pt x="1428" y="883"/>
                </a:cubicBezTo>
                <a:cubicBezTo>
                  <a:pt x="1448" y="907"/>
                  <a:pt x="1443" y="898"/>
                  <a:pt x="1436" y="897"/>
                </a:cubicBezTo>
                <a:cubicBezTo>
                  <a:pt x="1391" y="869"/>
                  <a:pt x="1384" y="868"/>
                  <a:pt x="1377" y="865"/>
                </a:cubicBezTo>
                <a:cubicBezTo>
                  <a:pt x="1310" y="833"/>
                  <a:pt x="1302" y="831"/>
                  <a:pt x="1296" y="825"/>
                </a:cubicBezTo>
                <a:cubicBezTo>
                  <a:pt x="1212" y="780"/>
                  <a:pt x="1211" y="771"/>
                  <a:pt x="1207" y="771"/>
                </a:cubicBezTo>
                <a:cubicBezTo>
                  <a:pt x="1172" y="749"/>
                  <a:pt x="1168" y="736"/>
                  <a:pt x="1161" y="735"/>
                </a:cubicBezTo>
                <a:cubicBezTo>
                  <a:pt x="1123" y="703"/>
                  <a:pt x="1121" y="690"/>
                  <a:pt x="1114" y="694"/>
                </a:cubicBezTo>
                <a:cubicBezTo>
                  <a:pt x="1142" y="729"/>
                  <a:pt x="1146" y="726"/>
                  <a:pt x="1148" y="733"/>
                </a:cubicBezTo>
                <a:cubicBezTo>
                  <a:pt x="1173" y="751"/>
                  <a:pt x="1177" y="763"/>
                  <a:pt x="1185" y="763"/>
                </a:cubicBezTo>
                <a:cubicBezTo>
                  <a:pt x="1224" y="799"/>
                  <a:pt x="1229" y="794"/>
                  <a:pt x="1231" y="799"/>
                </a:cubicBezTo>
                <a:cubicBezTo>
                  <a:pt x="1285" y="828"/>
                  <a:pt x="1287" y="837"/>
                  <a:pt x="1291" y="836"/>
                </a:cubicBezTo>
                <a:cubicBezTo>
                  <a:pt x="1324" y="852"/>
                  <a:pt x="1327" y="853"/>
                  <a:pt x="1331" y="855"/>
                </a:cubicBezTo>
                <a:cubicBezTo>
                  <a:pt x="1354" y="869"/>
                  <a:pt x="1359" y="866"/>
                  <a:pt x="1362" y="870"/>
                </a:cubicBezTo>
                <a:cubicBezTo>
                  <a:pt x="1393" y="896"/>
                  <a:pt x="1387" y="889"/>
                  <a:pt x="1379" y="890"/>
                </a:cubicBezTo>
                <a:cubicBezTo>
                  <a:pt x="1343" y="876"/>
                  <a:pt x="1330" y="867"/>
                  <a:pt x="1316" y="861"/>
                </a:cubicBezTo>
                <a:cubicBezTo>
                  <a:pt x="1288" y="845"/>
                  <a:pt x="1278" y="849"/>
                  <a:pt x="1272" y="841"/>
                </a:cubicBezTo>
                <a:cubicBezTo>
                  <a:pt x="1217" y="811"/>
                  <a:pt x="1203" y="803"/>
                  <a:pt x="1190" y="793"/>
                </a:cubicBezTo>
                <a:cubicBezTo>
                  <a:pt x="1137" y="758"/>
                  <a:pt x="1134" y="753"/>
                  <a:pt x="1129" y="753"/>
                </a:cubicBezTo>
                <a:cubicBezTo>
                  <a:pt x="1114" y="749"/>
                  <a:pt x="1121" y="748"/>
                  <a:pt x="1126" y="757"/>
                </a:cubicBezTo>
                <a:cubicBezTo>
                  <a:pt x="1191" y="803"/>
                  <a:pt x="1196" y="810"/>
                  <a:pt x="1203" y="812"/>
                </a:cubicBezTo>
                <a:cubicBezTo>
                  <a:pt x="1249" y="838"/>
                  <a:pt x="1256" y="844"/>
                  <a:pt x="1262" y="849"/>
                </a:cubicBezTo>
                <a:cubicBezTo>
                  <a:pt x="1317" y="872"/>
                  <a:pt x="1330" y="881"/>
                  <a:pt x="1345" y="886"/>
                </a:cubicBezTo>
                <a:cubicBezTo>
                  <a:pt x="1466" y="941"/>
                  <a:pt x="1476" y="944"/>
                  <a:pt x="1484" y="952"/>
                </a:cubicBezTo>
                <a:cubicBezTo>
                  <a:pt x="1517" y="968"/>
                  <a:pt x="1520" y="978"/>
                  <a:pt x="1527" y="976"/>
                </a:cubicBezTo>
                <a:cubicBezTo>
                  <a:pt x="1531" y="990"/>
                  <a:pt x="1530" y="981"/>
                  <a:pt x="1525" y="983"/>
                </a:cubicBezTo>
                <a:cubicBezTo>
                  <a:pt x="1481" y="961"/>
                  <a:pt x="1474" y="952"/>
                  <a:pt x="1466" y="951"/>
                </a:cubicBezTo>
                <a:cubicBezTo>
                  <a:pt x="1425" y="931"/>
                  <a:pt x="1421" y="932"/>
                  <a:pt x="1418" y="928"/>
                </a:cubicBezTo>
                <a:cubicBezTo>
                  <a:pt x="1362" y="907"/>
                  <a:pt x="1359" y="902"/>
                  <a:pt x="1354" y="904"/>
                </a:cubicBezTo>
                <a:cubicBezTo>
                  <a:pt x="1284" y="873"/>
                  <a:pt x="1275" y="872"/>
                  <a:pt x="1268" y="864"/>
                </a:cubicBezTo>
                <a:cubicBezTo>
                  <a:pt x="1187" y="822"/>
                  <a:pt x="1180" y="813"/>
                  <a:pt x="1171" y="812"/>
                </a:cubicBezTo>
                <a:cubicBezTo>
                  <a:pt x="1151" y="802"/>
                  <a:pt x="1156" y="806"/>
                  <a:pt x="1162" y="805"/>
                </a:cubicBezTo>
                <a:cubicBezTo>
                  <a:pt x="1226" y="856"/>
                  <a:pt x="1247" y="864"/>
                  <a:pt x="1268" y="875"/>
                </a:cubicBezTo>
                <a:cubicBezTo>
                  <a:pt x="1309" y="900"/>
                  <a:pt x="1321" y="899"/>
                  <a:pt x="1332" y="905"/>
                </a:cubicBezTo>
                <a:cubicBezTo>
                  <a:pt x="1382" y="923"/>
                  <a:pt x="1385" y="925"/>
                  <a:pt x="1387" y="930"/>
                </a:cubicBezTo>
                <a:cubicBezTo>
                  <a:pt x="1411" y="942"/>
                  <a:pt x="1417" y="937"/>
                  <a:pt x="1421" y="944"/>
                </a:cubicBezTo>
                <a:cubicBezTo>
                  <a:pt x="1476" y="965"/>
                  <a:pt x="1480" y="968"/>
                  <a:pt x="1484" y="973"/>
                </a:cubicBezTo>
                <a:cubicBezTo>
                  <a:pt x="1489" y="979"/>
                  <a:pt x="1486" y="976"/>
                  <a:pt x="1482" y="974"/>
                </a:cubicBezTo>
                <a:cubicBezTo>
                  <a:pt x="1457" y="961"/>
                  <a:pt x="1453" y="964"/>
                  <a:pt x="1451" y="962"/>
                </a:cubicBezTo>
                <a:cubicBezTo>
                  <a:pt x="1390" y="938"/>
                  <a:pt x="1386" y="937"/>
                  <a:pt x="1383" y="935"/>
                </a:cubicBezTo>
                <a:cubicBezTo>
                  <a:pt x="1344" y="921"/>
                  <a:pt x="1336" y="922"/>
                  <a:pt x="1330" y="918"/>
                </a:cubicBezTo>
                <a:cubicBezTo>
                  <a:pt x="1294" y="902"/>
                  <a:pt x="1280" y="895"/>
                  <a:pt x="1266" y="888"/>
                </a:cubicBezTo>
                <a:cubicBezTo>
                  <a:pt x="1196" y="853"/>
                  <a:pt x="1190" y="848"/>
                  <a:pt x="1182" y="847"/>
                </a:cubicBezTo>
                <a:cubicBezTo>
                  <a:pt x="1115" y="801"/>
                  <a:pt x="1109" y="794"/>
                  <a:pt x="1102" y="788"/>
                </a:cubicBezTo>
                <a:cubicBezTo>
                  <a:pt x="1080" y="767"/>
                  <a:pt x="1079" y="757"/>
                  <a:pt x="1074" y="760"/>
                </a:cubicBezTo>
                <a:cubicBezTo>
                  <a:pt x="1100" y="793"/>
                  <a:pt x="1104" y="805"/>
                  <a:pt x="1112" y="806"/>
                </a:cubicBezTo>
                <a:cubicBezTo>
                  <a:pt x="1183" y="857"/>
                  <a:pt x="1191" y="859"/>
                  <a:pt x="1198" y="865"/>
                </a:cubicBezTo>
                <a:cubicBezTo>
                  <a:pt x="1271" y="898"/>
                  <a:pt x="1273" y="906"/>
                  <a:pt x="1276" y="906"/>
                </a:cubicBezTo>
                <a:cubicBezTo>
                  <a:pt x="1326" y="930"/>
                  <a:pt x="1342" y="933"/>
                  <a:pt x="1357" y="941"/>
                </a:cubicBezTo>
                <a:cubicBezTo>
                  <a:pt x="1388" y="948"/>
                  <a:pt x="1396" y="954"/>
                  <a:pt x="1404" y="956"/>
                </a:cubicBezTo>
                <a:cubicBezTo>
                  <a:pt x="1473" y="984"/>
                  <a:pt x="1495" y="994"/>
                  <a:pt x="1517" y="1001"/>
                </a:cubicBezTo>
                <a:cubicBezTo>
                  <a:pt x="1577" y="1034"/>
                  <a:pt x="1579" y="1040"/>
                  <a:pt x="1582" y="1039"/>
                </a:cubicBezTo>
                <a:cubicBezTo>
                  <a:pt x="1572" y="1045"/>
                  <a:pt x="1565" y="1043"/>
                  <a:pt x="1559" y="1040"/>
                </a:cubicBezTo>
                <a:cubicBezTo>
                  <a:pt x="1511" y="1020"/>
                  <a:pt x="1499" y="1017"/>
                  <a:pt x="1488" y="1012"/>
                </a:cubicBezTo>
                <a:cubicBezTo>
                  <a:pt x="1445" y="1007"/>
                  <a:pt x="1443" y="994"/>
                  <a:pt x="1435" y="1000"/>
                </a:cubicBezTo>
                <a:cubicBezTo>
                  <a:pt x="1406" y="991"/>
                  <a:pt x="1394" y="987"/>
                  <a:pt x="1382" y="985"/>
                </a:cubicBezTo>
                <a:cubicBezTo>
                  <a:pt x="1338" y="968"/>
                  <a:pt x="1330" y="966"/>
                  <a:pt x="1326" y="964"/>
                </a:cubicBezTo>
                <a:cubicBezTo>
                  <a:pt x="1280" y="947"/>
                  <a:pt x="1274" y="941"/>
                  <a:pt x="1267" y="938"/>
                </a:cubicBezTo>
                <a:cubicBezTo>
                  <a:pt x="1204" y="908"/>
                  <a:pt x="1197" y="907"/>
                  <a:pt x="1191" y="901"/>
                </a:cubicBezTo>
                <a:cubicBezTo>
                  <a:pt x="1130" y="863"/>
                  <a:pt x="1122" y="864"/>
                  <a:pt x="1117" y="857"/>
                </a:cubicBezTo>
                <a:cubicBezTo>
                  <a:pt x="1078" y="830"/>
                  <a:pt x="1082" y="836"/>
                  <a:pt x="1087" y="841"/>
                </a:cubicBezTo>
                <a:cubicBezTo>
                  <a:pt x="1123" y="870"/>
                  <a:pt x="1129" y="876"/>
                  <a:pt x="1136" y="875"/>
                </a:cubicBezTo>
                <a:cubicBezTo>
                  <a:pt x="1173" y="906"/>
                  <a:pt x="1181" y="902"/>
                  <a:pt x="1185" y="910"/>
                </a:cubicBezTo>
                <a:cubicBezTo>
                  <a:pt x="1225" y="931"/>
                  <a:pt x="1231" y="935"/>
                  <a:pt x="1237" y="937"/>
                </a:cubicBezTo>
                <a:cubicBezTo>
                  <a:pt x="1313" y="971"/>
                  <a:pt x="1319" y="971"/>
                  <a:pt x="1324" y="976"/>
                </a:cubicBezTo>
                <a:cubicBezTo>
                  <a:pt x="1349" y="983"/>
                  <a:pt x="1355" y="985"/>
                  <a:pt x="1361" y="985"/>
                </a:cubicBezTo>
                <a:cubicBezTo>
                  <a:pt x="1400" y="1000"/>
                  <a:pt x="1403" y="1002"/>
                  <a:pt x="1406" y="1002"/>
                </a:cubicBezTo>
                <a:cubicBezTo>
                  <a:pt x="1458" y="1018"/>
                  <a:pt x="1466" y="1012"/>
                  <a:pt x="1471" y="1018"/>
                </a:cubicBezTo>
                <a:cubicBezTo>
                  <a:pt x="1573" y="1058"/>
                  <a:pt x="1585" y="1062"/>
                  <a:pt x="1596" y="1069"/>
                </a:cubicBezTo>
                <a:cubicBezTo>
                  <a:pt x="1615" y="1086"/>
                  <a:pt x="1602" y="1079"/>
                  <a:pt x="1588" y="1071"/>
                </a:cubicBezTo>
                <a:cubicBezTo>
                  <a:pt x="1450" y="1038"/>
                  <a:pt x="1447" y="1037"/>
                  <a:pt x="1442" y="1040"/>
                </a:cubicBezTo>
                <a:cubicBezTo>
                  <a:pt x="1415" y="1033"/>
                  <a:pt x="1412" y="1030"/>
                  <a:pt x="1406" y="1034"/>
                </a:cubicBezTo>
                <a:cubicBezTo>
                  <a:pt x="1362" y="1025"/>
                  <a:pt x="1359" y="1013"/>
                  <a:pt x="1350" y="1018"/>
                </a:cubicBezTo>
                <a:cubicBezTo>
                  <a:pt x="1320" y="1009"/>
                  <a:pt x="1317" y="1008"/>
                  <a:pt x="1314" y="1006"/>
                </a:cubicBezTo>
                <a:cubicBezTo>
                  <a:pt x="1270" y="990"/>
                  <a:pt x="1264" y="988"/>
                  <a:pt x="1258" y="984"/>
                </a:cubicBezTo>
                <a:cubicBezTo>
                  <a:pt x="1183" y="950"/>
                  <a:pt x="1180" y="949"/>
                  <a:pt x="1177" y="950"/>
                </a:cubicBezTo>
                <a:cubicBezTo>
                  <a:pt x="1145" y="925"/>
                  <a:pt x="1137" y="928"/>
                  <a:pt x="1132" y="922"/>
                </a:cubicBezTo>
                <a:cubicBezTo>
                  <a:pt x="1097" y="895"/>
                  <a:pt x="1094" y="894"/>
                  <a:pt x="1091" y="895"/>
                </a:cubicBezTo>
                <a:cubicBezTo>
                  <a:pt x="1100" y="905"/>
                  <a:pt x="1104" y="913"/>
                  <a:pt x="1110" y="913"/>
                </a:cubicBezTo>
                <a:cubicBezTo>
                  <a:pt x="1182" y="958"/>
                  <a:pt x="1192" y="966"/>
                  <a:pt x="1203" y="970"/>
                </a:cubicBezTo>
                <a:cubicBezTo>
                  <a:pt x="1254" y="997"/>
                  <a:pt x="1258" y="992"/>
                  <a:pt x="1260" y="998"/>
                </a:cubicBezTo>
                <a:cubicBezTo>
                  <a:pt x="1307" y="1012"/>
                  <a:pt x="1312" y="1017"/>
                  <a:pt x="1318" y="1018"/>
                </a:cubicBezTo>
                <a:cubicBezTo>
                  <a:pt x="1341" y="1024"/>
                  <a:pt x="1347" y="1023"/>
                  <a:pt x="1351" y="1029"/>
                </a:cubicBezTo>
                <a:cubicBezTo>
                  <a:pt x="1393" y="1035"/>
                  <a:pt x="1397" y="1043"/>
                  <a:pt x="1404" y="1041"/>
                </a:cubicBezTo>
                <a:cubicBezTo>
                  <a:pt x="1425" y="1048"/>
                  <a:pt x="1431" y="1050"/>
                  <a:pt x="1438" y="1049"/>
                </a:cubicBezTo>
                <a:cubicBezTo>
                  <a:pt x="1449" y="1054"/>
                  <a:pt x="1452" y="1053"/>
                  <a:pt x="1455" y="1054"/>
                </a:cubicBezTo>
                <a:cubicBezTo>
                  <a:pt x="1497" y="1056"/>
                  <a:pt x="1501" y="1065"/>
                  <a:pt x="1508" y="1063"/>
                </a:cubicBezTo>
                <a:cubicBezTo>
                  <a:pt x="1548" y="1073"/>
                  <a:pt x="1554" y="1071"/>
                  <a:pt x="1559" y="1075"/>
                </a:cubicBezTo>
                <a:cubicBezTo>
                  <a:pt x="1619" y="1097"/>
                  <a:pt x="1625" y="1107"/>
                  <a:pt x="1635" y="1107"/>
                </a:cubicBezTo>
                <a:cubicBezTo>
                  <a:pt x="1638" y="1114"/>
                  <a:pt x="1631" y="1117"/>
                  <a:pt x="1625" y="1115"/>
                </a:cubicBezTo>
                <a:cubicBezTo>
                  <a:pt x="1588" y="1102"/>
                  <a:pt x="1583" y="1100"/>
                  <a:pt x="1578" y="1100"/>
                </a:cubicBezTo>
                <a:cubicBezTo>
                  <a:pt x="1556" y="1091"/>
                  <a:pt x="1552" y="1094"/>
                  <a:pt x="1550" y="1092"/>
                </a:cubicBezTo>
                <a:cubicBezTo>
                  <a:pt x="1504" y="1083"/>
                  <a:pt x="1498" y="1087"/>
                  <a:pt x="1494" y="1085"/>
                </a:cubicBezTo>
                <a:cubicBezTo>
                  <a:pt x="1474" y="1084"/>
                  <a:pt x="1472" y="1083"/>
                  <a:pt x="1472" y="1083"/>
                </a:cubicBezTo>
                <a:cubicBezTo>
                  <a:pt x="1445" y="1080"/>
                  <a:pt x="1440" y="1080"/>
                  <a:pt x="1435" y="1080"/>
                </a:cubicBezTo>
                <a:cubicBezTo>
                  <a:pt x="1386" y="1073"/>
                  <a:pt x="1380" y="1077"/>
                  <a:pt x="1376" y="1074"/>
                </a:cubicBezTo>
                <a:cubicBezTo>
                  <a:pt x="1341" y="1074"/>
                  <a:pt x="1321" y="1073"/>
                  <a:pt x="1301" y="1072"/>
                </a:cubicBezTo>
                <a:cubicBezTo>
                  <a:pt x="1232" y="1067"/>
                  <a:pt x="1224" y="1057"/>
                  <a:pt x="1214" y="1058"/>
                </a:cubicBezTo>
                <a:cubicBezTo>
                  <a:pt x="1154" y="1038"/>
                  <a:pt x="1149" y="1038"/>
                  <a:pt x="1145" y="1035"/>
                </a:cubicBezTo>
                <a:cubicBezTo>
                  <a:pt x="1114" y="1022"/>
                  <a:pt x="1107" y="1027"/>
                  <a:pt x="1104" y="1019"/>
                </a:cubicBezTo>
                <a:cubicBezTo>
                  <a:pt x="1081" y="1017"/>
                  <a:pt x="1086" y="1021"/>
                  <a:pt x="1093" y="1020"/>
                </a:cubicBezTo>
                <a:cubicBezTo>
                  <a:pt x="1150" y="1045"/>
                  <a:pt x="1155" y="1050"/>
                  <a:pt x="1162" y="1049"/>
                </a:cubicBezTo>
                <a:cubicBezTo>
                  <a:pt x="1192" y="1061"/>
                  <a:pt x="1195" y="1062"/>
                  <a:pt x="1198" y="1061"/>
                </a:cubicBezTo>
                <a:cubicBezTo>
                  <a:pt x="1229" y="1070"/>
                  <a:pt x="1232" y="1069"/>
                  <a:pt x="1235" y="1070"/>
                </a:cubicBezTo>
                <a:cubicBezTo>
                  <a:pt x="1280" y="1076"/>
                  <a:pt x="1285" y="1083"/>
                  <a:pt x="1293" y="1079"/>
                </a:cubicBezTo>
                <a:cubicBezTo>
                  <a:pt x="1377" y="1091"/>
                  <a:pt x="1387" y="1081"/>
                  <a:pt x="1392" y="1088"/>
                </a:cubicBezTo>
                <a:cubicBezTo>
                  <a:pt x="1443" y="1092"/>
                  <a:pt x="1446" y="1092"/>
                  <a:pt x="1450" y="1092"/>
                </a:cubicBezTo>
                <a:cubicBezTo>
                  <a:pt x="1490" y="1092"/>
                  <a:pt x="1491" y="1101"/>
                  <a:pt x="1495" y="1099"/>
                </a:cubicBezTo>
                <a:cubicBezTo>
                  <a:pt x="1533" y="1104"/>
                  <a:pt x="1539" y="1099"/>
                  <a:pt x="1540" y="1106"/>
                </a:cubicBezTo>
                <a:cubicBezTo>
                  <a:pt x="1601" y="1119"/>
                  <a:pt x="1607" y="1122"/>
                  <a:pt x="1614" y="1121"/>
                </a:cubicBezTo>
                <a:cubicBezTo>
                  <a:pt x="1636" y="1136"/>
                  <a:pt x="1643" y="1125"/>
                  <a:pt x="1644" y="1134"/>
                </a:cubicBezTo>
                <a:cubicBezTo>
                  <a:pt x="1667" y="1150"/>
                  <a:pt x="1662" y="1146"/>
                  <a:pt x="1655" y="1148"/>
                </a:cubicBezTo>
                <a:cubicBezTo>
                  <a:pt x="1643" y="1147"/>
                  <a:pt x="1640" y="1144"/>
                  <a:pt x="1638" y="1143"/>
                </a:cubicBezTo>
                <a:cubicBezTo>
                  <a:pt x="1567" y="1136"/>
                  <a:pt x="1559" y="1135"/>
                  <a:pt x="1552" y="1132"/>
                </a:cubicBezTo>
                <a:cubicBezTo>
                  <a:pt x="1521" y="1127"/>
                  <a:pt x="1511" y="1132"/>
                  <a:pt x="1505" y="1126"/>
                </a:cubicBezTo>
                <a:cubicBezTo>
                  <a:pt x="1434" y="1129"/>
                  <a:pt x="1417" y="1126"/>
                  <a:pt x="1399" y="1126"/>
                </a:cubicBezTo>
                <a:cubicBezTo>
                  <a:pt x="1351" y="1129"/>
                  <a:pt x="1347" y="1126"/>
                  <a:pt x="1342" y="1125"/>
                </a:cubicBezTo>
                <a:cubicBezTo>
                  <a:pt x="1278" y="1119"/>
                  <a:pt x="1268" y="1120"/>
                  <a:pt x="1260" y="1115"/>
                </a:cubicBezTo>
                <a:cubicBezTo>
                  <a:pt x="1216" y="1104"/>
                  <a:pt x="1198" y="1103"/>
                  <a:pt x="1181" y="1094"/>
                </a:cubicBezTo>
                <a:cubicBezTo>
                  <a:pt x="1146" y="1085"/>
                  <a:pt x="1140" y="1074"/>
                  <a:pt x="1130" y="1076"/>
                </a:cubicBezTo>
                <a:cubicBezTo>
                  <a:pt x="1181" y="1097"/>
                  <a:pt x="1182" y="1102"/>
                  <a:pt x="1185" y="1101"/>
                </a:cubicBezTo>
                <a:cubicBezTo>
                  <a:pt x="1215" y="1110"/>
                  <a:pt x="1220" y="1115"/>
                  <a:pt x="1226" y="1116"/>
                </a:cubicBezTo>
                <a:cubicBezTo>
                  <a:pt x="1260" y="1124"/>
                  <a:pt x="1263" y="1123"/>
                  <a:pt x="1264" y="1127"/>
                </a:cubicBezTo>
                <a:cubicBezTo>
                  <a:pt x="1306" y="1128"/>
                  <a:pt x="1319" y="1133"/>
                  <a:pt x="1332" y="1134"/>
                </a:cubicBezTo>
                <a:cubicBezTo>
                  <a:pt x="1380" y="1136"/>
                  <a:pt x="1388" y="1134"/>
                  <a:pt x="1393" y="1138"/>
                </a:cubicBezTo>
                <a:cubicBezTo>
                  <a:pt x="1428" y="1139"/>
                  <a:pt x="1442" y="1138"/>
                  <a:pt x="1457" y="1135"/>
                </a:cubicBezTo>
                <a:cubicBezTo>
                  <a:pt x="1563" y="1142"/>
                  <a:pt x="1573" y="1148"/>
                  <a:pt x="1586" y="1146"/>
                </a:cubicBezTo>
                <a:cubicBezTo>
                  <a:pt x="1614" y="1151"/>
                  <a:pt x="1617" y="1152"/>
                  <a:pt x="1621" y="1150"/>
                </a:cubicBezTo>
                <a:cubicBezTo>
                  <a:pt x="1696" y="1171"/>
                  <a:pt x="1702" y="1175"/>
                  <a:pt x="1708" y="1180"/>
                </a:cubicBezTo>
                <a:cubicBezTo>
                  <a:pt x="1661" y="1168"/>
                  <a:pt x="1655" y="1167"/>
                  <a:pt x="1650" y="1166"/>
                </a:cubicBezTo>
                <a:cubicBezTo>
                  <a:pt x="1610" y="1156"/>
                  <a:pt x="1599" y="1159"/>
                  <a:pt x="1589" y="1156"/>
                </a:cubicBezTo>
                <a:cubicBezTo>
                  <a:pt x="1517" y="1149"/>
                  <a:pt x="1506" y="1151"/>
                  <a:pt x="1496" y="1148"/>
                </a:cubicBezTo>
                <a:cubicBezTo>
                  <a:pt x="1443" y="1153"/>
                  <a:pt x="1436" y="1152"/>
                  <a:pt x="1429" y="1154"/>
                </a:cubicBezTo>
                <a:cubicBezTo>
                  <a:pt x="1392" y="1158"/>
                  <a:pt x="1377" y="1159"/>
                  <a:pt x="1362" y="1161"/>
                </a:cubicBezTo>
                <a:cubicBezTo>
                  <a:pt x="1306" y="1163"/>
                  <a:pt x="1291" y="1163"/>
                  <a:pt x="1277" y="1161"/>
                </a:cubicBezTo>
                <a:cubicBezTo>
                  <a:pt x="1225" y="1153"/>
                  <a:pt x="1219" y="1158"/>
                  <a:pt x="1216" y="1157"/>
                </a:cubicBezTo>
                <a:cubicBezTo>
                  <a:pt x="1188" y="1152"/>
                  <a:pt x="1183" y="1146"/>
                  <a:pt x="1175" y="1147"/>
                </a:cubicBezTo>
                <a:cubicBezTo>
                  <a:pt x="1130" y="1135"/>
                  <a:pt x="1125" y="1127"/>
                  <a:pt x="1116" y="1131"/>
                </a:cubicBezTo>
                <a:cubicBezTo>
                  <a:pt x="1206" y="1168"/>
                  <a:pt x="1219" y="1158"/>
                  <a:pt x="1226" y="1169"/>
                </a:cubicBezTo>
                <a:cubicBezTo>
                  <a:pt x="1252" y="1170"/>
                  <a:pt x="1256" y="1169"/>
                  <a:pt x="1259" y="1171"/>
                </a:cubicBezTo>
                <a:cubicBezTo>
                  <a:pt x="1310" y="1175"/>
                  <a:pt x="1321" y="1171"/>
                  <a:pt x="1331" y="1173"/>
                </a:cubicBezTo>
                <a:cubicBezTo>
                  <a:pt x="1405" y="1164"/>
                  <a:pt x="1415" y="1166"/>
                  <a:pt x="1426" y="1164"/>
                </a:cubicBezTo>
                <a:cubicBezTo>
                  <a:pt x="1526" y="1166"/>
                  <a:pt x="1535" y="1160"/>
                  <a:pt x="1542" y="1161"/>
                </a:cubicBezTo>
                <a:cubicBezTo>
                  <a:pt x="1577" y="1165"/>
                  <a:pt x="1581" y="1168"/>
                  <a:pt x="1585" y="1170"/>
                </a:cubicBezTo>
                <a:cubicBezTo>
                  <a:pt x="1640" y="1173"/>
                  <a:pt x="1645" y="1176"/>
                  <a:pt x="1651" y="1177"/>
                </a:cubicBezTo>
                <a:cubicBezTo>
                  <a:pt x="1702" y="1194"/>
                  <a:pt x="1709" y="1191"/>
                  <a:pt x="1713" y="1195"/>
                </a:cubicBezTo>
                <a:cubicBezTo>
                  <a:pt x="1740" y="1207"/>
                  <a:pt x="1742" y="1208"/>
                  <a:pt x="1744" y="1213"/>
                </a:cubicBezTo>
                <a:cubicBezTo>
                  <a:pt x="1714" y="1202"/>
                  <a:pt x="1711" y="1206"/>
                  <a:pt x="1709" y="1203"/>
                </a:cubicBezTo>
                <a:cubicBezTo>
                  <a:pt x="1643" y="1193"/>
                  <a:pt x="1639" y="1194"/>
                  <a:pt x="1635" y="1192"/>
                </a:cubicBezTo>
                <a:cubicBezTo>
                  <a:pt x="1590" y="1187"/>
                  <a:pt x="1583" y="1196"/>
                  <a:pt x="1581" y="1190"/>
                </a:cubicBezTo>
                <a:cubicBezTo>
                  <a:pt x="1529" y="1195"/>
                  <a:pt x="1521" y="1191"/>
                  <a:pt x="1512" y="1193"/>
                </a:cubicBezTo>
                <a:cubicBezTo>
                  <a:pt x="1423" y="1194"/>
                  <a:pt x="1417" y="1196"/>
                  <a:pt x="1411" y="1196"/>
                </a:cubicBezTo>
                <a:cubicBezTo>
                  <a:pt x="1348" y="1191"/>
                  <a:pt x="1337" y="1192"/>
                  <a:pt x="1325" y="1194"/>
                </a:cubicBezTo>
                <a:cubicBezTo>
                  <a:pt x="1279" y="1189"/>
                  <a:pt x="1267" y="1191"/>
                  <a:pt x="1256" y="1188"/>
                </a:cubicBezTo>
                <a:cubicBezTo>
                  <a:pt x="1237" y="1186"/>
                  <a:pt x="1234" y="1183"/>
                  <a:pt x="1231" y="1184"/>
                </a:cubicBezTo>
                <a:cubicBezTo>
                  <a:pt x="1184" y="1176"/>
                  <a:pt x="1180" y="1170"/>
                  <a:pt x="1174" y="1172"/>
                </a:cubicBezTo>
                <a:cubicBezTo>
                  <a:pt x="1132" y="1155"/>
                  <a:pt x="1128" y="1154"/>
                  <a:pt x="1125" y="1152"/>
                </a:cubicBezTo>
                <a:cubicBezTo>
                  <a:pt x="1128" y="1162"/>
                  <a:pt x="1132" y="1165"/>
                  <a:pt x="1137" y="1163"/>
                </a:cubicBezTo>
                <a:cubicBezTo>
                  <a:pt x="1183" y="1183"/>
                  <a:pt x="1190" y="1181"/>
                  <a:pt x="1195" y="1183"/>
                </a:cubicBezTo>
                <a:cubicBezTo>
                  <a:pt x="1310" y="1202"/>
                  <a:pt x="1315" y="1207"/>
                  <a:pt x="1323" y="1201"/>
                </a:cubicBezTo>
                <a:cubicBezTo>
                  <a:pt x="1390" y="1208"/>
                  <a:pt x="1403" y="1205"/>
                  <a:pt x="1415" y="1208"/>
                </a:cubicBezTo>
                <a:cubicBezTo>
                  <a:pt x="1498" y="1205"/>
                  <a:pt x="1504" y="1206"/>
                  <a:pt x="1511" y="1202"/>
                </a:cubicBezTo>
                <a:cubicBezTo>
                  <a:pt x="1580" y="1203"/>
                  <a:pt x="1593" y="1203"/>
                  <a:pt x="1606" y="1202"/>
                </a:cubicBezTo>
                <a:cubicBezTo>
                  <a:pt x="1652" y="1208"/>
                  <a:pt x="1665" y="1207"/>
                  <a:pt x="1677" y="1209"/>
                </a:cubicBezTo>
                <a:cubicBezTo>
                  <a:pt x="1706" y="1220"/>
                  <a:pt x="1709" y="1218"/>
                  <a:pt x="1712" y="1219"/>
                </a:cubicBezTo>
                <a:cubicBezTo>
                  <a:pt x="1741" y="1228"/>
                  <a:pt x="1745" y="1229"/>
                  <a:pt x="1743" y="1232"/>
                </a:cubicBezTo>
                <a:cubicBezTo>
                  <a:pt x="1711" y="1227"/>
                  <a:pt x="1701" y="1228"/>
                  <a:pt x="1694" y="1224"/>
                </a:cubicBezTo>
                <a:cubicBezTo>
                  <a:pt x="1654" y="1216"/>
                  <a:pt x="1647" y="1223"/>
                  <a:pt x="1644" y="1219"/>
                </a:cubicBezTo>
                <a:cubicBezTo>
                  <a:pt x="1585" y="1219"/>
                  <a:pt x="1577" y="1220"/>
                  <a:pt x="1569" y="1216"/>
                </a:cubicBezTo>
                <a:cubicBezTo>
                  <a:pt x="1486" y="1230"/>
                  <a:pt x="1479" y="1227"/>
                  <a:pt x="1471" y="1230"/>
                </a:cubicBezTo>
                <a:cubicBezTo>
                  <a:pt x="1385" y="1240"/>
                  <a:pt x="1370" y="1240"/>
                  <a:pt x="1353" y="1245"/>
                </a:cubicBezTo>
                <a:cubicBezTo>
                  <a:pt x="1318" y="1242"/>
                  <a:pt x="1314" y="1243"/>
                  <a:pt x="1310" y="1246"/>
                </a:cubicBezTo>
                <a:cubicBezTo>
                  <a:pt x="1239" y="1242"/>
                  <a:pt x="1231" y="1242"/>
                  <a:pt x="1224" y="1241"/>
                </a:cubicBezTo>
                <a:cubicBezTo>
                  <a:pt x="1187" y="1241"/>
                  <a:pt x="1185" y="1232"/>
                  <a:pt x="1180" y="1236"/>
                </a:cubicBezTo>
                <a:cubicBezTo>
                  <a:pt x="1231" y="1254"/>
                  <a:pt x="1246" y="1250"/>
                  <a:pt x="1258" y="1254"/>
                </a:cubicBezTo>
                <a:cubicBezTo>
                  <a:pt x="1315" y="1251"/>
                  <a:pt x="1327" y="1257"/>
                  <a:pt x="1342" y="1252"/>
                </a:cubicBezTo>
                <a:cubicBezTo>
                  <a:pt x="1369" y="1255"/>
                  <a:pt x="1377" y="1251"/>
                  <a:pt x="1385" y="1249"/>
                </a:cubicBezTo>
                <a:cubicBezTo>
                  <a:pt x="1444" y="1247"/>
                  <a:pt x="1455" y="1238"/>
                  <a:pt x="1462" y="1241"/>
                </a:cubicBezTo>
                <a:cubicBezTo>
                  <a:pt x="1520" y="1236"/>
                  <a:pt x="1534" y="1230"/>
                  <a:pt x="1545" y="1236"/>
                </a:cubicBezTo>
                <a:cubicBezTo>
                  <a:pt x="1627" y="1230"/>
                  <a:pt x="1646" y="1234"/>
                  <a:pt x="1668" y="1229"/>
                </a:cubicBezTo>
                <a:cubicBezTo>
                  <a:pt x="1698" y="1239"/>
                  <a:pt x="1703" y="1236"/>
                  <a:pt x="1707" y="1237"/>
                </a:cubicBezTo>
                <a:cubicBezTo>
                  <a:pt x="1732" y="1236"/>
                  <a:pt x="1739" y="1245"/>
                  <a:pt x="1749" y="1243"/>
                </a:cubicBezTo>
                <a:cubicBezTo>
                  <a:pt x="1755" y="1249"/>
                  <a:pt x="1748" y="1253"/>
                  <a:pt x="1743" y="1249"/>
                </a:cubicBezTo>
                <a:cubicBezTo>
                  <a:pt x="1719" y="1244"/>
                  <a:pt x="1716" y="1244"/>
                  <a:pt x="1712" y="1246"/>
                </a:cubicBezTo>
                <a:cubicBezTo>
                  <a:pt x="1670" y="1240"/>
                  <a:pt x="1660" y="1238"/>
                  <a:pt x="1648" y="1241"/>
                </a:cubicBezTo>
                <a:cubicBezTo>
                  <a:pt x="1604" y="1240"/>
                  <a:pt x="1594" y="1235"/>
                  <a:pt x="1582" y="1239"/>
                </a:cubicBezTo>
                <a:cubicBezTo>
                  <a:pt x="1544" y="1240"/>
                  <a:pt x="1537" y="1245"/>
                  <a:pt x="1533" y="1240"/>
                </a:cubicBezTo>
                <a:cubicBezTo>
                  <a:pt x="1467" y="1257"/>
                  <a:pt x="1457" y="1253"/>
                  <a:pt x="1445" y="1256"/>
                </a:cubicBezTo>
                <a:cubicBezTo>
                  <a:pt x="1403" y="1264"/>
                  <a:pt x="1390" y="1268"/>
                  <a:pt x="1379" y="1270"/>
                </a:cubicBezTo>
                <a:cubicBezTo>
                  <a:pt x="1323" y="1272"/>
                  <a:pt x="1317" y="1273"/>
                  <a:pt x="1311" y="1275"/>
                </a:cubicBezTo>
                <a:cubicBezTo>
                  <a:pt x="1261" y="1270"/>
                  <a:pt x="1258" y="1270"/>
                  <a:pt x="1256" y="1270"/>
                </a:cubicBezTo>
                <a:cubicBezTo>
                  <a:pt x="1281" y="1283"/>
                  <a:pt x="1291" y="1277"/>
                  <a:pt x="1297" y="1282"/>
                </a:cubicBezTo>
                <a:cubicBezTo>
                  <a:pt x="1350" y="1284"/>
                  <a:pt x="1354" y="1283"/>
                  <a:pt x="1358" y="1281"/>
                </a:cubicBezTo>
                <a:cubicBezTo>
                  <a:pt x="1412" y="1275"/>
                  <a:pt x="1429" y="1273"/>
                  <a:pt x="1448" y="1263"/>
                </a:cubicBezTo>
                <a:cubicBezTo>
                  <a:pt x="1496" y="1259"/>
                  <a:pt x="1504" y="1261"/>
                  <a:pt x="1506" y="1255"/>
                </a:cubicBezTo>
                <a:cubicBezTo>
                  <a:pt x="1604" y="1249"/>
                  <a:pt x="1618" y="1249"/>
                  <a:pt x="1632" y="1249"/>
                </a:cubicBezTo>
                <a:cubicBezTo>
                  <a:pt x="1718" y="1255"/>
                  <a:pt x="1721" y="1258"/>
                  <a:pt x="1724" y="1257"/>
                </a:cubicBezTo>
                <a:cubicBezTo>
                  <a:pt x="1760" y="1268"/>
                  <a:pt x="1767" y="1268"/>
                  <a:pt x="1774" y="1267"/>
                </a:cubicBezTo>
                <a:cubicBezTo>
                  <a:pt x="1815" y="1281"/>
                  <a:pt x="1816" y="1287"/>
                  <a:pt x="1820" y="1286"/>
                </a:cubicBezTo>
                <a:cubicBezTo>
                  <a:pt x="1802" y="1291"/>
                  <a:pt x="1800" y="1287"/>
                  <a:pt x="1797" y="1287"/>
                </a:cubicBezTo>
                <a:cubicBezTo>
                  <a:pt x="1773" y="1285"/>
                  <a:pt x="1771" y="1278"/>
                  <a:pt x="1767" y="1280"/>
                </a:cubicBezTo>
                <a:cubicBezTo>
                  <a:pt x="1735" y="1274"/>
                  <a:pt x="1731" y="1277"/>
                  <a:pt x="1729" y="1272"/>
                </a:cubicBezTo>
                <a:cubicBezTo>
                  <a:pt x="1681" y="1271"/>
                  <a:pt x="1675" y="1267"/>
                  <a:pt x="1668" y="1267"/>
                </a:cubicBezTo>
                <a:cubicBezTo>
                  <a:pt x="1609" y="1270"/>
                  <a:pt x="1598" y="1261"/>
                  <a:pt x="1581" y="1269"/>
                </a:cubicBezTo>
                <a:cubicBezTo>
                  <a:pt x="1526" y="1273"/>
                  <a:pt x="1513" y="1281"/>
                  <a:pt x="1503" y="1277"/>
                </a:cubicBezTo>
                <a:cubicBezTo>
                  <a:pt x="1403" y="1314"/>
                  <a:pt x="1407" y="1320"/>
                  <a:pt x="1413" y="1315"/>
                </a:cubicBezTo>
                <a:cubicBezTo>
                  <a:pt x="1514" y="1312"/>
                  <a:pt x="1537" y="1321"/>
                  <a:pt x="1566" y="1306"/>
                </a:cubicBezTo>
                <a:cubicBezTo>
                  <a:pt x="1652" y="1306"/>
                  <a:pt x="1660" y="1299"/>
                  <a:pt x="1665" y="1304"/>
                </a:cubicBezTo>
                <a:cubicBezTo>
                  <a:pt x="1741" y="1305"/>
                  <a:pt x="1754" y="1305"/>
                  <a:pt x="1766" y="1310"/>
                </a:cubicBezTo>
                <a:cubicBezTo>
                  <a:pt x="1789" y="1312"/>
                  <a:pt x="1793" y="1309"/>
                  <a:pt x="1795" y="1315"/>
                </a:cubicBezTo>
                <a:cubicBezTo>
                  <a:pt x="1826" y="1322"/>
                  <a:pt x="1829" y="1321"/>
                  <a:pt x="1832" y="1323"/>
                </a:cubicBezTo>
                <a:cubicBezTo>
                  <a:pt x="1855" y="1327"/>
                  <a:pt x="1857" y="1336"/>
                  <a:pt x="1861" y="1334"/>
                </a:cubicBezTo>
                <a:cubicBezTo>
                  <a:pt x="1813" y="1332"/>
                  <a:pt x="1798" y="1323"/>
                  <a:pt x="1782" y="1319"/>
                </a:cubicBezTo>
                <a:cubicBezTo>
                  <a:pt x="1738" y="1312"/>
                  <a:pt x="1731" y="1314"/>
                  <a:pt x="1725" y="1312"/>
                </a:cubicBezTo>
                <a:cubicBezTo>
                  <a:pt x="1650" y="1315"/>
                  <a:pt x="1635" y="1320"/>
                  <a:pt x="1623" y="1313"/>
                </a:cubicBezTo>
                <a:cubicBezTo>
                  <a:pt x="1561" y="1319"/>
                  <a:pt x="1555" y="1325"/>
                  <a:pt x="1552" y="1323"/>
                </a:cubicBezTo>
                <a:cubicBezTo>
                  <a:pt x="1487" y="1328"/>
                  <a:pt x="1479" y="1328"/>
                  <a:pt x="1472" y="1327"/>
                </a:cubicBezTo>
                <a:cubicBezTo>
                  <a:pt x="1417" y="1334"/>
                  <a:pt x="1410" y="1330"/>
                  <a:pt x="1402" y="1333"/>
                </a:cubicBezTo>
                <a:cubicBezTo>
                  <a:pt x="1358" y="1323"/>
                  <a:pt x="1352" y="1329"/>
                  <a:pt x="1349" y="1327"/>
                </a:cubicBezTo>
                <a:cubicBezTo>
                  <a:pt x="1303" y="1318"/>
                  <a:pt x="1290" y="1309"/>
                  <a:pt x="1276" y="1306"/>
                </a:cubicBezTo>
                <a:cubicBezTo>
                  <a:pt x="1243" y="1288"/>
                  <a:pt x="1240" y="1286"/>
                  <a:pt x="1236" y="1287"/>
                </a:cubicBezTo>
                <a:cubicBezTo>
                  <a:pt x="1278" y="1315"/>
                  <a:pt x="1282" y="1314"/>
                  <a:pt x="1284" y="1316"/>
                </a:cubicBezTo>
                <a:cubicBezTo>
                  <a:pt x="1315" y="1323"/>
                  <a:pt x="1318" y="1333"/>
                  <a:pt x="1326" y="1328"/>
                </a:cubicBezTo>
                <a:cubicBezTo>
                  <a:pt x="1371" y="1337"/>
                  <a:pt x="1380" y="1344"/>
                  <a:pt x="1392" y="1342"/>
                </a:cubicBezTo>
                <a:cubicBezTo>
                  <a:pt x="1440" y="1342"/>
                  <a:pt x="1453" y="1339"/>
                  <a:pt x="1464" y="1340"/>
                </a:cubicBezTo>
                <a:cubicBezTo>
                  <a:pt x="1510" y="1335"/>
                  <a:pt x="1519" y="1337"/>
                  <a:pt x="1529" y="1333"/>
                </a:cubicBezTo>
                <a:cubicBezTo>
                  <a:pt x="1595" y="1331"/>
                  <a:pt x="1604" y="1333"/>
                  <a:pt x="1616" y="1326"/>
                </a:cubicBezTo>
                <a:cubicBezTo>
                  <a:pt x="1671" y="1323"/>
                  <a:pt x="1674" y="1328"/>
                  <a:pt x="1681" y="1322"/>
                </a:cubicBezTo>
                <a:cubicBezTo>
                  <a:pt x="1750" y="1328"/>
                  <a:pt x="1752" y="1328"/>
                  <a:pt x="1755" y="1328"/>
                </a:cubicBezTo>
                <a:cubicBezTo>
                  <a:pt x="1786" y="1333"/>
                  <a:pt x="1791" y="1334"/>
                  <a:pt x="1797" y="1334"/>
                </a:cubicBezTo>
                <a:cubicBezTo>
                  <a:pt x="1793" y="1340"/>
                  <a:pt x="1775" y="1343"/>
                  <a:pt x="1760" y="1337"/>
                </a:cubicBezTo>
                <a:cubicBezTo>
                  <a:pt x="1713" y="1347"/>
                  <a:pt x="1712" y="1335"/>
                  <a:pt x="1706" y="1340"/>
                </a:cubicBezTo>
                <a:cubicBezTo>
                  <a:pt x="1657" y="1348"/>
                  <a:pt x="1655" y="1344"/>
                  <a:pt x="1652" y="1344"/>
                </a:cubicBezTo>
                <a:cubicBezTo>
                  <a:pt x="1614" y="1354"/>
                  <a:pt x="1612" y="1351"/>
                  <a:pt x="1608" y="1354"/>
                </a:cubicBezTo>
                <a:cubicBezTo>
                  <a:pt x="1575" y="1355"/>
                  <a:pt x="1566" y="1364"/>
                  <a:pt x="1562" y="1356"/>
                </a:cubicBezTo>
                <a:cubicBezTo>
                  <a:pt x="1481" y="1370"/>
                  <a:pt x="1471" y="1377"/>
                  <a:pt x="1464" y="1375"/>
                </a:cubicBezTo>
                <a:cubicBezTo>
                  <a:pt x="1439" y="1370"/>
                  <a:pt x="1431" y="1383"/>
                  <a:pt x="1430" y="1373"/>
                </a:cubicBezTo>
                <a:cubicBezTo>
                  <a:pt x="1377" y="1382"/>
                  <a:pt x="1387" y="1378"/>
                  <a:pt x="1396" y="1380"/>
                </a:cubicBezTo>
                <a:cubicBezTo>
                  <a:pt x="1419" y="1383"/>
                  <a:pt x="1421" y="1385"/>
                  <a:pt x="1423" y="1386"/>
                </a:cubicBezTo>
                <a:cubicBezTo>
                  <a:pt x="1479" y="1383"/>
                  <a:pt x="1486" y="1384"/>
                  <a:pt x="1494" y="1382"/>
                </a:cubicBezTo>
                <a:cubicBezTo>
                  <a:pt x="1547" y="1375"/>
                  <a:pt x="1553" y="1366"/>
                  <a:pt x="1556" y="1371"/>
                </a:cubicBezTo>
                <a:cubicBezTo>
                  <a:pt x="1627" y="1364"/>
                  <a:pt x="1637" y="1358"/>
                  <a:pt x="1645" y="1357"/>
                </a:cubicBezTo>
                <a:cubicBezTo>
                  <a:pt x="1703" y="1351"/>
                  <a:pt x="1712" y="1350"/>
                  <a:pt x="1719" y="1354"/>
                </a:cubicBezTo>
                <a:cubicBezTo>
                  <a:pt x="1782" y="1354"/>
                  <a:pt x="1787" y="1351"/>
                  <a:pt x="1792" y="1352"/>
                </a:cubicBezTo>
                <a:cubicBezTo>
                  <a:pt x="1878" y="1372"/>
                  <a:pt x="1884" y="1367"/>
                  <a:pt x="1887" y="1375"/>
                </a:cubicBezTo>
                <a:cubicBezTo>
                  <a:pt x="1918" y="1388"/>
                  <a:pt x="1920" y="1389"/>
                  <a:pt x="1922" y="1391"/>
                </a:cubicBezTo>
                <a:cubicBezTo>
                  <a:pt x="1911" y="1387"/>
                  <a:pt x="1904" y="1391"/>
                  <a:pt x="1901" y="1385"/>
                </a:cubicBezTo>
                <a:cubicBezTo>
                  <a:pt x="1862" y="1379"/>
                  <a:pt x="1853" y="1376"/>
                  <a:pt x="1844" y="1372"/>
                </a:cubicBezTo>
                <a:cubicBezTo>
                  <a:pt x="1776" y="1364"/>
                  <a:pt x="1765" y="1369"/>
                  <a:pt x="1755" y="1366"/>
                </a:cubicBezTo>
                <a:cubicBezTo>
                  <a:pt x="1680" y="1369"/>
                  <a:pt x="1666" y="1371"/>
                  <a:pt x="1652" y="1370"/>
                </a:cubicBezTo>
                <a:cubicBezTo>
                  <a:pt x="1608" y="1372"/>
                  <a:pt x="1608" y="1377"/>
                  <a:pt x="1604" y="1374"/>
                </a:cubicBezTo>
                <a:cubicBezTo>
                  <a:pt x="1563" y="1380"/>
                  <a:pt x="1556" y="1380"/>
                  <a:pt x="1549" y="1381"/>
                </a:cubicBezTo>
                <a:cubicBezTo>
                  <a:pt x="1459" y="1394"/>
                  <a:pt x="1444" y="1388"/>
                  <a:pt x="1426" y="1393"/>
                </a:cubicBezTo>
                <a:cubicBezTo>
                  <a:pt x="1350" y="1390"/>
                  <a:pt x="1346" y="1389"/>
                  <a:pt x="1342" y="1390"/>
                </a:cubicBezTo>
                <a:cubicBezTo>
                  <a:pt x="1375" y="1402"/>
                  <a:pt x="1383" y="1395"/>
                  <a:pt x="1387" y="1400"/>
                </a:cubicBezTo>
                <a:cubicBezTo>
                  <a:pt x="1455" y="1397"/>
                  <a:pt x="1466" y="1401"/>
                  <a:pt x="1480" y="1399"/>
                </a:cubicBezTo>
                <a:cubicBezTo>
                  <a:pt x="1566" y="1388"/>
                  <a:pt x="1578" y="1390"/>
                  <a:pt x="1591" y="1387"/>
                </a:cubicBezTo>
                <a:cubicBezTo>
                  <a:pt x="1655" y="1382"/>
                  <a:pt x="1663" y="1378"/>
                  <a:pt x="1668" y="1382"/>
                </a:cubicBezTo>
                <a:cubicBezTo>
                  <a:pt x="1721" y="1380"/>
                  <a:pt x="1735" y="1377"/>
                  <a:pt x="1748" y="1379"/>
                </a:cubicBezTo>
                <a:cubicBezTo>
                  <a:pt x="1840" y="1389"/>
                  <a:pt x="1848" y="1384"/>
                  <a:pt x="1854" y="1390"/>
                </a:cubicBezTo>
                <a:cubicBezTo>
                  <a:pt x="1892" y="1397"/>
                  <a:pt x="1895" y="1398"/>
                  <a:pt x="1899" y="1398"/>
                </a:cubicBezTo>
                <a:cubicBezTo>
                  <a:pt x="1946" y="1421"/>
                  <a:pt x="1951" y="1416"/>
                  <a:pt x="1953" y="1420"/>
                </a:cubicBezTo>
                <a:cubicBezTo>
                  <a:pt x="1953" y="1432"/>
                  <a:pt x="1951" y="1419"/>
                  <a:pt x="1942" y="1427"/>
                </a:cubicBezTo>
                <a:cubicBezTo>
                  <a:pt x="1885" y="1408"/>
                  <a:pt x="1876" y="1413"/>
                  <a:pt x="1870" y="1408"/>
                </a:cubicBezTo>
                <a:cubicBezTo>
                  <a:pt x="1811" y="1402"/>
                  <a:pt x="1795" y="1405"/>
                  <a:pt x="1782" y="1398"/>
                </a:cubicBezTo>
                <a:cubicBezTo>
                  <a:pt x="1708" y="1398"/>
                  <a:pt x="1705" y="1400"/>
                  <a:pt x="1704" y="1400"/>
                </a:cubicBezTo>
                <a:cubicBezTo>
                  <a:pt x="1691" y="1404"/>
                  <a:pt x="1689" y="1402"/>
                  <a:pt x="1686" y="1405"/>
                </a:cubicBezTo>
                <a:cubicBezTo>
                  <a:pt x="1611" y="1410"/>
                  <a:pt x="1594" y="1408"/>
                  <a:pt x="1574" y="1411"/>
                </a:cubicBezTo>
                <a:cubicBezTo>
                  <a:pt x="1488" y="1407"/>
                  <a:pt x="1484" y="1404"/>
                  <a:pt x="1479" y="1408"/>
                </a:cubicBezTo>
                <a:cubicBezTo>
                  <a:pt x="1480" y="1412"/>
                  <a:pt x="1489" y="1413"/>
                  <a:pt x="1498" y="1415"/>
                </a:cubicBezTo>
                <a:cubicBezTo>
                  <a:pt x="1519" y="1429"/>
                  <a:pt x="1504" y="1422"/>
                  <a:pt x="1510" y="1432"/>
                </a:cubicBezTo>
                <a:cubicBezTo>
                  <a:pt x="1534" y="1436"/>
                  <a:pt x="1540" y="1438"/>
                  <a:pt x="1546" y="1438"/>
                </a:cubicBezTo>
                <a:cubicBezTo>
                  <a:pt x="1611" y="1467"/>
                  <a:pt x="1627" y="1474"/>
                  <a:pt x="1645" y="1474"/>
                </a:cubicBezTo>
                <a:cubicBezTo>
                  <a:pt x="1717" y="1506"/>
                  <a:pt x="1734" y="1516"/>
                  <a:pt x="1753" y="1520"/>
                </a:cubicBezTo>
                <a:cubicBezTo>
                  <a:pt x="1785" y="1533"/>
                  <a:pt x="1791" y="1529"/>
                  <a:pt x="1795" y="1532"/>
                </a:cubicBezTo>
                <a:cubicBezTo>
                  <a:pt x="1826" y="1539"/>
                  <a:pt x="1828" y="1539"/>
                  <a:pt x="1831" y="1539"/>
                </a:cubicBezTo>
                <a:cubicBezTo>
                  <a:pt x="1856" y="1547"/>
                  <a:pt x="1863" y="1542"/>
                  <a:pt x="1866" y="1549"/>
                </a:cubicBezTo>
                <a:cubicBezTo>
                  <a:pt x="1911" y="1551"/>
                  <a:pt x="1923" y="1552"/>
                  <a:pt x="1935" y="1551"/>
                </a:cubicBezTo>
                <a:cubicBezTo>
                  <a:pt x="1953" y="1559"/>
                  <a:pt x="1961" y="1552"/>
                  <a:pt x="1965" y="1558"/>
                </a:cubicBezTo>
                <a:cubicBezTo>
                  <a:pt x="2003" y="1561"/>
                  <a:pt x="2008" y="1563"/>
                  <a:pt x="2015" y="1563"/>
                </a:cubicBezTo>
                <a:cubicBezTo>
                  <a:pt x="2044" y="1565"/>
                  <a:pt x="2053" y="1569"/>
                  <a:pt x="2063" y="1565"/>
                </a:cubicBezTo>
                <a:cubicBezTo>
                  <a:pt x="2096" y="1577"/>
                  <a:pt x="2098" y="1573"/>
                  <a:pt x="2100" y="1574"/>
                </a:cubicBezTo>
                <a:cubicBezTo>
                  <a:pt x="2133" y="1580"/>
                  <a:pt x="2137" y="1579"/>
                  <a:pt x="2140" y="1581"/>
                </a:cubicBezTo>
                <a:cubicBezTo>
                  <a:pt x="2138" y="1589"/>
                  <a:pt x="2126" y="1587"/>
                  <a:pt x="2113" y="1591"/>
                </a:cubicBezTo>
                <a:cubicBezTo>
                  <a:pt x="2084" y="1603"/>
                  <a:pt x="2083" y="1605"/>
                  <a:pt x="2078" y="1607"/>
                </a:cubicBezTo>
                <a:cubicBezTo>
                  <a:pt x="2136" y="1595"/>
                  <a:pt x="2142" y="1601"/>
                  <a:pt x="2151" y="1596"/>
                </a:cubicBezTo>
                <a:cubicBezTo>
                  <a:pt x="2152" y="1620"/>
                  <a:pt x="2163" y="1609"/>
                  <a:pt x="2171" y="1611"/>
                </a:cubicBezTo>
                <a:cubicBezTo>
                  <a:pt x="2190" y="1615"/>
                  <a:pt x="2185" y="1609"/>
                  <a:pt x="2177" y="1617"/>
                </a:cubicBezTo>
                <a:cubicBezTo>
                  <a:pt x="2163" y="1631"/>
                  <a:pt x="2155" y="1629"/>
                  <a:pt x="2155" y="1635"/>
                </a:cubicBezTo>
                <a:cubicBezTo>
                  <a:pt x="2213" y="1625"/>
                  <a:pt x="2218" y="1628"/>
                  <a:pt x="2226" y="1625"/>
                </a:cubicBezTo>
                <a:cubicBezTo>
                  <a:pt x="2260" y="1628"/>
                  <a:pt x="2261" y="1643"/>
                  <a:pt x="2268" y="1637"/>
                </a:cubicBezTo>
                <a:cubicBezTo>
                  <a:pt x="2303" y="1642"/>
                  <a:pt x="2299" y="1639"/>
                  <a:pt x="2305" y="1636"/>
                </a:cubicBezTo>
                <a:cubicBezTo>
                  <a:pt x="2272" y="1586"/>
                  <a:pt x="2271" y="1585"/>
                  <a:pt x="2271" y="1585"/>
                </a:cubicBezTo>
                <a:cubicBezTo>
                  <a:pt x="2278" y="1553"/>
                  <a:pt x="2288" y="1547"/>
                  <a:pt x="2286" y="1538"/>
                </a:cubicBezTo>
                <a:close/>
                <a:moveTo>
                  <a:pt x="1708" y="969"/>
                </a:moveTo>
                <a:cubicBezTo>
                  <a:pt x="1710" y="965"/>
                  <a:pt x="1709" y="960"/>
                  <a:pt x="1710" y="956"/>
                </a:cubicBezTo>
                <a:cubicBezTo>
                  <a:pt x="1719" y="955"/>
                  <a:pt x="1708" y="964"/>
                  <a:pt x="1714" y="969"/>
                </a:cubicBezTo>
                <a:cubicBezTo>
                  <a:pt x="1712" y="973"/>
                  <a:pt x="1713" y="977"/>
                  <a:pt x="1712" y="981"/>
                </a:cubicBezTo>
                <a:cubicBezTo>
                  <a:pt x="1703" y="982"/>
                  <a:pt x="1714" y="973"/>
                  <a:pt x="1708" y="969"/>
                </a:cubicBezTo>
                <a:close/>
                <a:moveTo>
                  <a:pt x="1710" y="1003"/>
                </a:moveTo>
                <a:cubicBezTo>
                  <a:pt x="1709" y="998"/>
                  <a:pt x="1709" y="992"/>
                  <a:pt x="1709" y="986"/>
                </a:cubicBezTo>
                <a:cubicBezTo>
                  <a:pt x="1715" y="985"/>
                  <a:pt x="1707" y="996"/>
                  <a:pt x="1714" y="1001"/>
                </a:cubicBezTo>
                <a:cubicBezTo>
                  <a:pt x="1711" y="1006"/>
                  <a:pt x="1711" y="1012"/>
                  <a:pt x="1713" y="1019"/>
                </a:cubicBezTo>
                <a:cubicBezTo>
                  <a:pt x="1706" y="1020"/>
                  <a:pt x="1709" y="1007"/>
                  <a:pt x="1710" y="1003"/>
                </a:cubicBezTo>
                <a:close/>
                <a:moveTo>
                  <a:pt x="1711" y="1053"/>
                </a:moveTo>
                <a:cubicBezTo>
                  <a:pt x="1712" y="1045"/>
                  <a:pt x="1713" y="1056"/>
                  <a:pt x="1714" y="1059"/>
                </a:cubicBezTo>
                <a:cubicBezTo>
                  <a:pt x="1709" y="1060"/>
                  <a:pt x="1712" y="1056"/>
                  <a:pt x="1711" y="1053"/>
                </a:cubicBezTo>
                <a:close/>
                <a:moveTo>
                  <a:pt x="1662" y="1018"/>
                </a:moveTo>
                <a:cubicBezTo>
                  <a:pt x="1668" y="1015"/>
                  <a:pt x="1667" y="1025"/>
                  <a:pt x="1667" y="1027"/>
                </a:cubicBezTo>
                <a:cubicBezTo>
                  <a:pt x="1659" y="1029"/>
                  <a:pt x="1666" y="1021"/>
                  <a:pt x="1662" y="1018"/>
                </a:cubicBezTo>
                <a:close/>
                <a:moveTo>
                  <a:pt x="1669" y="1058"/>
                </a:moveTo>
                <a:cubicBezTo>
                  <a:pt x="1671" y="1050"/>
                  <a:pt x="1672" y="1062"/>
                  <a:pt x="1673" y="1065"/>
                </a:cubicBezTo>
                <a:cubicBezTo>
                  <a:pt x="1668" y="1065"/>
                  <a:pt x="1671" y="1061"/>
                  <a:pt x="1669" y="1058"/>
                </a:cubicBezTo>
                <a:close/>
                <a:moveTo>
                  <a:pt x="1326" y="805"/>
                </a:moveTo>
                <a:cubicBezTo>
                  <a:pt x="1325" y="804"/>
                  <a:pt x="1324" y="802"/>
                  <a:pt x="1324" y="801"/>
                </a:cubicBezTo>
                <a:cubicBezTo>
                  <a:pt x="1328" y="797"/>
                  <a:pt x="1330" y="801"/>
                  <a:pt x="1332" y="805"/>
                </a:cubicBezTo>
                <a:cubicBezTo>
                  <a:pt x="1330" y="805"/>
                  <a:pt x="1328" y="804"/>
                  <a:pt x="1326" y="805"/>
                </a:cubicBezTo>
                <a:close/>
                <a:moveTo>
                  <a:pt x="1355" y="821"/>
                </a:moveTo>
                <a:cubicBezTo>
                  <a:pt x="1354" y="814"/>
                  <a:pt x="1363" y="823"/>
                  <a:pt x="1367" y="820"/>
                </a:cubicBezTo>
                <a:cubicBezTo>
                  <a:pt x="1369" y="824"/>
                  <a:pt x="1370" y="827"/>
                  <a:pt x="1373" y="826"/>
                </a:cubicBezTo>
                <a:cubicBezTo>
                  <a:pt x="1371" y="836"/>
                  <a:pt x="1361" y="819"/>
                  <a:pt x="1355" y="821"/>
                </a:cubicBezTo>
                <a:close/>
                <a:moveTo>
                  <a:pt x="1471" y="918"/>
                </a:moveTo>
                <a:cubicBezTo>
                  <a:pt x="1477" y="917"/>
                  <a:pt x="1481" y="921"/>
                  <a:pt x="1484" y="926"/>
                </a:cubicBezTo>
                <a:cubicBezTo>
                  <a:pt x="1479" y="927"/>
                  <a:pt x="1475" y="923"/>
                  <a:pt x="1471" y="918"/>
                </a:cubicBezTo>
                <a:close/>
                <a:moveTo>
                  <a:pt x="1475" y="887"/>
                </a:moveTo>
                <a:cubicBezTo>
                  <a:pt x="1479" y="888"/>
                  <a:pt x="1482" y="887"/>
                  <a:pt x="1483" y="882"/>
                </a:cubicBezTo>
                <a:cubicBezTo>
                  <a:pt x="1476" y="872"/>
                  <a:pt x="1477" y="864"/>
                  <a:pt x="1474" y="855"/>
                </a:cubicBezTo>
                <a:cubicBezTo>
                  <a:pt x="1470" y="846"/>
                  <a:pt x="1484" y="858"/>
                  <a:pt x="1477" y="859"/>
                </a:cubicBezTo>
                <a:cubicBezTo>
                  <a:pt x="1487" y="876"/>
                  <a:pt x="1483" y="889"/>
                  <a:pt x="1490" y="905"/>
                </a:cubicBezTo>
                <a:cubicBezTo>
                  <a:pt x="1484" y="904"/>
                  <a:pt x="1481" y="890"/>
                  <a:pt x="1475" y="887"/>
                </a:cubicBezTo>
                <a:close/>
                <a:moveTo>
                  <a:pt x="1626" y="1053"/>
                </a:moveTo>
                <a:cubicBezTo>
                  <a:pt x="1634" y="1053"/>
                  <a:pt x="1627" y="1063"/>
                  <a:pt x="1634" y="1069"/>
                </a:cubicBezTo>
                <a:cubicBezTo>
                  <a:pt x="1625" y="1072"/>
                  <a:pt x="1626" y="1058"/>
                  <a:pt x="1626" y="1053"/>
                </a:cubicBezTo>
                <a:close/>
                <a:moveTo>
                  <a:pt x="1779" y="1297"/>
                </a:moveTo>
                <a:cubicBezTo>
                  <a:pt x="1775" y="1301"/>
                  <a:pt x="1772" y="1299"/>
                  <a:pt x="1769" y="1300"/>
                </a:cubicBezTo>
                <a:cubicBezTo>
                  <a:pt x="1763" y="1297"/>
                  <a:pt x="1757" y="1295"/>
                  <a:pt x="1751" y="1295"/>
                </a:cubicBezTo>
                <a:cubicBezTo>
                  <a:pt x="1744" y="1297"/>
                  <a:pt x="1739" y="1293"/>
                  <a:pt x="1733" y="1293"/>
                </a:cubicBezTo>
                <a:cubicBezTo>
                  <a:pt x="1727" y="1292"/>
                  <a:pt x="1720" y="1294"/>
                  <a:pt x="1714" y="1292"/>
                </a:cubicBezTo>
                <a:cubicBezTo>
                  <a:pt x="1701" y="1293"/>
                  <a:pt x="1690" y="1288"/>
                  <a:pt x="1676" y="1292"/>
                </a:cubicBezTo>
                <a:cubicBezTo>
                  <a:pt x="1665" y="1288"/>
                  <a:pt x="1650" y="1295"/>
                  <a:pt x="1639" y="1289"/>
                </a:cubicBezTo>
                <a:cubicBezTo>
                  <a:pt x="1612" y="1297"/>
                  <a:pt x="1587" y="1300"/>
                  <a:pt x="1564" y="1296"/>
                </a:cubicBezTo>
                <a:cubicBezTo>
                  <a:pt x="1551" y="1302"/>
                  <a:pt x="1540" y="1300"/>
                  <a:pt x="1527" y="1305"/>
                </a:cubicBezTo>
                <a:cubicBezTo>
                  <a:pt x="1517" y="1301"/>
                  <a:pt x="1505" y="1308"/>
                  <a:pt x="1495" y="1305"/>
                </a:cubicBezTo>
                <a:cubicBezTo>
                  <a:pt x="1483" y="1308"/>
                  <a:pt x="1472" y="1307"/>
                  <a:pt x="1460" y="1310"/>
                </a:cubicBezTo>
                <a:cubicBezTo>
                  <a:pt x="1448" y="1312"/>
                  <a:pt x="1439" y="1308"/>
                  <a:pt x="1426" y="1314"/>
                </a:cubicBezTo>
                <a:cubicBezTo>
                  <a:pt x="1430" y="1301"/>
                  <a:pt x="1443" y="1312"/>
                  <a:pt x="1452" y="1302"/>
                </a:cubicBezTo>
                <a:cubicBezTo>
                  <a:pt x="1462" y="1300"/>
                  <a:pt x="1471" y="1298"/>
                  <a:pt x="1482" y="1292"/>
                </a:cubicBezTo>
                <a:cubicBezTo>
                  <a:pt x="1487" y="1294"/>
                  <a:pt x="1495" y="1288"/>
                  <a:pt x="1501" y="1290"/>
                </a:cubicBezTo>
                <a:cubicBezTo>
                  <a:pt x="1508" y="1287"/>
                  <a:pt x="1513" y="1287"/>
                  <a:pt x="1519" y="1289"/>
                </a:cubicBezTo>
                <a:cubicBezTo>
                  <a:pt x="1532" y="1283"/>
                  <a:pt x="1542" y="1287"/>
                  <a:pt x="1555" y="1280"/>
                </a:cubicBezTo>
                <a:cubicBezTo>
                  <a:pt x="1566" y="1283"/>
                  <a:pt x="1580" y="1277"/>
                  <a:pt x="1592" y="1278"/>
                </a:cubicBezTo>
                <a:cubicBezTo>
                  <a:pt x="1603" y="1278"/>
                  <a:pt x="1614" y="1279"/>
                  <a:pt x="1626" y="1276"/>
                </a:cubicBezTo>
                <a:cubicBezTo>
                  <a:pt x="1632" y="1278"/>
                  <a:pt x="1639" y="1276"/>
                  <a:pt x="1645" y="1278"/>
                </a:cubicBezTo>
                <a:cubicBezTo>
                  <a:pt x="1648" y="1278"/>
                  <a:pt x="1651" y="1277"/>
                  <a:pt x="1655" y="1275"/>
                </a:cubicBezTo>
                <a:cubicBezTo>
                  <a:pt x="1656" y="1279"/>
                  <a:pt x="1659" y="1278"/>
                  <a:pt x="1662" y="1277"/>
                </a:cubicBezTo>
                <a:cubicBezTo>
                  <a:pt x="1672" y="1279"/>
                  <a:pt x="1684" y="1277"/>
                  <a:pt x="1694" y="1282"/>
                </a:cubicBezTo>
                <a:cubicBezTo>
                  <a:pt x="1701" y="1279"/>
                  <a:pt x="1705" y="1283"/>
                  <a:pt x="1710" y="1285"/>
                </a:cubicBezTo>
                <a:cubicBezTo>
                  <a:pt x="1714" y="1283"/>
                  <a:pt x="1717" y="1285"/>
                  <a:pt x="1721" y="1282"/>
                </a:cubicBezTo>
                <a:cubicBezTo>
                  <a:pt x="1722" y="1287"/>
                  <a:pt x="1725" y="1286"/>
                  <a:pt x="1728" y="1284"/>
                </a:cubicBezTo>
                <a:cubicBezTo>
                  <a:pt x="1732" y="1290"/>
                  <a:pt x="1739" y="1283"/>
                  <a:pt x="1744" y="1287"/>
                </a:cubicBezTo>
                <a:cubicBezTo>
                  <a:pt x="1750" y="1285"/>
                  <a:pt x="1754" y="1290"/>
                  <a:pt x="1761" y="1286"/>
                </a:cubicBezTo>
                <a:cubicBezTo>
                  <a:pt x="1769" y="1292"/>
                  <a:pt x="1778" y="1295"/>
                  <a:pt x="1787" y="1296"/>
                </a:cubicBezTo>
                <a:cubicBezTo>
                  <a:pt x="1790" y="1301"/>
                  <a:pt x="1780" y="1300"/>
                  <a:pt x="1779" y="1297"/>
                </a:cubicBezTo>
                <a:close/>
                <a:moveTo>
                  <a:pt x="2130" y="1548"/>
                </a:moveTo>
                <a:cubicBezTo>
                  <a:pt x="2125" y="1553"/>
                  <a:pt x="2123" y="1546"/>
                  <a:pt x="2120" y="1545"/>
                </a:cubicBezTo>
                <a:cubicBezTo>
                  <a:pt x="2117" y="1541"/>
                  <a:pt x="2112" y="1546"/>
                  <a:pt x="2110" y="1539"/>
                </a:cubicBezTo>
                <a:cubicBezTo>
                  <a:pt x="2117" y="1542"/>
                  <a:pt x="2125" y="1540"/>
                  <a:pt x="2130" y="1548"/>
                </a:cubicBezTo>
                <a:close/>
                <a:moveTo>
                  <a:pt x="1955" y="1440"/>
                </a:moveTo>
                <a:cubicBezTo>
                  <a:pt x="1958" y="1446"/>
                  <a:pt x="1948" y="1445"/>
                  <a:pt x="1947" y="1441"/>
                </a:cubicBezTo>
                <a:cubicBezTo>
                  <a:pt x="1944" y="1438"/>
                  <a:pt x="1938" y="1445"/>
                  <a:pt x="1936" y="1436"/>
                </a:cubicBezTo>
                <a:cubicBezTo>
                  <a:pt x="1944" y="1433"/>
                  <a:pt x="1948" y="1443"/>
                  <a:pt x="1955" y="1440"/>
                </a:cubicBezTo>
                <a:close/>
                <a:moveTo>
                  <a:pt x="1944" y="1452"/>
                </a:moveTo>
                <a:cubicBezTo>
                  <a:pt x="1949" y="1454"/>
                  <a:pt x="1954" y="1458"/>
                  <a:pt x="1961" y="1455"/>
                </a:cubicBezTo>
                <a:cubicBezTo>
                  <a:pt x="2014" y="1474"/>
                  <a:pt x="2019" y="1480"/>
                  <a:pt x="2025" y="1481"/>
                </a:cubicBezTo>
                <a:cubicBezTo>
                  <a:pt x="2043" y="1497"/>
                  <a:pt x="2034" y="1490"/>
                  <a:pt x="2031" y="1492"/>
                </a:cubicBezTo>
                <a:cubicBezTo>
                  <a:pt x="2012" y="1486"/>
                  <a:pt x="2012" y="1481"/>
                  <a:pt x="2009" y="1484"/>
                </a:cubicBezTo>
                <a:cubicBezTo>
                  <a:pt x="1985" y="1470"/>
                  <a:pt x="1979" y="1476"/>
                  <a:pt x="1976" y="1472"/>
                </a:cubicBezTo>
                <a:cubicBezTo>
                  <a:pt x="1913" y="1459"/>
                  <a:pt x="1905" y="1466"/>
                  <a:pt x="1901" y="1458"/>
                </a:cubicBezTo>
                <a:cubicBezTo>
                  <a:pt x="1860" y="1456"/>
                  <a:pt x="1855" y="1454"/>
                  <a:pt x="1849" y="1455"/>
                </a:cubicBezTo>
                <a:cubicBezTo>
                  <a:pt x="1799" y="1453"/>
                  <a:pt x="1784" y="1457"/>
                  <a:pt x="1771" y="1451"/>
                </a:cubicBezTo>
                <a:cubicBezTo>
                  <a:pt x="1745" y="1456"/>
                  <a:pt x="1743" y="1449"/>
                  <a:pt x="1738" y="1452"/>
                </a:cubicBezTo>
                <a:cubicBezTo>
                  <a:pt x="1675" y="1445"/>
                  <a:pt x="1661" y="1447"/>
                  <a:pt x="1648" y="1443"/>
                </a:cubicBezTo>
                <a:cubicBezTo>
                  <a:pt x="1662" y="1439"/>
                  <a:pt x="1667" y="1438"/>
                  <a:pt x="1671" y="1442"/>
                </a:cubicBezTo>
                <a:cubicBezTo>
                  <a:pt x="1712" y="1440"/>
                  <a:pt x="1723" y="1437"/>
                  <a:pt x="1733" y="1437"/>
                </a:cubicBezTo>
                <a:cubicBezTo>
                  <a:pt x="1795" y="1434"/>
                  <a:pt x="1803" y="1432"/>
                  <a:pt x="1809" y="1436"/>
                </a:cubicBezTo>
                <a:cubicBezTo>
                  <a:pt x="1839" y="1435"/>
                  <a:pt x="1844" y="1440"/>
                  <a:pt x="1851" y="1442"/>
                </a:cubicBezTo>
                <a:cubicBezTo>
                  <a:pt x="1871" y="1442"/>
                  <a:pt x="1873" y="1440"/>
                  <a:pt x="1876" y="1440"/>
                </a:cubicBezTo>
                <a:cubicBezTo>
                  <a:pt x="1894" y="1441"/>
                  <a:pt x="1904" y="1445"/>
                  <a:pt x="1914" y="1445"/>
                </a:cubicBezTo>
                <a:close/>
                <a:moveTo>
                  <a:pt x="1563" y="1432"/>
                </a:moveTo>
                <a:cubicBezTo>
                  <a:pt x="1560" y="1428"/>
                  <a:pt x="1553" y="1434"/>
                  <a:pt x="1550" y="1430"/>
                </a:cubicBezTo>
                <a:cubicBezTo>
                  <a:pt x="1526" y="1417"/>
                  <a:pt x="1540" y="1418"/>
                  <a:pt x="1554" y="1416"/>
                </a:cubicBezTo>
                <a:cubicBezTo>
                  <a:pt x="1581" y="1416"/>
                  <a:pt x="1586" y="1420"/>
                  <a:pt x="1593" y="1418"/>
                </a:cubicBezTo>
                <a:cubicBezTo>
                  <a:pt x="1715" y="1414"/>
                  <a:pt x="1722" y="1407"/>
                  <a:pt x="1726" y="1409"/>
                </a:cubicBezTo>
                <a:cubicBezTo>
                  <a:pt x="1772" y="1405"/>
                  <a:pt x="1775" y="1413"/>
                  <a:pt x="1780" y="1411"/>
                </a:cubicBezTo>
                <a:cubicBezTo>
                  <a:pt x="1822" y="1413"/>
                  <a:pt x="1824" y="1415"/>
                  <a:pt x="1826" y="1418"/>
                </a:cubicBezTo>
                <a:cubicBezTo>
                  <a:pt x="1854" y="1421"/>
                  <a:pt x="1865" y="1416"/>
                  <a:pt x="1872" y="1422"/>
                </a:cubicBezTo>
                <a:cubicBezTo>
                  <a:pt x="1906" y="1426"/>
                  <a:pt x="1921" y="1424"/>
                  <a:pt x="1919" y="1433"/>
                </a:cubicBezTo>
                <a:cubicBezTo>
                  <a:pt x="1890" y="1426"/>
                  <a:pt x="1884" y="1430"/>
                  <a:pt x="1879" y="1429"/>
                </a:cubicBezTo>
                <a:cubicBezTo>
                  <a:pt x="1842" y="1429"/>
                  <a:pt x="1838" y="1427"/>
                  <a:pt x="1833" y="1426"/>
                </a:cubicBezTo>
                <a:cubicBezTo>
                  <a:pt x="1768" y="1426"/>
                  <a:pt x="1761" y="1425"/>
                  <a:pt x="1753" y="1426"/>
                </a:cubicBezTo>
                <a:cubicBezTo>
                  <a:pt x="1725" y="1427"/>
                  <a:pt x="1719" y="1426"/>
                  <a:pt x="1711" y="1429"/>
                </a:cubicBezTo>
                <a:cubicBezTo>
                  <a:pt x="1676" y="1425"/>
                  <a:pt x="1670" y="1432"/>
                  <a:pt x="1667" y="1430"/>
                </a:cubicBezTo>
                <a:cubicBezTo>
                  <a:pt x="1598" y="1429"/>
                  <a:pt x="1591" y="1430"/>
                  <a:pt x="1584" y="1429"/>
                </a:cubicBezTo>
                <a:cubicBezTo>
                  <a:pt x="1575" y="1435"/>
                  <a:pt x="1566" y="1430"/>
                  <a:pt x="1563" y="1432"/>
                </a:cubicBezTo>
                <a:close/>
                <a:moveTo>
                  <a:pt x="1666" y="1469"/>
                </a:moveTo>
                <a:cubicBezTo>
                  <a:pt x="1661" y="1466"/>
                  <a:pt x="1654" y="1469"/>
                  <a:pt x="1649" y="1466"/>
                </a:cubicBezTo>
                <a:cubicBezTo>
                  <a:pt x="1610" y="1450"/>
                  <a:pt x="1614" y="1455"/>
                  <a:pt x="1616" y="1458"/>
                </a:cubicBezTo>
                <a:cubicBezTo>
                  <a:pt x="1584" y="1437"/>
                  <a:pt x="1593" y="1444"/>
                  <a:pt x="1606" y="1440"/>
                </a:cubicBezTo>
                <a:cubicBezTo>
                  <a:pt x="1659" y="1451"/>
                  <a:pt x="1663" y="1458"/>
                  <a:pt x="1670" y="1455"/>
                </a:cubicBezTo>
                <a:cubicBezTo>
                  <a:pt x="1725" y="1461"/>
                  <a:pt x="1730" y="1460"/>
                  <a:pt x="1735" y="1462"/>
                </a:cubicBezTo>
                <a:cubicBezTo>
                  <a:pt x="1773" y="1466"/>
                  <a:pt x="1778" y="1460"/>
                  <a:pt x="1780" y="1464"/>
                </a:cubicBezTo>
                <a:cubicBezTo>
                  <a:pt x="1809" y="1468"/>
                  <a:pt x="1816" y="1465"/>
                  <a:pt x="1821" y="1468"/>
                </a:cubicBezTo>
                <a:cubicBezTo>
                  <a:pt x="1874" y="1472"/>
                  <a:pt x="1879" y="1466"/>
                  <a:pt x="1881" y="1470"/>
                </a:cubicBezTo>
                <a:cubicBezTo>
                  <a:pt x="1913" y="1470"/>
                  <a:pt x="1914" y="1477"/>
                  <a:pt x="1919" y="1475"/>
                </a:cubicBezTo>
                <a:cubicBezTo>
                  <a:pt x="1951" y="1477"/>
                  <a:pt x="1953" y="1479"/>
                  <a:pt x="1956" y="1478"/>
                </a:cubicBezTo>
                <a:cubicBezTo>
                  <a:pt x="1984" y="1485"/>
                  <a:pt x="1992" y="1491"/>
                  <a:pt x="2001" y="1491"/>
                </a:cubicBezTo>
                <a:cubicBezTo>
                  <a:pt x="2048" y="1511"/>
                  <a:pt x="2051" y="1512"/>
                  <a:pt x="2054" y="1512"/>
                </a:cubicBezTo>
                <a:cubicBezTo>
                  <a:pt x="2066" y="1530"/>
                  <a:pt x="2063" y="1519"/>
                  <a:pt x="2055" y="1519"/>
                </a:cubicBezTo>
                <a:cubicBezTo>
                  <a:pt x="2001" y="1502"/>
                  <a:pt x="1996" y="1507"/>
                  <a:pt x="1994" y="1504"/>
                </a:cubicBezTo>
                <a:cubicBezTo>
                  <a:pt x="1954" y="1501"/>
                  <a:pt x="1943" y="1493"/>
                  <a:pt x="1929" y="1499"/>
                </a:cubicBezTo>
                <a:cubicBezTo>
                  <a:pt x="1849" y="1485"/>
                  <a:pt x="1838" y="1487"/>
                  <a:pt x="1830" y="1483"/>
                </a:cubicBezTo>
                <a:cubicBezTo>
                  <a:pt x="1765" y="1475"/>
                  <a:pt x="1758" y="1478"/>
                  <a:pt x="1752" y="1476"/>
                </a:cubicBezTo>
                <a:cubicBezTo>
                  <a:pt x="1724" y="1472"/>
                  <a:pt x="1720" y="1475"/>
                  <a:pt x="1717" y="1472"/>
                </a:cubicBezTo>
                <a:cubicBezTo>
                  <a:pt x="1677" y="1467"/>
                  <a:pt x="1671" y="1469"/>
                  <a:pt x="1666" y="1469"/>
                </a:cubicBezTo>
                <a:close/>
                <a:moveTo>
                  <a:pt x="2130" y="1569"/>
                </a:moveTo>
                <a:cubicBezTo>
                  <a:pt x="2128" y="1568"/>
                  <a:pt x="2126" y="1566"/>
                  <a:pt x="2123" y="1567"/>
                </a:cubicBezTo>
                <a:cubicBezTo>
                  <a:pt x="2093" y="1565"/>
                  <a:pt x="2091" y="1556"/>
                  <a:pt x="2085" y="1562"/>
                </a:cubicBezTo>
                <a:cubicBezTo>
                  <a:pt x="2014" y="1556"/>
                  <a:pt x="1998" y="1546"/>
                  <a:pt x="1980" y="1547"/>
                </a:cubicBezTo>
                <a:cubicBezTo>
                  <a:pt x="1944" y="1542"/>
                  <a:pt x="1935" y="1543"/>
                  <a:pt x="1927" y="1538"/>
                </a:cubicBezTo>
                <a:cubicBezTo>
                  <a:pt x="1827" y="1527"/>
                  <a:pt x="1822" y="1523"/>
                  <a:pt x="1815" y="1527"/>
                </a:cubicBezTo>
                <a:cubicBezTo>
                  <a:pt x="1768" y="1515"/>
                  <a:pt x="1765" y="1515"/>
                  <a:pt x="1762" y="1515"/>
                </a:cubicBezTo>
                <a:cubicBezTo>
                  <a:pt x="1732" y="1502"/>
                  <a:pt x="1722" y="1500"/>
                  <a:pt x="1712" y="1499"/>
                </a:cubicBezTo>
                <a:cubicBezTo>
                  <a:pt x="1681" y="1480"/>
                  <a:pt x="1691" y="1481"/>
                  <a:pt x="1692" y="1484"/>
                </a:cubicBezTo>
                <a:cubicBezTo>
                  <a:pt x="1731" y="1491"/>
                  <a:pt x="1741" y="1484"/>
                  <a:pt x="1747" y="1488"/>
                </a:cubicBezTo>
                <a:cubicBezTo>
                  <a:pt x="1798" y="1496"/>
                  <a:pt x="1807" y="1489"/>
                  <a:pt x="1813" y="1496"/>
                </a:cubicBezTo>
                <a:cubicBezTo>
                  <a:pt x="1907" y="1502"/>
                  <a:pt x="1913" y="1510"/>
                  <a:pt x="1921" y="1506"/>
                </a:cubicBezTo>
                <a:cubicBezTo>
                  <a:pt x="1949" y="1510"/>
                  <a:pt x="1957" y="1508"/>
                  <a:pt x="1963" y="1512"/>
                </a:cubicBezTo>
                <a:cubicBezTo>
                  <a:pt x="1992" y="1517"/>
                  <a:pt x="1998" y="1522"/>
                  <a:pt x="2007" y="1517"/>
                </a:cubicBezTo>
                <a:cubicBezTo>
                  <a:pt x="2031" y="1528"/>
                  <a:pt x="2039" y="1523"/>
                  <a:pt x="2043" y="1529"/>
                </a:cubicBezTo>
                <a:cubicBezTo>
                  <a:pt x="2099" y="1547"/>
                  <a:pt x="2105" y="1555"/>
                  <a:pt x="2113" y="1555"/>
                </a:cubicBezTo>
                <a:close/>
                <a:moveTo>
                  <a:pt x="2141" y="1542"/>
                </a:moveTo>
                <a:cubicBezTo>
                  <a:pt x="2130" y="1540"/>
                  <a:pt x="2132" y="1521"/>
                  <a:pt x="2123" y="1514"/>
                </a:cubicBezTo>
                <a:cubicBezTo>
                  <a:pt x="2113" y="1472"/>
                  <a:pt x="2115" y="1470"/>
                  <a:pt x="2114" y="1466"/>
                </a:cubicBezTo>
                <a:cubicBezTo>
                  <a:pt x="2103" y="1430"/>
                  <a:pt x="2109" y="1426"/>
                  <a:pt x="2108" y="1419"/>
                </a:cubicBezTo>
                <a:cubicBezTo>
                  <a:pt x="2106" y="1348"/>
                  <a:pt x="2116" y="1332"/>
                  <a:pt x="2113" y="1311"/>
                </a:cubicBezTo>
                <a:cubicBezTo>
                  <a:pt x="2122" y="1258"/>
                  <a:pt x="2125" y="1240"/>
                  <a:pt x="2122" y="1221"/>
                </a:cubicBezTo>
                <a:cubicBezTo>
                  <a:pt x="2131" y="1197"/>
                  <a:pt x="2126" y="1192"/>
                  <a:pt x="2127" y="1189"/>
                </a:cubicBezTo>
                <a:cubicBezTo>
                  <a:pt x="2136" y="1152"/>
                  <a:pt x="2131" y="1144"/>
                  <a:pt x="2138" y="1139"/>
                </a:cubicBezTo>
                <a:cubicBezTo>
                  <a:pt x="2136" y="1090"/>
                  <a:pt x="2145" y="1081"/>
                  <a:pt x="2143" y="1068"/>
                </a:cubicBezTo>
                <a:cubicBezTo>
                  <a:pt x="2151" y="1097"/>
                  <a:pt x="2147" y="1102"/>
                  <a:pt x="2151" y="1110"/>
                </a:cubicBezTo>
                <a:cubicBezTo>
                  <a:pt x="2145" y="1179"/>
                  <a:pt x="2150" y="1184"/>
                  <a:pt x="2143" y="1186"/>
                </a:cubicBezTo>
                <a:cubicBezTo>
                  <a:pt x="2134" y="1243"/>
                  <a:pt x="2140" y="1253"/>
                  <a:pt x="2134" y="1258"/>
                </a:cubicBezTo>
                <a:cubicBezTo>
                  <a:pt x="2136" y="1287"/>
                  <a:pt x="2131" y="1294"/>
                  <a:pt x="2131" y="1301"/>
                </a:cubicBezTo>
                <a:cubicBezTo>
                  <a:pt x="2122" y="1349"/>
                  <a:pt x="2128" y="1358"/>
                  <a:pt x="2121" y="1363"/>
                </a:cubicBezTo>
                <a:cubicBezTo>
                  <a:pt x="2126" y="1461"/>
                  <a:pt x="2127" y="1466"/>
                  <a:pt x="2124" y="1469"/>
                </a:cubicBezTo>
                <a:cubicBezTo>
                  <a:pt x="2130" y="1488"/>
                  <a:pt x="2132" y="1497"/>
                  <a:pt x="2129" y="1505"/>
                </a:cubicBezTo>
                <a:cubicBezTo>
                  <a:pt x="2145" y="1544"/>
                  <a:pt x="2142" y="1543"/>
                  <a:pt x="2141" y="1542"/>
                </a:cubicBezTo>
                <a:close/>
                <a:moveTo>
                  <a:pt x="2151" y="1528"/>
                </a:moveTo>
                <a:cubicBezTo>
                  <a:pt x="2154" y="1525"/>
                  <a:pt x="2147" y="1525"/>
                  <a:pt x="2151" y="1522"/>
                </a:cubicBezTo>
                <a:cubicBezTo>
                  <a:pt x="2143" y="1479"/>
                  <a:pt x="2139" y="1475"/>
                  <a:pt x="2137" y="1471"/>
                </a:cubicBezTo>
                <a:cubicBezTo>
                  <a:pt x="2134" y="1434"/>
                  <a:pt x="2135" y="1428"/>
                  <a:pt x="2136" y="1422"/>
                </a:cubicBezTo>
                <a:cubicBezTo>
                  <a:pt x="2136" y="1357"/>
                  <a:pt x="2137" y="1351"/>
                  <a:pt x="2134" y="1344"/>
                </a:cubicBezTo>
                <a:cubicBezTo>
                  <a:pt x="2143" y="1286"/>
                  <a:pt x="2143" y="1283"/>
                  <a:pt x="2143" y="1280"/>
                </a:cubicBezTo>
                <a:cubicBezTo>
                  <a:pt x="2152" y="1222"/>
                  <a:pt x="2155" y="1210"/>
                  <a:pt x="2155" y="1197"/>
                </a:cubicBezTo>
                <a:cubicBezTo>
                  <a:pt x="2156" y="1175"/>
                  <a:pt x="2159" y="1172"/>
                  <a:pt x="2157" y="1169"/>
                </a:cubicBezTo>
                <a:cubicBezTo>
                  <a:pt x="2159" y="1135"/>
                  <a:pt x="2156" y="1128"/>
                  <a:pt x="2158" y="1122"/>
                </a:cubicBezTo>
                <a:cubicBezTo>
                  <a:pt x="2155" y="1076"/>
                  <a:pt x="2152" y="1068"/>
                  <a:pt x="2150" y="1061"/>
                </a:cubicBezTo>
                <a:cubicBezTo>
                  <a:pt x="2141" y="977"/>
                  <a:pt x="2136" y="950"/>
                  <a:pt x="2126" y="922"/>
                </a:cubicBezTo>
                <a:cubicBezTo>
                  <a:pt x="2139" y="961"/>
                  <a:pt x="2147" y="969"/>
                  <a:pt x="2143" y="974"/>
                </a:cubicBezTo>
                <a:cubicBezTo>
                  <a:pt x="2154" y="1034"/>
                  <a:pt x="2159" y="1041"/>
                  <a:pt x="2157" y="1046"/>
                </a:cubicBezTo>
                <a:cubicBezTo>
                  <a:pt x="2171" y="1112"/>
                  <a:pt x="2169" y="1123"/>
                  <a:pt x="2171" y="1135"/>
                </a:cubicBezTo>
                <a:cubicBezTo>
                  <a:pt x="2172" y="1209"/>
                  <a:pt x="2173" y="1216"/>
                  <a:pt x="2169" y="1221"/>
                </a:cubicBezTo>
                <a:cubicBezTo>
                  <a:pt x="2169" y="1246"/>
                  <a:pt x="2171" y="1253"/>
                  <a:pt x="2169" y="1259"/>
                </a:cubicBezTo>
                <a:cubicBezTo>
                  <a:pt x="2162" y="1287"/>
                  <a:pt x="2163" y="1290"/>
                  <a:pt x="2165" y="1294"/>
                </a:cubicBezTo>
                <a:cubicBezTo>
                  <a:pt x="2159" y="1322"/>
                  <a:pt x="2159" y="1325"/>
                  <a:pt x="2161" y="1329"/>
                </a:cubicBezTo>
                <a:cubicBezTo>
                  <a:pt x="2154" y="1391"/>
                  <a:pt x="2149" y="1402"/>
                  <a:pt x="2150" y="1414"/>
                </a:cubicBezTo>
                <a:cubicBezTo>
                  <a:pt x="2147" y="1474"/>
                  <a:pt x="2154" y="1482"/>
                  <a:pt x="2148" y="1486"/>
                </a:cubicBezTo>
                <a:cubicBezTo>
                  <a:pt x="2154" y="1531"/>
                  <a:pt x="2164" y="1538"/>
                  <a:pt x="2155" y="1540"/>
                </a:cubicBezTo>
                <a:close/>
                <a:moveTo>
                  <a:pt x="2157" y="1548"/>
                </a:moveTo>
                <a:cubicBezTo>
                  <a:pt x="2160" y="1547"/>
                  <a:pt x="2162" y="1553"/>
                  <a:pt x="2164" y="1556"/>
                </a:cubicBezTo>
                <a:cubicBezTo>
                  <a:pt x="2158" y="1558"/>
                  <a:pt x="2155" y="1553"/>
                  <a:pt x="2157" y="1548"/>
                </a:cubicBezTo>
                <a:close/>
                <a:moveTo>
                  <a:pt x="2171" y="1543"/>
                </a:moveTo>
                <a:cubicBezTo>
                  <a:pt x="2167" y="1537"/>
                  <a:pt x="2171" y="1533"/>
                  <a:pt x="2172" y="1528"/>
                </a:cubicBezTo>
                <a:cubicBezTo>
                  <a:pt x="2160" y="1477"/>
                  <a:pt x="2162" y="1469"/>
                  <a:pt x="2161" y="1461"/>
                </a:cubicBezTo>
                <a:cubicBezTo>
                  <a:pt x="2157" y="1382"/>
                  <a:pt x="2168" y="1380"/>
                  <a:pt x="2163" y="1375"/>
                </a:cubicBezTo>
                <a:cubicBezTo>
                  <a:pt x="2168" y="1336"/>
                  <a:pt x="2171" y="1332"/>
                  <a:pt x="2169" y="1327"/>
                </a:cubicBezTo>
                <a:cubicBezTo>
                  <a:pt x="2175" y="1290"/>
                  <a:pt x="2172" y="1287"/>
                  <a:pt x="2175" y="1285"/>
                </a:cubicBezTo>
                <a:cubicBezTo>
                  <a:pt x="2178" y="1261"/>
                  <a:pt x="2180" y="1253"/>
                  <a:pt x="2179" y="1245"/>
                </a:cubicBezTo>
                <a:cubicBezTo>
                  <a:pt x="2185" y="1214"/>
                  <a:pt x="2178" y="1204"/>
                  <a:pt x="2182" y="1197"/>
                </a:cubicBezTo>
                <a:cubicBezTo>
                  <a:pt x="2179" y="1139"/>
                  <a:pt x="2181" y="1131"/>
                  <a:pt x="2182" y="1123"/>
                </a:cubicBezTo>
                <a:cubicBezTo>
                  <a:pt x="2165" y="1038"/>
                  <a:pt x="2163" y="1032"/>
                  <a:pt x="2160" y="1026"/>
                </a:cubicBezTo>
                <a:cubicBezTo>
                  <a:pt x="2165" y="997"/>
                  <a:pt x="2159" y="1009"/>
                  <a:pt x="2166" y="1014"/>
                </a:cubicBezTo>
                <a:cubicBezTo>
                  <a:pt x="2182" y="1078"/>
                  <a:pt x="2181" y="1084"/>
                  <a:pt x="2185" y="1092"/>
                </a:cubicBezTo>
                <a:cubicBezTo>
                  <a:pt x="2190" y="1151"/>
                  <a:pt x="2192" y="1157"/>
                  <a:pt x="2193" y="1164"/>
                </a:cubicBezTo>
                <a:cubicBezTo>
                  <a:pt x="2191" y="1222"/>
                  <a:pt x="2193" y="1229"/>
                  <a:pt x="2191" y="1235"/>
                </a:cubicBezTo>
                <a:cubicBezTo>
                  <a:pt x="2185" y="1291"/>
                  <a:pt x="2187" y="1298"/>
                  <a:pt x="2185" y="1303"/>
                </a:cubicBezTo>
                <a:cubicBezTo>
                  <a:pt x="2184" y="1333"/>
                  <a:pt x="2183" y="1336"/>
                  <a:pt x="2181" y="1338"/>
                </a:cubicBezTo>
                <a:cubicBezTo>
                  <a:pt x="2177" y="1379"/>
                  <a:pt x="2179" y="1385"/>
                  <a:pt x="2177" y="1390"/>
                </a:cubicBezTo>
                <a:cubicBezTo>
                  <a:pt x="2170" y="1464"/>
                  <a:pt x="2174" y="1471"/>
                  <a:pt x="2177" y="1479"/>
                </a:cubicBezTo>
                <a:cubicBezTo>
                  <a:pt x="2180" y="1521"/>
                  <a:pt x="2178" y="1526"/>
                  <a:pt x="2184" y="1533"/>
                </a:cubicBezTo>
                <a:cubicBezTo>
                  <a:pt x="2179" y="1571"/>
                  <a:pt x="2178" y="1555"/>
                  <a:pt x="2171" y="1543"/>
                </a:cubicBezTo>
                <a:close/>
                <a:moveTo>
                  <a:pt x="1887" y="2081"/>
                </a:moveTo>
                <a:cubicBezTo>
                  <a:pt x="1884" y="2077"/>
                  <a:pt x="1884" y="2073"/>
                  <a:pt x="1884" y="2069"/>
                </a:cubicBezTo>
                <a:cubicBezTo>
                  <a:pt x="1880" y="1989"/>
                  <a:pt x="1883" y="1974"/>
                  <a:pt x="1877" y="1956"/>
                </a:cubicBezTo>
                <a:cubicBezTo>
                  <a:pt x="1870" y="1854"/>
                  <a:pt x="1869" y="1852"/>
                  <a:pt x="1868" y="1849"/>
                </a:cubicBezTo>
                <a:cubicBezTo>
                  <a:pt x="1848" y="1784"/>
                  <a:pt x="1854" y="1782"/>
                  <a:pt x="1850" y="1776"/>
                </a:cubicBezTo>
                <a:cubicBezTo>
                  <a:pt x="1826" y="1714"/>
                  <a:pt x="1823" y="1705"/>
                  <a:pt x="1821" y="1697"/>
                </a:cubicBezTo>
                <a:cubicBezTo>
                  <a:pt x="1828" y="1723"/>
                  <a:pt x="1828" y="1724"/>
                  <a:pt x="1829" y="1725"/>
                </a:cubicBezTo>
                <a:cubicBezTo>
                  <a:pt x="1855" y="1819"/>
                  <a:pt x="1853" y="1827"/>
                  <a:pt x="1858" y="1837"/>
                </a:cubicBezTo>
                <a:cubicBezTo>
                  <a:pt x="1858" y="1854"/>
                  <a:pt x="1867" y="1862"/>
                  <a:pt x="1861" y="1864"/>
                </a:cubicBezTo>
                <a:cubicBezTo>
                  <a:pt x="1864" y="1931"/>
                  <a:pt x="1866" y="1935"/>
                  <a:pt x="1869" y="1938"/>
                </a:cubicBezTo>
                <a:cubicBezTo>
                  <a:pt x="1876" y="2010"/>
                  <a:pt x="1872" y="2020"/>
                  <a:pt x="1873" y="2033"/>
                </a:cubicBezTo>
                <a:cubicBezTo>
                  <a:pt x="1875" y="2122"/>
                  <a:pt x="1876" y="2136"/>
                  <a:pt x="1875" y="2148"/>
                </a:cubicBezTo>
                <a:cubicBezTo>
                  <a:pt x="1886" y="2156"/>
                  <a:pt x="1887" y="2152"/>
                  <a:pt x="1888" y="2148"/>
                </a:cubicBezTo>
                <a:cubicBezTo>
                  <a:pt x="1885" y="2096"/>
                  <a:pt x="1882" y="2087"/>
                  <a:pt x="1887" y="2081"/>
                </a:cubicBezTo>
                <a:close/>
                <a:moveTo>
                  <a:pt x="1928" y="1935"/>
                </a:moveTo>
                <a:cubicBezTo>
                  <a:pt x="1932" y="1927"/>
                  <a:pt x="1923" y="1916"/>
                  <a:pt x="1928" y="1909"/>
                </a:cubicBezTo>
                <a:cubicBezTo>
                  <a:pt x="1921" y="1870"/>
                  <a:pt x="1921" y="1860"/>
                  <a:pt x="1919" y="1849"/>
                </a:cubicBezTo>
                <a:cubicBezTo>
                  <a:pt x="1907" y="1800"/>
                  <a:pt x="1907" y="1795"/>
                  <a:pt x="1905" y="1788"/>
                </a:cubicBezTo>
                <a:cubicBezTo>
                  <a:pt x="1878" y="1703"/>
                  <a:pt x="1872" y="1685"/>
                  <a:pt x="1868" y="1667"/>
                </a:cubicBezTo>
                <a:cubicBezTo>
                  <a:pt x="1840" y="1648"/>
                  <a:pt x="1847" y="1654"/>
                  <a:pt x="1843" y="1657"/>
                </a:cubicBezTo>
                <a:cubicBezTo>
                  <a:pt x="1850" y="1680"/>
                  <a:pt x="1862" y="1679"/>
                  <a:pt x="1861" y="1687"/>
                </a:cubicBezTo>
                <a:cubicBezTo>
                  <a:pt x="1877" y="1739"/>
                  <a:pt x="1887" y="1757"/>
                  <a:pt x="1891" y="1772"/>
                </a:cubicBezTo>
                <a:cubicBezTo>
                  <a:pt x="1904" y="1830"/>
                  <a:pt x="1905" y="1839"/>
                  <a:pt x="1907" y="1849"/>
                </a:cubicBezTo>
                <a:cubicBezTo>
                  <a:pt x="1913" y="1917"/>
                  <a:pt x="1923" y="1928"/>
                  <a:pt x="1918" y="1933"/>
                </a:cubicBezTo>
                <a:cubicBezTo>
                  <a:pt x="1922" y="1971"/>
                  <a:pt x="1920" y="1974"/>
                  <a:pt x="1924" y="1979"/>
                </a:cubicBezTo>
                <a:cubicBezTo>
                  <a:pt x="1923" y="2029"/>
                  <a:pt x="1918" y="2034"/>
                  <a:pt x="1924" y="2044"/>
                </a:cubicBezTo>
                <a:cubicBezTo>
                  <a:pt x="1916" y="2092"/>
                  <a:pt x="1921" y="2100"/>
                  <a:pt x="1919" y="2107"/>
                </a:cubicBezTo>
                <a:cubicBezTo>
                  <a:pt x="1914" y="2152"/>
                  <a:pt x="1917" y="2156"/>
                  <a:pt x="1919" y="2160"/>
                </a:cubicBezTo>
                <a:cubicBezTo>
                  <a:pt x="1928" y="2125"/>
                  <a:pt x="1932" y="2109"/>
                  <a:pt x="1931" y="2092"/>
                </a:cubicBezTo>
                <a:cubicBezTo>
                  <a:pt x="1934" y="2023"/>
                  <a:pt x="1934" y="2019"/>
                  <a:pt x="1932" y="2014"/>
                </a:cubicBezTo>
                <a:close/>
                <a:moveTo>
                  <a:pt x="1845" y="2101"/>
                </a:moveTo>
                <a:cubicBezTo>
                  <a:pt x="1851" y="2098"/>
                  <a:pt x="1842" y="2089"/>
                  <a:pt x="1847" y="2085"/>
                </a:cubicBezTo>
                <a:cubicBezTo>
                  <a:pt x="1841" y="2005"/>
                  <a:pt x="1846" y="1984"/>
                  <a:pt x="1840" y="1959"/>
                </a:cubicBezTo>
                <a:cubicBezTo>
                  <a:pt x="1845" y="1920"/>
                  <a:pt x="1838" y="1912"/>
                  <a:pt x="1840" y="1907"/>
                </a:cubicBezTo>
                <a:cubicBezTo>
                  <a:pt x="1836" y="1877"/>
                  <a:pt x="1837" y="1869"/>
                  <a:pt x="1837" y="1860"/>
                </a:cubicBezTo>
                <a:cubicBezTo>
                  <a:pt x="1830" y="1825"/>
                  <a:pt x="1836" y="1823"/>
                  <a:pt x="1832" y="1817"/>
                </a:cubicBezTo>
                <a:cubicBezTo>
                  <a:pt x="1827" y="1785"/>
                  <a:pt x="1824" y="1779"/>
                  <a:pt x="1827" y="1775"/>
                </a:cubicBezTo>
                <a:cubicBezTo>
                  <a:pt x="1816" y="1738"/>
                  <a:pt x="1813" y="1733"/>
                  <a:pt x="1810" y="1728"/>
                </a:cubicBezTo>
                <a:cubicBezTo>
                  <a:pt x="1796" y="1693"/>
                  <a:pt x="1785" y="1669"/>
                  <a:pt x="1773" y="1646"/>
                </a:cubicBezTo>
                <a:cubicBezTo>
                  <a:pt x="1751" y="1605"/>
                  <a:pt x="1740" y="1601"/>
                  <a:pt x="1743" y="1609"/>
                </a:cubicBezTo>
                <a:cubicBezTo>
                  <a:pt x="1766" y="1651"/>
                  <a:pt x="1769" y="1651"/>
                  <a:pt x="1773" y="1665"/>
                </a:cubicBezTo>
                <a:cubicBezTo>
                  <a:pt x="1790" y="1692"/>
                  <a:pt x="1791" y="1707"/>
                  <a:pt x="1799" y="1717"/>
                </a:cubicBezTo>
                <a:cubicBezTo>
                  <a:pt x="1827" y="1832"/>
                  <a:pt x="1822" y="1839"/>
                  <a:pt x="1824" y="1847"/>
                </a:cubicBezTo>
                <a:cubicBezTo>
                  <a:pt x="1828" y="1891"/>
                  <a:pt x="1828" y="1908"/>
                  <a:pt x="1830" y="1925"/>
                </a:cubicBezTo>
                <a:cubicBezTo>
                  <a:pt x="1828" y="2000"/>
                  <a:pt x="1836" y="2007"/>
                  <a:pt x="1833" y="2011"/>
                </a:cubicBezTo>
                <a:cubicBezTo>
                  <a:pt x="1832" y="2090"/>
                  <a:pt x="1836" y="2107"/>
                  <a:pt x="1837" y="2125"/>
                </a:cubicBezTo>
                <a:cubicBezTo>
                  <a:pt x="1846" y="2160"/>
                  <a:pt x="1846" y="2160"/>
                  <a:pt x="1846" y="2160"/>
                </a:cubicBezTo>
                <a:cubicBezTo>
                  <a:pt x="1843" y="2124"/>
                  <a:pt x="1851" y="2115"/>
                  <a:pt x="1845" y="2101"/>
                </a:cubicBezTo>
                <a:close/>
                <a:moveTo>
                  <a:pt x="2127" y="2005"/>
                </a:moveTo>
                <a:cubicBezTo>
                  <a:pt x="2134" y="1993"/>
                  <a:pt x="2129" y="1976"/>
                  <a:pt x="2137" y="1965"/>
                </a:cubicBezTo>
                <a:cubicBezTo>
                  <a:pt x="2135" y="1949"/>
                  <a:pt x="2141" y="1936"/>
                  <a:pt x="2141" y="1921"/>
                </a:cubicBezTo>
                <a:cubicBezTo>
                  <a:pt x="2145" y="1915"/>
                  <a:pt x="2138" y="1905"/>
                  <a:pt x="2144" y="1900"/>
                </a:cubicBezTo>
                <a:cubicBezTo>
                  <a:pt x="2141" y="1891"/>
                  <a:pt x="2146" y="1885"/>
                  <a:pt x="2141" y="1875"/>
                </a:cubicBezTo>
                <a:cubicBezTo>
                  <a:pt x="2145" y="1869"/>
                  <a:pt x="2135" y="1859"/>
                  <a:pt x="2140" y="1853"/>
                </a:cubicBezTo>
                <a:cubicBezTo>
                  <a:pt x="2139" y="1852"/>
                  <a:pt x="2138" y="1850"/>
                  <a:pt x="2138" y="1849"/>
                </a:cubicBezTo>
                <a:cubicBezTo>
                  <a:pt x="2134" y="1841"/>
                  <a:pt x="2137" y="1835"/>
                  <a:pt x="2134" y="1827"/>
                </a:cubicBezTo>
                <a:cubicBezTo>
                  <a:pt x="2129" y="1829"/>
                  <a:pt x="2133" y="1822"/>
                  <a:pt x="2129" y="1823"/>
                </a:cubicBezTo>
                <a:cubicBezTo>
                  <a:pt x="2124" y="1820"/>
                  <a:pt x="2132" y="1811"/>
                  <a:pt x="2124" y="1813"/>
                </a:cubicBezTo>
                <a:cubicBezTo>
                  <a:pt x="2126" y="1825"/>
                  <a:pt x="2128" y="1837"/>
                  <a:pt x="2130" y="1849"/>
                </a:cubicBezTo>
                <a:cubicBezTo>
                  <a:pt x="2134" y="1872"/>
                  <a:pt x="2135" y="1893"/>
                  <a:pt x="2131" y="1913"/>
                </a:cubicBezTo>
                <a:cubicBezTo>
                  <a:pt x="2134" y="1930"/>
                  <a:pt x="2124" y="1942"/>
                  <a:pt x="2128" y="1960"/>
                </a:cubicBezTo>
                <a:cubicBezTo>
                  <a:pt x="2125" y="1967"/>
                  <a:pt x="2125" y="1975"/>
                  <a:pt x="2122" y="1982"/>
                </a:cubicBezTo>
                <a:cubicBezTo>
                  <a:pt x="2125" y="1987"/>
                  <a:pt x="2117" y="1988"/>
                  <a:pt x="2122" y="1995"/>
                </a:cubicBezTo>
                <a:cubicBezTo>
                  <a:pt x="2111" y="1995"/>
                  <a:pt x="2125" y="2004"/>
                  <a:pt x="2118" y="2006"/>
                </a:cubicBezTo>
                <a:cubicBezTo>
                  <a:pt x="2114" y="2013"/>
                  <a:pt x="2120" y="2023"/>
                  <a:pt x="2113" y="2028"/>
                </a:cubicBezTo>
                <a:cubicBezTo>
                  <a:pt x="2116" y="2037"/>
                  <a:pt x="2111" y="2043"/>
                  <a:pt x="2111" y="2052"/>
                </a:cubicBezTo>
                <a:cubicBezTo>
                  <a:pt x="2109" y="2054"/>
                  <a:pt x="2108" y="2057"/>
                  <a:pt x="2110" y="2062"/>
                </a:cubicBezTo>
                <a:cubicBezTo>
                  <a:pt x="2102" y="2064"/>
                  <a:pt x="2108" y="2070"/>
                  <a:pt x="2106" y="2073"/>
                </a:cubicBezTo>
                <a:cubicBezTo>
                  <a:pt x="2103" y="2081"/>
                  <a:pt x="2101" y="2089"/>
                  <a:pt x="2098" y="2097"/>
                </a:cubicBezTo>
                <a:cubicBezTo>
                  <a:pt x="2097" y="2104"/>
                  <a:pt x="2095" y="2112"/>
                  <a:pt x="2093" y="2119"/>
                </a:cubicBezTo>
                <a:cubicBezTo>
                  <a:pt x="2097" y="2124"/>
                  <a:pt x="2087" y="2125"/>
                  <a:pt x="2089" y="2130"/>
                </a:cubicBezTo>
                <a:cubicBezTo>
                  <a:pt x="2089" y="2135"/>
                  <a:pt x="2088" y="2139"/>
                  <a:pt x="2085" y="2142"/>
                </a:cubicBezTo>
                <a:cubicBezTo>
                  <a:pt x="2088" y="2150"/>
                  <a:pt x="2080" y="2154"/>
                  <a:pt x="2079" y="2160"/>
                </a:cubicBezTo>
                <a:cubicBezTo>
                  <a:pt x="2091" y="2160"/>
                  <a:pt x="2091" y="2160"/>
                  <a:pt x="2091" y="2160"/>
                </a:cubicBezTo>
                <a:cubicBezTo>
                  <a:pt x="2095" y="2150"/>
                  <a:pt x="2099" y="2141"/>
                  <a:pt x="2102" y="2131"/>
                </a:cubicBezTo>
                <a:cubicBezTo>
                  <a:pt x="2104" y="2116"/>
                  <a:pt x="2110" y="2103"/>
                  <a:pt x="2110" y="2088"/>
                </a:cubicBezTo>
                <a:cubicBezTo>
                  <a:pt x="2117" y="2076"/>
                  <a:pt x="2118" y="2062"/>
                  <a:pt x="2123" y="2049"/>
                </a:cubicBezTo>
                <a:cubicBezTo>
                  <a:pt x="2124" y="2034"/>
                  <a:pt x="2129" y="2021"/>
                  <a:pt x="2127" y="2005"/>
                </a:cubicBezTo>
                <a:close/>
                <a:moveTo>
                  <a:pt x="2018" y="1939"/>
                </a:moveTo>
                <a:cubicBezTo>
                  <a:pt x="2022" y="1926"/>
                  <a:pt x="2018" y="1909"/>
                  <a:pt x="2022" y="1895"/>
                </a:cubicBezTo>
                <a:cubicBezTo>
                  <a:pt x="2021" y="1835"/>
                  <a:pt x="2020" y="1820"/>
                  <a:pt x="2020" y="1806"/>
                </a:cubicBezTo>
                <a:cubicBezTo>
                  <a:pt x="2012" y="1743"/>
                  <a:pt x="2008" y="1738"/>
                  <a:pt x="2011" y="1736"/>
                </a:cubicBezTo>
                <a:cubicBezTo>
                  <a:pt x="1999" y="1705"/>
                  <a:pt x="1995" y="1696"/>
                  <a:pt x="1991" y="1688"/>
                </a:cubicBezTo>
                <a:cubicBezTo>
                  <a:pt x="1972" y="1682"/>
                  <a:pt x="1974" y="1683"/>
                  <a:pt x="1977" y="1685"/>
                </a:cubicBezTo>
                <a:cubicBezTo>
                  <a:pt x="1992" y="1715"/>
                  <a:pt x="1992" y="1718"/>
                  <a:pt x="1993" y="1722"/>
                </a:cubicBezTo>
                <a:cubicBezTo>
                  <a:pt x="2009" y="1791"/>
                  <a:pt x="2007" y="1800"/>
                  <a:pt x="2009" y="1811"/>
                </a:cubicBezTo>
                <a:cubicBezTo>
                  <a:pt x="2012" y="1853"/>
                  <a:pt x="2012" y="1856"/>
                  <a:pt x="2010" y="1859"/>
                </a:cubicBezTo>
                <a:cubicBezTo>
                  <a:pt x="2014" y="1886"/>
                  <a:pt x="2003" y="1893"/>
                  <a:pt x="2011" y="1907"/>
                </a:cubicBezTo>
                <a:cubicBezTo>
                  <a:pt x="2001" y="1945"/>
                  <a:pt x="2014" y="1960"/>
                  <a:pt x="2006" y="1968"/>
                </a:cubicBezTo>
                <a:cubicBezTo>
                  <a:pt x="1999" y="2038"/>
                  <a:pt x="1997" y="2048"/>
                  <a:pt x="1995" y="2057"/>
                </a:cubicBezTo>
                <a:cubicBezTo>
                  <a:pt x="1989" y="2109"/>
                  <a:pt x="1985" y="2128"/>
                  <a:pt x="1981" y="2148"/>
                </a:cubicBezTo>
                <a:cubicBezTo>
                  <a:pt x="1989" y="2156"/>
                  <a:pt x="1990" y="2151"/>
                  <a:pt x="1990" y="2147"/>
                </a:cubicBezTo>
                <a:cubicBezTo>
                  <a:pt x="1995" y="2119"/>
                  <a:pt x="1999" y="2114"/>
                  <a:pt x="2000" y="2106"/>
                </a:cubicBezTo>
                <a:cubicBezTo>
                  <a:pt x="2008" y="2054"/>
                  <a:pt x="2009" y="2051"/>
                  <a:pt x="2009" y="2047"/>
                </a:cubicBezTo>
                <a:cubicBezTo>
                  <a:pt x="2014" y="1998"/>
                  <a:pt x="2015" y="1991"/>
                  <a:pt x="2017" y="1985"/>
                </a:cubicBezTo>
                <a:close/>
                <a:moveTo>
                  <a:pt x="2080" y="1889"/>
                </a:moveTo>
                <a:cubicBezTo>
                  <a:pt x="2088" y="1882"/>
                  <a:pt x="2078" y="1868"/>
                  <a:pt x="2086" y="1861"/>
                </a:cubicBezTo>
                <a:cubicBezTo>
                  <a:pt x="2090" y="1829"/>
                  <a:pt x="2082" y="1821"/>
                  <a:pt x="2087" y="1818"/>
                </a:cubicBezTo>
                <a:cubicBezTo>
                  <a:pt x="2088" y="1794"/>
                  <a:pt x="2085" y="1795"/>
                  <a:pt x="2084" y="1791"/>
                </a:cubicBezTo>
                <a:cubicBezTo>
                  <a:pt x="2063" y="1749"/>
                  <a:pt x="2067" y="1757"/>
                  <a:pt x="2071" y="1765"/>
                </a:cubicBezTo>
                <a:cubicBezTo>
                  <a:pt x="2080" y="1819"/>
                  <a:pt x="2070" y="1824"/>
                  <a:pt x="2075" y="1833"/>
                </a:cubicBezTo>
                <a:cubicBezTo>
                  <a:pt x="2070" y="1886"/>
                  <a:pt x="2068" y="1895"/>
                  <a:pt x="2068" y="1905"/>
                </a:cubicBezTo>
                <a:cubicBezTo>
                  <a:pt x="2057" y="1967"/>
                  <a:pt x="2058" y="1978"/>
                  <a:pt x="2057" y="1988"/>
                </a:cubicBezTo>
                <a:cubicBezTo>
                  <a:pt x="2040" y="2076"/>
                  <a:pt x="2039" y="2086"/>
                  <a:pt x="2036" y="2095"/>
                </a:cubicBezTo>
                <a:cubicBezTo>
                  <a:pt x="2033" y="2160"/>
                  <a:pt x="2033" y="2160"/>
                  <a:pt x="2033" y="2160"/>
                </a:cubicBezTo>
                <a:cubicBezTo>
                  <a:pt x="2048" y="2084"/>
                  <a:pt x="2050" y="2080"/>
                  <a:pt x="2053" y="2077"/>
                </a:cubicBezTo>
                <a:cubicBezTo>
                  <a:pt x="2063" y="2036"/>
                  <a:pt x="2058" y="2026"/>
                  <a:pt x="2064" y="2020"/>
                </a:cubicBezTo>
                <a:cubicBezTo>
                  <a:pt x="2078" y="1937"/>
                  <a:pt x="2074" y="1925"/>
                  <a:pt x="2077" y="1916"/>
                </a:cubicBezTo>
                <a:close/>
                <a:moveTo>
                  <a:pt x="2870" y="2011"/>
                </a:moveTo>
                <a:cubicBezTo>
                  <a:pt x="2867" y="2008"/>
                  <a:pt x="2863" y="2011"/>
                  <a:pt x="2860" y="2011"/>
                </a:cubicBezTo>
                <a:cubicBezTo>
                  <a:pt x="2824" y="2005"/>
                  <a:pt x="2818" y="2001"/>
                  <a:pt x="2811" y="2003"/>
                </a:cubicBezTo>
                <a:cubicBezTo>
                  <a:pt x="2766" y="1994"/>
                  <a:pt x="2758" y="1998"/>
                  <a:pt x="2752" y="1996"/>
                </a:cubicBezTo>
                <a:cubicBezTo>
                  <a:pt x="2725" y="1992"/>
                  <a:pt x="2718" y="1996"/>
                  <a:pt x="2712" y="1993"/>
                </a:cubicBezTo>
                <a:cubicBezTo>
                  <a:pt x="2637" y="1998"/>
                  <a:pt x="2622" y="2003"/>
                  <a:pt x="2609" y="2002"/>
                </a:cubicBezTo>
                <a:cubicBezTo>
                  <a:pt x="2539" y="2017"/>
                  <a:pt x="2532" y="2019"/>
                  <a:pt x="2525" y="2020"/>
                </a:cubicBezTo>
                <a:cubicBezTo>
                  <a:pt x="2429" y="2058"/>
                  <a:pt x="2419" y="2071"/>
                  <a:pt x="2411" y="2074"/>
                </a:cubicBezTo>
                <a:cubicBezTo>
                  <a:pt x="2494" y="2046"/>
                  <a:pt x="2493" y="2038"/>
                  <a:pt x="2497" y="2041"/>
                </a:cubicBezTo>
                <a:cubicBezTo>
                  <a:pt x="2550" y="2021"/>
                  <a:pt x="2565" y="2023"/>
                  <a:pt x="2583" y="2015"/>
                </a:cubicBezTo>
                <a:cubicBezTo>
                  <a:pt x="2633" y="2014"/>
                  <a:pt x="2639" y="2010"/>
                  <a:pt x="2645" y="2011"/>
                </a:cubicBezTo>
                <a:cubicBezTo>
                  <a:pt x="2741" y="2009"/>
                  <a:pt x="2746" y="2005"/>
                  <a:pt x="2750" y="2010"/>
                </a:cubicBezTo>
                <a:cubicBezTo>
                  <a:pt x="2804" y="2008"/>
                  <a:pt x="2806" y="2021"/>
                  <a:pt x="2812" y="2016"/>
                </a:cubicBezTo>
                <a:cubicBezTo>
                  <a:pt x="2866" y="2021"/>
                  <a:pt x="2874" y="2026"/>
                  <a:pt x="2882" y="2027"/>
                </a:cubicBezTo>
                <a:close/>
                <a:moveTo>
                  <a:pt x="2855" y="1877"/>
                </a:moveTo>
                <a:cubicBezTo>
                  <a:pt x="2842" y="1872"/>
                  <a:pt x="2829" y="1870"/>
                  <a:pt x="2815" y="1867"/>
                </a:cubicBezTo>
                <a:cubicBezTo>
                  <a:pt x="2729" y="1862"/>
                  <a:pt x="2725" y="1865"/>
                  <a:pt x="2721" y="1864"/>
                </a:cubicBezTo>
                <a:cubicBezTo>
                  <a:pt x="2695" y="1863"/>
                  <a:pt x="2692" y="1865"/>
                  <a:pt x="2691" y="1870"/>
                </a:cubicBezTo>
                <a:cubicBezTo>
                  <a:pt x="2635" y="1863"/>
                  <a:pt x="2626" y="1865"/>
                  <a:pt x="2618" y="1863"/>
                </a:cubicBezTo>
                <a:cubicBezTo>
                  <a:pt x="2557" y="1872"/>
                  <a:pt x="2550" y="1866"/>
                  <a:pt x="2540" y="1874"/>
                </a:cubicBezTo>
                <a:cubicBezTo>
                  <a:pt x="2499" y="1881"/>
                  <a:pt x="2485" y="1889"/>
                  <a:pt x="2489" y="1892"/>
                </a:cubicBezTo>
                <a:cubicBezTo>
                  <a:pt x="2558" y="1880"/>
                  <a:pt x="2569" y="1874"/>
                  <a:pt x="2578" y="1875"/>
                </a:cubicBezTo>
                <a:cubicBezTo>
                  <a:pt x="2670" y="1870"/>
                  <a:pt x="2677" y="1880"/>
                  <a:pt x="2687" y="1875"/>
                </a:cubicBezTo>
                <a:cubicBezTo>
                  <a:pt x="2718" y="1880"/>
                  <a:pt x="2720" y="1888"/>
                  <a:pt x="2726" y="1882"/>
                </a:cubicBezTo>
                <a:cubicBezTo>
                  <a:pt x="2774" y="1896"/>
                  <a:pt x="2781" y="1903"/>
                  <a:pt x="2790" y="1904"/>
                </a:cubicBezTo>
                <a:cubicBezTo>
                  <a:pt x="2833" y="1917"/>
                  <a:pt x="2849" y="1925"/>
                  <a:pt x="2866" y="1928"/>
                </a:cubicBezTo>
                <a:cubicBezTo>
                  <a:pt x="2865" y="1918"/>
                  <a:pt x="2848" y="1912"/>
                  <a:pt x="2832" y="1905"/>
                </a:cubicBezTo>
                <a:cubicBezTo>
                  <a:pt x="2755" y="1881"/>
                  <a:pt x="2749" y="1882"/>
                  <a:pt x="2745" y="1880"/>
                </a:cubicBezTo>
                <a:cubicBezTo>
                  <a:pt x="2713" y="1875"/>
                  <a:pt x="2710" y="1872"/>
                  <a:pt x="2707" y="1874"/>
                </a:cubicBezTo>
                <a:cubicBezTo>
                  <a:pt x="2724" y="1876"/>
                  <a:pt x="2731" y="1865"/>
                  <a:pt x="2735" y="1870"/>
                </a:cubicBezTo>
                <a:cubicBezTo>
                  <a:pt x="2774" y="1872"/>
                  <a:pt x="2776" y="1872"/>
                  <a:pt x="2778" y="1873"/>
                </a:cubicBezTo>
                <a:cubicBezTo>
                  <a:pt x="2825" y="1881"/>
                  <a:pt x="2832" y="1873"/>
                  <a:pt x="2835" y="1883"/>
                </a:cubicBezTo>
                <a:cubicBezTo>
                  <a:pt x="2879" y="1891"/>
                  <a:pt x="2880" y="1891"/>
                  <a:pt x="2882" y="1892"/>
                </a:cubicBezTo>
                <a:cubicBezTo>
                  <a:pt x="2868" y="1883"/>
                  <a:pt x="2863" y="1874"/>
                  <a:pt x="2855" y="1877"/>
                </a:cubicBezTo>
                <a:close/>
                <a:moveTo>
                  <a:pt x="2871" y="1775"/>
                </a:moveTo>
                <a:cubicBezTo>
                  <a:pt x="2875" y="1774"/>
                  <a:pt x="2878" y="1773"/>
                  <a:pt x="2882" y="1773"/>
                </a:cubicBezTo>
                <a:cubicBezTo>
                  <a:pt x="2882" y="1769"/>
                  <a:pt x="2882" y="1769"/>
                  <a:pt x="2882" y="1769"/>
                </a:cubicBezTo>
                <a:cubicBezTo>
                  <a:pt x="2877" y="1771"/>
                  <a:pt x="2869" y="1768"/>
                  <a:pt x="2871" y="1775"/>
                </a:cubicBezTo>
                <a:close/>
                <a:moveTo>
                  <a:pt x="2865" y="1849"/>
                </a:moveTo>
                <a:cubicBezTo>
                  <a:pt x="2859" y="1848"/>
                  <a:pt x="2852" y="1848"/>
                  <a:pt x="2845" y="1849"/>
                </a:cubicBezTo>
                <a:cubicBezTo>
                  <a:pt x="2845" y="1849"/>
                  <a:pt x="2845" y="1849"/>
                  <a:pt x="2845" y="1849"/>
                </a:cubicBezTo>
                <a:cubicBezTo>
                  <a:pt x="2842" y="1852"/>
                  <a:pt x="2845" y="1853"/>
                  <a:pt x="2848" y="1854"/>
                </a:cubicBezTo>
                <a:cubicBezTo>
                  <a:pt x="2852" y="1852"/>
                  <a:pt x="2855" y="1856"/>
                  <a:pt x="2858" y="1854"/>
                </a:cubicBezTo>
                <a:cubicBezTo>
                  <a:pt x="2865" y="1858"/>
                  <a:pt x="2871" y="1859"/>
                  <a:pt x="2878" y="1859"/>
                </a:cubicBezTo>
                <a:cubicBezTo>
                  <a:pt x="2880" y="1859"/>
                  <a:pt x="2881" y="1860"/>
                  <a:pt x="2882" y="1860"/>
                </a:cubicBezTo>
                <a:cubicBezTo>
                  <a:pt x="2882" y="1852"/>
                  <a:pt x="2882" y="1852"/>
                  <a:pt x="2882" y="1852"/>
                </a:cubicBezTo>
                <a:cubicBezTo>
                  <a:pt x="2879" y="1852"/>
                  <a:pt x="2876" y="1852"/>
                  <a:pt x="2874" y="1852"/>
                </a:cubicBezTo>
                <a:cubicBezTo>
                  <a:pt x="2871" y="1851"/>
                  <a:pt x="2868" y="1850"/>
                  <a:pt x="2865" y="1849"/>
                </a:cubicBezTo>
                <a:close/>
                <a:moveTo>
                  <a:pt x="2833" y="2099"/>
                </a:moveTo>
                <a:cubicBezTo>
                  <a:pt x="2821" y="2099"/>
                  <a:pt x="2807" y="2105"/>
                  <a:pt x="2796" y="2101"/>
                </a:cubicBezTo>
                <a:cubicBezTo>
                  <a:pt x="2712" y="2106"/>
                  <a:pt x="2701" y="2100"/>
                  <a:pt x="2688" y="2103"/>
                </a:cubicBezTo>
                <a:cubicBezTo>
                  <a:pt x="2631" y="2097"/>
                  <a:pt x="2624" y="2100"/>
                  <a:pt x="2618" y="2099"/>
                </a:cubicBezTo>
                <a:cubicBezTo>
                  <a:pt x="2596" y="2095"/>
                  <a:pt x="2589" y="2097"/>
                  <a:pt x="2582" y="2097"/>
                </a:cubicBezTo>
                <a:cubicBezTo>
                  <a:pt x="2521" y="2104"/>
                  <a:pt x="2497" y="2104"/>
                  <a:pt x="2471" y="2115"/>
                </a:cubicBezTo>
                <a:cubicBezTo>
                  <a:pt x="2420" y="2130"/>
                  <a:pt x="2407" y="2134"/>
                  <a:pt x="2394" y="2139"/>
                </a:cubicBezTo>
                <a:cubicBezTo>
                  <a:pt x="2366" y="2160"/>
                  <a:pt x="2368" y="2159"/>
                  <a:pt x="2369" y="2160"/>
                </a:cubicBezTo>
                <a:cubicBezTo>
                  <a:pt x="2370" y="2161"/>
                  <a:pt x="2370" y="2161"/>
                  <a:pt x="2370" y="2161"/>
                </a:cubicBezTo>
                <a:cubicBezTo>
                  <a:pt x="2391" y="2145"/>
                  <a:pt x="2397" y="2146"/>
                  <a:pt x="2403" y="2143"/>
                </a:cubicBezTo>
                <a:cubicBezTo>
                  <a:pt x="2516" y="2116"/>
                  <a:pt x="2524" y="2108"/>
                  <a:pt x="2529" y="2110"/>
                </a:cubicBezTo>
                <a:cubicBezTo>
                  <a:pt x="2569" y="2108"/>
                  <a:pt x="2575" y="2104"/>
                  <a:pt x="2580" y="2109"/>
                </a:cubicBezTo>
                <a:cubicBezTo>
                  <a:pt x="2655" y="2109"/>
                  <a:pt x="2660" y="2111"/>
                  <a:pt x="2665" y="2114"/>
                </a:cubicBezTo>
                <a:cubicBezTo>
                  <a:pt x="2718" y="2116"/>
                  <a:pt x="2721" y="2113"/>
                  <a:pt x="2723" y="2115"/>
                </a:cubicBezTo>
                <a:cubicBezTo>
                  <a:pt x="2762" y="2117"/>
                  <a:pt x="2773" y="2116"/>
                  <a:pt x="2785" y="2115"/>
                </a:cubicBezTo>
                <a:cubicBezTo>
                  <a:pt x="2861" y="2116"/>
                  <a:pt x="2872" y="2111"/>
                  <a:pt x="2882" y="2111"/>
                </a:cubicBezTo>
                <a:cubicBezTo>
                  <a:pt x="2857" y="2096"/>
                  <a:pt x="2843" y="2104"/>
                  <a:pt x="2833" y="2099"/>
                </a:cubicBezTo>
                <a:close/>
                <a:moveTo>
                  <a:pt x="2880" y="1089"/>
                </a:moveTo>
                <a:cubicBezTo>
                  <a:pt x="2876" y="1077"/>
                  <a:pt x="2874" y="1065"/>
                  <a:pt x="2871" y="1053"/>
                </a:cubicBezTo>
                <a:cubicBezTo>
                  <a:pt x="2861" y="1004"/>
                  <a:pt x="2852" y="993"/>
                  <a:pt x="2853" y="981"/>
                </a:cubicBezTo>
                <a:cubicBezTo>
                  <a:pt x="2841" y="941"/>
                  <a:pt x="2840" y="935"/>
                  <a:pt x="2837" y="929"/>
                </a:cubicBezTo>
                <a:cubicBezTo>
                  <a:pt x="2828" y="864"/>
                  <a:pt x="2834" y="851"/>
                  <a:pt x="2829" y="839"/>
                </a:cubicBezTo>
                <a:cubicBezTo>
                  <a:pt x="2835" y="778"/>
                  <a:pt x="2830" y="773"/>
                  <a:pt x="2834" y="766"/>
                </a:cubicBezTo>
                <a:cubicBezTo>
                  <a:pt x="2828" y="711"/>
                  <a:pt x="2833" y="729"/>
                  <a:pt x="2825" y="748"/>
                </a:cubicBezTo>
                <a:cubicBezTo>
                  <a:pt x="2823" y="814"/>
                  <a:pt x="2821" y="823"/>
                  <a:pt x="2820" y="832"/>
                </a:cubicBezTo>
                <a:cubicBezTo>
                  <a:pt x="2827" y="937"/>
                  <a:pt x="2834" y="954"/>
                  <a:pt x="2837" y="972"/>
                </a:cubicBezTo>
                <a:cubicBezTo>
                  <a:pt x="2843" y="1018"/>
                  <a:pt x="2856" y="1021"/>
                  <a:pt x="2851" y="1026"/>
                </a:cubicBezTo>
                <a:cubicBezTo>
                  <a:pt x="2858" y="1062"/>
                  <a:pt x="2868" y="1070"/>
                  <a:pt x="2864" y="1080"/>
                </a:cubicBezTo>
                <a:cubicBezTo>
                  <a:pt x="2876" y="1143"/>
                  <a:pt x="2883" y="1148"/>
                  <a:pt x="2881" y="1155"/>
                </a:cubicBezTo>
                <a:cubicBezTo>
                  <a:pt x="2882" y="1097"/>
                  <a:pt x="2882" y="1097"/>
                  <a:pt x="2882" y="1097"/>
                </a:cubicBezTo>
                <a:close/>
                <a:moveTo>
                  <a:pt x="2874" y="1437"/>
                </a:moveTo>
                <a:cubicBezTo>
                  <a:pt x="2872" y="1441"/>
                  <a:pt x="2873" y="1455"/>
                  <a:pt x="2866" y="1453"/>
                </a:cubicBezTo>
                <a:cubicBezTo>
                  <a:pt x="2876" y="1367"/>
                  <a:pt x="2877" y="1357"/>
                  <a:pt x="2872" y="1348"/>
                </a:cubicBezTo>
                <a:cubicBezTo>
                  <a:pt x="2866" y="1284"/>
                  <a:pt x="2877" y="1278"/>
                  <a:pt x="2871" y="1274"/>
                </a:cubicBezTo>
                <a:cubicBezTo>
                  <a:pt x="2871" y="1255"/>
                  <a:pt x="2875" y="1249"/>
                  <a:pt x="2871" y="1245"/>
                </a:cubicBezTo>
                <a:cubicBezTo>
                  <a:pt x="2856" y="1166"/>
                  <a:pt x="2858" y="1161"/>
                  <a:pt x="2858" y="1156"/>
                </a:cubicBezTo>
                <a:cubicBezTo>
                  <a:pt x="2848" y="1123"/>
                  <a:pt x="2853" y="1116"/>
                  <a:pt x="2848" y="1112"/>
                </a:cubicBezTo>
                <a:cubicBezTo>
                  <a:pt x="2834" y="1076"/>
                  <a:pt x="2838" y="1072"/>
                  <a:pt x="2836" y="1070"/>
                </a:cubicBezTo>
                <a:cubicBezTo>
                  <a:pt x="2816" y="991"/>
                  <a:pt x="2813" y="987"/>
                  <a:pt x="2812" y="982"/>
                </a:cubicBezTo>
                <a:cubicBezTo>
                  <a:pt x="2804" y="932"/>
                  <a:pt x="2802" y="927"/>
                  <a:pt x="2803" y="921"/>
                </a:cubicBezTo>
                <a:cubicBezTo>
                  <a:pt x="2805" y="845"/>
                  <a:pt x="2807" y="819"/>
                  <a:pt x="2810" y="792"/>
                </a:cubicBezTo>
                <a:cubicBezTo>
                  <a:pt x="2816" y="720"/>
                  <a:pt x="2813" y="728"/>
                  <a:pt x="2817" y="735"/>
                </a:cubicBezTo>
                <a:cubicBezTo>
                  <a:pt x="2804" y="778"/>
                  <a:pt x="2805" y="782"/>
                  <a:pt x="2803" y="787"/>
                </a:cubicBezTo>
                <a:cubicBezTo>
                  <a:pt x="2791" y="877"/>
                  <a:pt x="2795" y="893"/>
                  <a:pt x="2789" y="911"/>
                </a:cubicBezTo>
                <a:cubicBezTo>
                  <a:pt x="2795" y="951"/>
                  <a:pt x="2795" y="955"/>
                  <a:pt x="2796" y="959"/>
                </a:cubicBezTo>
                <a:cubicBezTo>
                  <a:pt x="2815" y="1042"/>
                  <a:pt x="2818" y="1051"/>
                  <a:pt x="2822" y="1059"/>
                </a:cubicBezTo>
                <a:cubicBezTo>
                  <a:pt x="2834" y="1126"/>
                  <a:pt x="2843" y="1129"/>
                  <a:pt x="2839" y="1134"/>
                </a:cubicBezTo>
                <a:cubicBezTo>
                  <a:pt x="2854" y="1175"/>
                  <a:pt x="2847" y="1180"/>
                  <a:pt x="2852" y="1184"/>
                </a:cubicBezTo>
                <a:cubicBezTo>
                  <a:pt x="2863" y="1225"/>
                  <a:pt x="2856" y="1231"/>
                  <a:pt x="2857" y="1235"/>
                </a:cubicBezTo>
                <a:cubicBezTo>
                  <a:pt x="2860" y="1290"/>
                  <a:pt x="2861" y="1294"/>
                  <a:pt x="2859" y="1298"/>
                </a:cubicBezTo>
                <a:cubicBezTo>
                  <a:pt x="2855" y="1306"/>
                  <a:pt x="2861" y="1302"/>
                  <a:pt x="2855" y="1299"/>
                </a:cubicBezTo>
                <a:cubicBezTo>
                  <a:pt x="2845" y="1252"/>
                  <a:pt x="2835" y="1238"/>
                  <a:pt x="2832" y="1223"/>
                </a:cubicBezTo>
                <a:cubicBezTo>
                  <a:pt x="2804" y="1167"/>
                  <a:pt x="2804" y="1151"/>
                  <a:pt x="2792" y="1138"/>
                </a:cubicBezTo>
                <a:cubicBezTo>
                  <a:pt x="2776" y="1073"/>
                  <a:pt x="2772" y="1057"/>
                  <a:pt x="2772" y="1039"/>
                </a:cubicBezTo>
                <a:cubicBezTo>
                  <a:pt x="2762" y="972"/>
                  <a:pt x="2760" y="955"/>
                  <a:pt x="2758" y="938"/>
                </a:cubicBezTo>
                <a:cubicBezTo>
                  <a:pt x="2752" y="930"/>
                  <a:pt x="2753" y="937"/>
                  <a:pt x="2749" y="945"/>
                </a:cubicBezTo>
                <a:cubicBezTo>
                  <a:pt x="2759" y="1022"/>
                  <a:pt x="2757" y="1031"/>
                  <a:pt x="2757" y="1039"/>
                </a:cubicBezTo>
                <a:cubicBezTo>
                  <a:pt x="2761" y="1078"/>
                  <a:pt x="2771" y="1081"/>
                  <a:pt x="2766" y="1086"/>
                </a:cubicBezTo>
                <a:cubicBezTo>
                  <a:pt x="2775" y="1118"/>
                  <a:pt x="2779" y="1125"/>
                  <a:pt x="2781" y="1133"/>
                </a:cubicBezTo>
                <a:cubicBezTo>
                  <a:pt x="2806" y="1186"/>
                  <a:pt x="2801" y="1195"/>
                  <a:pt x="2809" y="1202"/>
                </a:cubicBezTo>
                <a:cubicBezTo>
                  <a:pt x="2835" y="1254"/>
                  <a:pt x="2828" y="1263"/>
                  <a:pt x="2837" y="1270"/>
                </a:cubicBezTo>
                <a:cubicBezTo>
                  <a:pt x="2842" y="1309"/>
                  <a:pt x="2851" y="1319"/>
                  <a:pt x="2843" y="1315"/>
                </a:cubicBezTo>
                <a:cubicBezTo>
                  <a:pt x="2829" y="1276"/>
                  <a:pt x="2821" y="1266"/>
                  <a:pt x="2818" y="1256"/>
                </a:cubicBezTo>
                <a:cubicBezTo>
                  <a:pt x="2783" y="1179"/>
                  <a:pt x="2764" y="1160"/>
                  <a:pt x="2765" y="1140"/>
                </a:cubicBezTo>
                <a:cubicBezTo>
                  <a:pt x="2751" y="1088"/>
                  <a:pt x="2757" y="1082"/>
                  <a:pt x="2750" y="1077"/>
                </a:cubicBezTo>
                <a:cubicBezTo>
                  <a:pt x="2751" y="1131"/>
                  <a:pt x="2753" y="1138"/>
                  <a:pt x="2757" y="1145"/>
                </a:cubicBezTo>
                <a:cubicBezTo>
                  <a:pt x="2771" y="1236"/>
                  <a:pt x="2771" y="1259"/>
                  <a:pt x="2778" y="1281"/>
                </a:cubicBezTo>
                <a:cubicBezTo>
                  <a:pt x="2793" y="1333"/>
                  <a:pt x="2798" y="1335"/>
                  <a:pt x="2797" y="1338"/>
                </a:cubicBezTo>
                <a:cubicBezTo>
                  <a:pt x="2811" y="1369"/>
                  <a:pt x="2810" y="1376"/>
                  <a:pt x="2811" y="1382"/>
                </a:cubicBezTo>
                <a:cubicBezTo>
                  <a:pt x="2825" y="1427"/>
                  <a:pt x="2823" y="1439"/>
                  <a:pt x="2824" y="1450"/>
                </a:cubicBezTo>
                <a:cubicBezTo>
                  <a:pt x="2829" y="1502"/>
                  <a:pt x="2818" y="1508"/>
                  <a:pt x="2825" y="1512"/>
                </a:cubicBezTo>
                <a:cubicBezTo>
                  <a:pt x="2812" y="1572"/>
                  <a:pt x="2810" y="1576"/>
                  <a:pt x="2805" y="1581"/>
                </a:cubicBezTo>
                <a:cubicBezTo>
                  <a:pt x="2798" y="1591"/>
                  <a:pt x="2799" y="1589"/>
                  <a:pt x="2799" y="1587"/>
                </a:cubicBezTo>
                <a:cubicBezTo>
                  <a:pt x="2801" y="1545"/>
                  <a:pt x="2808" y="1541"/>
                  <a:pt x="2805" y="1538"/>
                </a:cubicBezTo>
                <a:cubicBezTo>
                  <a:pt x="2807" y="1487"/>
                  <a:pt x="2810" y="1471"/>
                  <a:pt x="2805" y="1457"/>
                </a:cubicBezTo>
                <a:cubicBezTo>
                  <a:pt x="2789" y="1374"/>
                  <a:pt x="2780" y="1365"/>
                  <a:pt x="2780" y="1355"/>
                </a:cubicBezTo>
                <a:cubicBezTo>
                  <a:pt x="2764" y="1308"/>
                  <a:pt x="2764" y="1295"/>
                  <a:pt x="2756" y="1300"/>
                </a:cubicBezTo>
                <a:cubicBezTo>
                  <a:pt x="2761" y="1338"/>
                  <a:pt x="2769" y="1347"/>
                  <a:pt x="2768" y="1356"/>
                </a:cubicBezTo>
                <a:cubicBezTo>
                  <a:pt x="2786" y="1422"/>
                  <a:pt x="2792" y="1432"/>
                  <a:pt x="2790" y="1442"/>
                </a:cubicBezTo>
                <a:cubicBezTo>
                  <a:pt x="2796" y="1511"/>
                  <a:pt x="2792" y="1522"/>
                  <a:pt x="2792" y="1531"/>
                </a:cubicBezTo>
                <a:cubicBezTo>
                  <a:pt x="2787" y="1569"/>
                  <a:pt x="2787" y="1578"/>
                  <a:pt x="2786" y="1587"/>
                </a:cubicBezTo>
                <a:cubicBezTo>
                  <a:pt x="2766" y="1632"/>
                  <a:pt x="2762" y="1626"/>
                  <a:pt x="2761" y="1620"/>
                </a:cubicBezTo>
                <a:cubicBezTo>
                  <a:pt x="2769" y="1585"/>
                  <a:pt x="2769" y="1584"/>
                  <a:pt x="2768" y="1582"/>
                </a:cubicBezTo>
                <a:cubicBezTo>
                  <a:pt x="2762" y="1581"/>
                  <a:pt x="2760" y="1584"/>
                  <a:pt x="2757" y="1587"/>
                </a:cubicBezTo>
                <a:cubicBezTo>
                  <a:pt x="2749" y="1596"/>
                  <a:pt x="2746" y="1591"/>
                  <a:pt x="2742" y="1587"/>
                </a:cubicBezTo>
                <a:cubicBezTo>
                  <a:pt x="2693" y="1552"/>
                  <a:pt x="2700" y="1564"/>
                  <a:pt x="2715" y="1575"/>
                </a:cubicBezTo>
                <a:cubicBezTo>
                  <a:pt x="2716" y="1588"/>
                  <a:pt x="2716" y="1588"/>
                  <a:pt x="2715" y="1589"/>
                </a:cubicBezTo>
                <a:cubicBezTo>
                  <a:pt x="2729" y="1621"/>
                  <a:pt x="2731" y="1626"/>
                  <a:pt x="2731" y="1631"/>
                </a:cubicBezTo>
                <a:cubicBezTo>
                  <a:pt x="2704" y="1731"/>
                  <a:pt x="2699" y="1740"/>
                  <a:pt x="2692" y="1750"/>
                </a:cubicBezTo>
                <a:cubicBezTo>
                  <a:pt x="2702" y="1791"/>
                  <a:pt x="2707" y="1771"/>
                  <a:pt x="2715" y="1782"/>
                </a:cubicBezTo>
                <a:cubicBezTo>
                  <a:pt x="2728" y="1754"/>
                  <a:pt x="2736" y="1759"/>
                  <a:pt x="2742" y="1755"/>
                </a:cubicBezTo>
                <a:cubicBezTo>
                  <a:pt x="2750" y="1730"/>
                  <a:pt x="2755" y="1727"/>
                  <a:pt x="2760" y="1722"/>
                </a:cubicBezTo>
                <a:cubicBezTo>
                  <a:pt x="2799" y="1687"/>
                  <a:pt x="2806" y="1673"/>
                  <a:pt x="2814" y="1675"/>
                </a:cubicBezTo>
                <a:cubicBezTo>
                  <a:pt x="2868" y="1654"/>
                  <a:pt x="2875" y="1658"/>
                  <a:pt x="2882" y="1655"/>
                </a:cubicBezTo>
                <a:cubicBezTo>
                  <a:pt x="2859" y="1646"/>
                  <a:pt x="2853" y="1651"/>
                  <a:pt x="2846" y="1648"/>
                </a:cubicBezTo>
                <a:cubicBezTo>
                  <a:pt x="2805" y="1669"/>
                  <a:pt x="2798" y="1664"/>
                  <a:pt x="2793" y="1674"/>
                </a:cubicBezTo>
                <a:cubicBezTo>
                  <a:pt x="2789" y="1661"/>
                  <a:pt x="2793" y="1654"/>
                  <a:pt x="2800" y="1646"/>
                </a:cubicBezTo>
                <a:cubicBezTo>
                  <a:pt x="2842" y="1616"/>
                  <a:pt x="2847" y="1620"/>
                  <a:pt x="2851" y="1612"/>
                </a:cubicBezTo>
                <a:cubicBezTo>
                  <a:pt x="2879" y="1599"/>
                  <a:pt x="2881" y="1597"/>
                  <a:pt x="2882" y="1596"/>
                </a:cubicBezTo>
                <a:cubicBezTo>
                  <a:pt x="2877" y="1588"/>
                  <a:pt x="2876" y="1589"/>
                  <a:pt x="2875" y="1590"/>
                </a:cubicBezTo>
                <a:cubicBezTo>
                  <a:pt x="2835" y="1606"/>
                  <a:pt x="2831" y="1612"/>
                  <a:pt x="2826" y="1611"/>
                </a:cubicBezTo>
                <a:cubicBezTo>
                  <a:pt x="2871" y="1575"/>
                  <a:pt x="2876" y="1570"/>
                  <a:pt x="2882" y="1567"/>
                </a:cubicBezTo>
                <a:cubicBezTo>
                  <a:pt x="2867" y="1560"/>
                  <a:pt x="2859" y="1569"/>
                  <a:pt x="2851" y="1569"/>
                </a:cubicBezTo>
                <a:cubicBezTo>
                  <a:pt x="2882" y="1527"/>
                  <a:pt x="2882" y="1527"/>
                  <a:pt x="2882" y="1527"/>
                </a:cubicBezTo>
                <a:cubicBezTo>
                  <a:pt x="2820" y="1568"/>
                  <a:pt x="2837" y="1555"/>
                  <a:pt x="2837" y="1544"/>
                </a:cubicBezTo>
                <a:cubicBezTo>
                  <a:pt x="2862" y="1523"/>
                  <a:pt x="2873" y="1516"/>
                  <a:pt x="2882" y="1508"/>
                </a:cubicBezTo>
                <a:cubicBezTo>
                  <a:pt x="2881" y="1476"/>
                  <a:pt x="2881" y="1475"/>
                  <a:pt x="2882" y="1474"/>
                </a:cubicBezTo>
                <a:cubicBezTo>
                  <a:pt x="2879" y="1425"/>
                  <a:pt x="2878" y="1431"/>
                  <a:pt x="2874" y="1437"/>
                </a:cubicBezTo>
                <a:close/>
                <a:moveTo>
                  <a:pt x="2744" y="1695"/>
                </a:moveTo>
                <a:cubicBezTo>
                  <a:pt x="2740" y="1701"/>
                  <a:pt x="2735" y="1707"/>
                  <a:pt x="2730" y="1713"/>
                </a:cubicBezTo>
                <a:cubicBezTo>
                  <a:pt x="2727" y="1717"/>
                  <a:pt x="2730" y="1719"/>
                  <a:pt x="2727" y="1722"/>
                </a:cubicBezTo>
                <a:cubicBezTo>
                  <a:pt x="2727" y="1722"/>
                  <a:pt x="2727" y="1722"/>
                  <a:pt x="2727" y="1722"/>
                </a:cubicBezTo>
                <a:cubicBezTo>
                  <a:pt x="2726" y="1724"/>
                  <a:pt x="2724" y="1727"/>
                  <a:pt x="2722" y="1729"/>
                </a:cubicBezTo>
                <a:cubicBezTo>
                  <a:pt x="2720" y="1731"/>
                  <a:pt x="2719" y="1734"/>
                  <a:pt x="2717" y="1736"/>
                </a:cubicBezTo>
                <a:cubicBezTo>
                  <a:pt x="2714" y="1733"/>
                  <a:pt x="2719" y="1729"/>
                  <a:pt x="2722" y="1725"/>
                </a:cubicBezTo>
                <a:cubicBezTo>
                  <a:pt x="2722" y="1724"/>
                  <a:pt x="2723" y="1723"/>
                  <a:pt x="2723" y="1722"/>
                </a:cubicBezTo>
                <a:cubicBezTo>
                  <a:pt x="2725" y="1716"/>
                  <a:pt x="2726" y="1711"/>
                  <a:pt x="2725" y="1706"/>
                </a:cubicBezTo>
                <a:cubicBezTo>
                  <a:pt x="2732" y="1700"/>
                  <a:pt x="2729" y="1696"/>
                  <a:pt x="2733" y="1690"/>
                </a:cubicBezTo>
                <a:cubicBezTo>
                  <a:pt x="2735" y="1685"/>
                  <a:pt x="2739" y="1680"/>
                  <a:pt x="2738" y="1675"/>
                </a:cubicBezTo>
                <a:cubicBezTo>
                  <a:pt x="2742" y="1672"/>
                  <a:pt x="2742" y="1678"/>
                  <a:pt x="2744" y="1681"/>
                </a:cubicBezTo>
                <a:cubicBezTo>
                  <a:pt x="2744" y="1685"/>
                  <a:pt x="2743" y="1690"/>
                  <a:pt x="2744" y="1695"/>
                </a:cubicBezTo>
                <a:close/>
                <a:moveTo>
                  <a:pt x="2809" y="1624"/>
                </a:moveTo>
                <a:cubicBezTo>
                  <a:pt x="2804" y="1617"/>
                  <a:pt x="2817" y="1615"/>
                  <a:pt x="2820" y="1610"/>
                </a:cubicBezTo>
                <a:cubicBezTo>
                  <a:pt x="2830" y="1617"/>
                  <a:pt x="2812" y="1620"/>
                  <a:pt x="2809" y="1624"/>
                </a:cubicBezTo>
                <a:close/>
                <a:moveTo>
                  <a:pt x="2842" y="1485"/>
                </a:moveTo>
                <a:cubicBezTo>
                  <a:pt x="2836" y="1490"/>
                  <a:pt x="2840" y="1477"/>
                  <a:pt x="2842" y="1475"/>
                </a:cubicBezTo>
                <a:cubicBezTo>
                  <a:pt x="2843" y="1478"/>
                  <a:pt x="2843" y="1481"/>
                  <a:pt x="2842" y="1485"/>
                </a:cubicBezTo>
                <a:close/>
                <a:moveTo>
                  <a:pt x="2842" y="1470"/>
                </a:moveTo>
                <a:cubicBezTo>
                  <a:pt x="2839" y="1446"/>
                  <a:pt x="2834" y="1422"/>
                  <a:pt x="2832" y="1397"/>
                </a:cubicBezTo>
                <a:cubicBezTo>
                  <a:pt x="2829" y="1392"/>
                  <a:pt x="2825" y="1386"/>
                  <a:pt x="2827" y="1379"/>
                </a:cubicBezTo>
                <a:cubicBezTo>
                  <a:pt x="2823" y="1374"/>
                  <a:pt x="2819" y="1368"/>
                  <a:pt x="2823" y="1361"/>
                </a:cubicBezTo>
                <a:cubicBezTo>
                  <a:pt x="2813" y="1356"/>
                  <a:pt x="2815" y="1350"/>
                  <a:pt x="2814" y="1344"/>
                </a:cubicBezTo>
                <a:cubicBezTo>
                  <a:pt x="2806" y="1340"/>
                  <a:pt x="2813" y="1333"/>
                  <a:pt x="2808" y="1328"/>
                </a:cubicBezTo>
                <a:cubicBezTo>
                  <a:pt x="2809" y="1326"/>
                  <a:pt x="2806" y="1324"/>
                  <a:pt x="2805" y="1322"/>
                </a:cubicBezTo>
                <a:cubicBezTo>
                  <a:pt x="2803" y="1320"/>
                  <a:pt x="2805" y="1320"/>
                  <a:pt x="2804" y="1318"/>
                </a:cubicBezTo>
                <a:cubicBezTo>
                  <a:pt x="2803" y="1316"/>
                  <a:pt x="2802" y="1310"/>
                  <a:pt x="2798" y="1307"/>
                </a:cubicBezTo>
                <a:cubicBezTo>
                  <a:pt x="2796" y="1305"/>
                  <a:pt x="2793" y="1298"/>
                  <a:pt x="2794" y="1293"/>
                </a:cubicBezTo>
                <a:cubicBezTo>
                  <a:pt x="2787" y="1282"/>
                  <a:pt x="2785" y="1271"/>
                  <a:pt x="2784" y="1259"/>
                </a:cubicBezTo>
                <a:cubicBezTo>
                  <a:pt x="2778" y="1257"/>
                  <a:pt x="2784" y="1252"/>
                  <a:pt x="2780" y="1249"/>
                </a:cubicBezTo>
                <a:cubicBezTo>
                  <a:pt x="2779" y="1247"/>
                  <a:pt x="2778" y="1244"/>
                  <a:pt x="2779" y="1241"/>
                </a:cubicBezTo>
                <a:cubicBezTo>
                  <a:pt x="2778" y="1235"/>
                  <a:pt x="2772" y="1230"/>
                  <a:pt x="2774" y="1223"/>
                </a:cubicBezTo>
                <a:cubicBezTo>
                  <a:pt x="2770" y="1218"/>
                  <a:pt x="2774" y="1211"/>
                  <a:pt x="2770" y="1205"/>
                </a:cubicBezTo>
                <a:cubicBezTo>
                  <a:pt x="2771" y="1202"/>
                  <a:pt x="2767" y="1200"/>
                  <a:pt x="2769" y="1197"/>
                </a:cubicBezTo>
                <a:cubicBezTo>
                  <a:pt x="2769" y="1194"/>
                  <a:pt x="2770" y="1191"/>
                  <a:pt x="2768" y="1189"/>
                </a:cubicBezTo>
                <a:cubicBezTo>
                  <a:pt x="2775" y="1185"/>
                  <a:pt x="2774" y="1199"/>
                  <a:pt x="2776" y="1202"/>
                </a:cubicBezTo>
                <a:cubicBezTo>
                  <a:pt x="2778" y="1207"/>
                  <a:pt x="2788" y="1212"/>
                  <a:pt x="2782" y="1218"/>
                </a:cubicBezTo>
                <a:cubicBezTo>
                  <a:pt x="2791" y="1222"/>
                  <a:pt x="2790" y="1228"/>
                  <a:pt x="2792" y="1233"/>
                </a:cubicBezTo>
                <a:cubicBezTo>
                  <a:pt x="2800" y="1238"/>
                  <a:pt x="2796" y="1244"/>
                  <a:pt x="2803" y="1248"/>
                </a:cubicBezTo>
                <a:cubicBezTo>
                  <a:pt x="2802" y="1259"/>
                  <a:pt x="2812" y="1269"/>
                  <a:pt x="2815" y="1280"/>
                </a:cubicBezTo>
                <a:cubicBezTo>
                  <a:pt x="2823" y="1290"/>
                  <a:pt x="2822" y="1301"/>
                  <a:pt x="2832" y="1310"/>
                </a:cubicBezTo>
                <a:cubicBezTo>
                  <a:pt x="2832" y="1326"/>
                  <a:pt x="2838" y="1340"/>
                  <a:pt x="2842" y="1355"/>
                </a:cubicBezTo>
                <a:cubicBezTo>
                  <a:pt x="2841" y="1360"/>
                  <a:pt x="2842" y="1366"/>
                  <a:pt x="2845" y="1371"/>
                </a:cubicBezTo>
                <a:cubicBezTo>
                  <a:pt x="2836" y="1378"/>
                  <a:pt x="2850" y="1381"/>
                  <a:pt x="2843" y="1388"/>
                </a:cubicBezTo>
                <a:cubicBezTo>
                  <a:pt x="2848" y="1398"/>
                  <a:pt x="2848" y="1409"/>
                  <a:pt x="2851" y="1420"/>
                </a:cubicBezTo>
                <a:cubicBezTo>
                  <a:pt x="2844" y="1437"/>
                  <a:pt x="2849" y="1453"/>
                  <a:pt x="2842" y="1470"/>
                </a:cubicBezTo>
                <a:close/>
                <a:moveTo>
                  <a:pt x="2853" y="1519"/>
                </a:moveTo>
                <a:cubicBezTo>
                  <a:pt x="2851" y="1518"/>
                  <a:pt x="2852" y="1513"/>
                  <a:pt x="2854" y="1512"/>
                </a:cubicBezTo>
                <a:cubicBezTo>
                  <a:pt x="2863" y="1507"/>
                  <a:pt x="2855" y="1520"/>
                  <a:pt x="2853" y="1519"/>
                </a:cubicBezTo>
                <a:close/>
                <a:moveTo>
                  <a:pt x="2871" y="1489"/>
                </a:moveTo>
                <a:cubicBezTo>
                  <a:pt x="2870" y="1487"/>
                  <a:pt x="2868" y="1488"/>
                  <a:pt x="2867" y="1490"/>
                </a:cubicBezTo>
                <a:cubicBezTo>
                  <a:pt x="2865" y="1487"/>
                  <a:pt x="2868" y="1484"/>
                  <a:pt x="2870" y="1481"/>
                </a:cubicBezTo>
                <a:cubicBezTo>
                  <a:pt x="2875" y="1483"/>
                  <a:pt x="2873" y="1486"/>
                  <a:pt x="2871" y="1489"/>
                </a:cubicBezTo>
                <a:close/>
                <a:moveTo>
                  <a:pt x="2822" y="1823"/>
                </a:moveTo>
                <a:cubicBezTo>
                  <a:pt x="2816" y="1820"/>
                  <a:pt x="2808" y="1827"/>
                  <a:pt x="2803" y="1820"/>
                </a:cubicBezTo>
                <a:cubicBezTo>
                  <a:pt x="2800" y="1822"/>
                  <a:pt x="2796" y="1825"/>
                  <a:pt x="2794" y="1823"/>
                </a:cubicBezTo>
                <a:cubicBezTo>
                  <a:pt x="2791" y="1826"/>
                  <a:pt x="2786" y="1823"/>
                  <a:pt x="2787" y="1827"/>
                </a:cubicBezTo>
                <a:cubicBezTo>
                  <a:pt x="2799" y="1827"/>
                  <a:pt x="2810" y="1829"/>
                  <a:pt x="2822" y="1829"/>
                </a:cubicBezTo>
                <a:cubicBezTo>
                  <a:pt x="2835" y="1827"/>
                  <a:pt x="2845" y="1833"/>
                  <a:pt x="2858" y="1827"/>
                </a:cubicBezTo>
                <a:cubicBezTo>
                  <a:pt x="2864" y="1830"/>
                  <a:pt x="2869" y="1835"/>
                  <a:pt x="2876" y="1833"/>
                </a:cubicBezTo>
                <a:cubicBezTo>
                  <a:pt x="2878" y="1834"/>
                  <a:pt x="2880" y="1834"/>
                  <a:pt x="2882" y="1834"/>
                </a:cubicBezTo>
                <a:cubicBezTo>
                  <a:pt x="2882" y="1825"/>
                  <a:pt x="2882" y="1825"/>
                  <a:pt x="2882" y="1825"/>
                </a:cubicBezTo>
                <a:cubicBezTo>
                  <a:pt x="2874" y="1825"/>
                  <a:pt x="2867" y="1825"/>
                  <a:pt x="2860" y="1819"/>
                </a:cubicBezTo>
                <a:cubicBezTo>
                  <a:pt x="2846" y="1827"/>
                  <a:pt x="2835" y="1818"/>
                  <a:pt x="2822" y="1823"/>
                </a:cubicBezTo>
                <a:close/>
                <a:moveTo>
                  <a:pt x="2845" y="1938"/>
                </a:moveTo>
                <a:cubicBezTo>
                  <a:pt x="2841" y="1938"/>
                  <a:pt x="2837" y="1938"/>
                  <a:pt x="2833" y="1935"/>
                </a:cubicBezTo>
                <a:cubicBezTo>
                  <a:pt x="2800" y="1931"/>
                  <a:pt x="2796" y="1925"/>
                  <a:pt x="2792" y="1923"/>
                </a:cubicBezTo>
                <a:cubicBezTo>
                  <a:pt x="2761" y="1919"/>
                  <a:pt x="2756" y="1915"/>
                  <a:pt x="2751" y="1918"/>
                </a:cubicBezTo>
                <a:cubicBezTo>
                  <a:pt x="2700" y="1912"/>
                  <a:pt x="2690" y="1915"/>
                  <a:pt x="2681" y="1910"/>
                </a:cubicBezTo>
                <a:cubicBezTo>
                  <a:pt x="2590" y="1921"/>
                  <a:pt x="2576" y="1927"/>
                  <a:pt x="2563" y="1928"/>
                </a:cubicBezTo>
                <a:cubicBezTo>
                  <a:pt x="2542" y="1937"/>
                  <a:pt x="2556" y="1942"/>
                  <a:pt x="2573" y="1933"/>
                </a:cubicBezTo>
                <a:cubicBezTo>
                  <a:pt x="2599" y="1932"/>
                  <a:pt x="2605" y="1925"/>
                  <a:pt x="2607" y="1928"/>
                </a:cubicBezTo>
                <a:cubicBezTo>
                  <a:pt x="2667" y="1921"/>
                  <a:pt x="2678" y="1921"/>
                  <a:pt x="2689" y="1922"/>
                </a:cubicBezTo>
                <a:cubicBezTo>
                  <a:pt x="2763" y="1935"/>
                  <a:pt x="2774" y="1929"/>
                  <a:pt x="2783" y="1936"/>
                </a:cubicBezTo>
                <a:cubicBezTo>
                  <a:pt x="2819" y="1946"/>
                  <a:pt x="2829" y="1948"/>
                  <a:pt x="2838" y="1949"/>
                </a:cubicBezTo>
                <a:cubicBezTo>
                  <a:pt x="2882" y="1949"/>
                  <a:pt x="2882" y="1949"/>
                  <a:pt x="2882" y="1949"/>
                </a:cubicBezTo>
                <a:close/>
                <a:moveTo>
                  <a:pt x="2861" y="2057"/>
                </a:moveTo>
                <a:cubicBezTo>
                  <a:pt x="2852" y="2048"/>
                  <a:pt x="2839" y="2058"/>
                  <a:pt x="2829" y="2050"/>
                </a:cubicBezTo>
                <a:cubicBezTo>
                  <a:pt x="2800" y="2050"/>
                  <a:pt x="2799" y="2043"/>
                  <a:pt x="2794" y="2048"/>
                </a:cubicBezTo>
                <a:cubicBezTo>
                  <a:pt x="2739" y="2043"/>
                  <a:pt x="2736" y="2034"/>
                  <a:pt x="2729" y="2037"/>
                </a:cubicBezTo>
                <a:cubicBezTo>
                  <a:pt x="2708" y="2032"/>
                  <a:pt x="2701" y="2036"/>
                  <a:pt x="2696" y="2033"/>
                </a:cubicBezTo>
                <a:cubicBezTo>
                  <a:pt x="2617" y="2030"/>
                  <a:pt x="2605" y="2033"/>
                  <a:pt x="2594" y="2028"/>
                </a:cubicBezTo>
                <a:cubicBezTo>
                  <a:pt x="2540" y="2039"/>
                  <a:pt x="2542" y="2049"/>
                  <a:pt x="2549" y="2043"/>
                </a:cubicBezTo>
                <a:cubicBezTo>
                  <a:pt x="2615" y="2035"/>
                  <a:pt x="2623" y="2040"/>
                  <a:pt x="2633" y="2035"/>
                </a:cubicBezTo>
                <a:cubicBezTo>
                  <a:pt x="2672" y="2037"/>
                  <a:pt x="2675" y="2045"/>
                  <a:pt x="2682" y="2042"/>
                </a:cubicBezTo>
                <a:cubicBezTo>
                  <a:pt x="2736" y="2050"/>
                  <a:pt x="2741" y="2053"/>
                  <a:pt x="2747" y="2049"/>
                </a:cubicBezTo>
                <a:cubicBezTo>
                  <a:pt x="2776" y="2055"/>
                  <a:pt x="2779" y="2055"/>
                  <a:pt x="2782" y="2055"/>
                </a:cubicBezTo>
                <a:cubicBezTo>
                  <a:pt x="2844" y="2064"/>
                  <a:pt x="2854" y="2068"/>
                  <a:pt x="2865" y="2069"/>
                </a:cubicBezTo>
                <a:cubicBezTo>
                  <a:pt x="2882" y="2058"/>
                  <a:pt x="2882" y="2058"/>
                  <a:pt x="2882" y="2058"/>
                </a:cubicBezTo>
                <a:close/>
                <a:moveTo>
                  <a:pt x="2829" y="2077"/>
                </a:moveTo>
                <a:cubicBezTo>
                  <a:pt x="2823" y="2071"/>
                  <a:pt x="2813" y="2081"/>
                  <a:pt x="2807" y="2074"/>
                </a:cubicBezTo>
                <a:cubicBezTo>
                  <a:pt x="2770" y="2070"/>
                  <a:pt x="2764" y="2078"/>
                  <a:pt x="2761" y="2072"/>
                </a:cubicBezTo>
                <a:cubicBezTo>
                  <a:pt x="2691" y="2067"/>
                  <a:pt x="2685" y="2064"/>
                  <a:pt x="2678" y="2069"/>
                </a:cubicBezTo>
                <a:cubicBezTo>
                  <a:pt x="2613" y="2062"/>
                  <a:pt x="2605" y="2067"/>
                  <a:pt x="2599" y="2063"/>
                </a:cubicBezTo>
                <a:cubicBezTo>
                  <a:pt x="2496" y="2070"/>
                  <a:pt x="2488" y="2086"/>
                  <a:pt x="2486" y="2079"/>
                </a:cubicBezTo>
                <a:cubicBezTo>
                  <a:pt x="2450" y="2085"/>
                  <a:pt x="2442" y="2095"/>
                  <a:pt x="2439" y="2091"/>
                </a:cubicBezTo>
                <a:cubicBezTo>
                  <a:pt x="2375" y="2118"/>
                  <a:pt x="2395" y="2116"/>
                  <a:pt x="2409" y="2109"/>
                </a:cubicBezTo>
                <a:cubicBezTo>
                  <a:pt x="2486" y="2088"/>
                  <a:pt x="2494" y="2086"/>
                  <a:pt x="2502" y="2082"/>
                </a:cubicBezTo>
                <a:cubicBezTo>
                  <a:pt x="2575" y="2079"/>
                  <a:pt x="2583" y="2072"/>
                  <a:pt x="2590" y="2076"/>
                </a:cubicBezTo>
                <a:cubicBezTo>
                  <a:pt x="2642" y="2073"/>
                  <a:pt x="2647" y="2079"/>
                  <a:pt x="2655" y="2076"/>
                </a:cubicBezTo>
                <a:cubicBezTo>
                  <a:pt x="2723" y="2085"/>
                  <a:pt x="2729" y="2081"/>
                  <a:pt x="2732" y="2086"/>
                </a:cubicBezTo>
                <a:cubicBezTo>
                  <a:pt x="2770" y="2092"/>
                  <a:pt x="2778" y="2083"/>
                  <a:pt x="2782" y="2089"/>
                </a:cubicBezTo>
                <a:cubicBezTo>
                  <a:pt x="2858" y="2088"/>
                  <a:pt x="2868" y="2090"/>
                  <a:pt x="2879" y="2091"/>
                </a:cubicBezTo>
                <a:cubicBezTo>
                  <a:pt x="2872" y="2078"/>
                  <a:pt x="2863" y="2076"/>
                  <a:pt x="2853" y="2076"/>
                </a:cubicBezTo>
                <a:close/>
                <a:moveTo>
                  <a:pt x="1792" y="2124"/>
                </a:moveTo>
                <a:cubicBezTo>
                  <a:pt x="1793" y="2111"/>
                  <a:pt x="1788" y="2095"/>
                  <a:pt x="1791" y="2083"/>
                </a:cubicBezTo>
                <a:cubicBezTo>
                  <a:pt x="1790" y="2017"/>
                  <a:pt x="1791" y="2010"/>
                  <a:pt x="1786" y="2001"/>
                </a:cubicBezTo>
                <a:cubicBezTo>
                  <a:pt x="1788" y="1950"/>
                  <a:pt x="1788" y="1937"/>
                  <a:pt x="1787" y="1923"/>
                </a:cubicBezTo>
                <a:cubicBezTo>
                  <a:pt x="1780" y="1828"/>
                  <a:pt x="1778" y="1814"/>
                  <a:pt x="1775" y="1800"/>
                </a:cubicBezTo>
                <a:cubicBezTo>
                  <a:pt x="1766" y="1745"/>
                  <a:pt x="1763" y="1734"/>
                  <a:pt x="1761" y="1722"/>
                </a:cubicBezTo>
                <a:cubicBezTo>
                  <a:pt x="1704" y="1582"/>
                  <a:pt x="1701" y="1576"/>
                  <a:pt x="1698" y="1570"/>
                </a:cubicBezTo>
                <a:cubicBezTo>
                  <a:pt x="1668" y="1538"/>
                  <a:pt x="1663" y="1536"/>
                  <a:pt x="1660" y="1533"/>
                </a:cubicBezTo>
                <a:cubicBezTo>
                  <a:pt x="1682" y="1585"/>
                  <a:pt x="1682" y="1586"/>
                  <a:pt x="1682" y="1587"/>
                </a:cubicBezTo>
                <a:cubicBezTo>
                  <a:pt x="1700" y="1656"/>
                  <a:pt x="1715" y="1668"/>
                  <a:pt x="1710" y="1674"/>
                </a:cubicBezTo>
                <a:cubicBezTo>
                  <a:pt x="1719" y="1719"/>
                  <a:pt x="1720" y="1721"/>
                  <a:pt x="1721" y="1722"/>
                </a:cubicBezTo>
                <a:cubicBezTo>
                  <a:pt x="1733" y="1777"/>
                  <a:pt x="1731" y="1789"/>
                  <a:pt x="1735" y="1804"/>
                </a:cubicBezTo>
                <a:cubicBezTo>
                  <a:pt x="1734" y="1861"/>
                  <a:pt x="1739" y="1875"/>
                  <a:pt x="1737" y="1887"/>
                </a:cubicBezTo>
                <a:cubicBezTo>
                  <a:pt x="1728" y="1905"/>
                  <a:pt x="1728" y="1885"/>
                  <a:pt x="1721" y="1862"/>
                </a:cubicBezTo>
                <a:cubicBezTo>
                  <a:pt x="1699" y="1773"/>
                  <a:pt x="1690" y="1747"/>
                  <a:pt x="1681" y="1722"/>
                </a:cubicBezTo>
                <a:cubicBezTo>
                  <a:pt x="1641" y="1627"/>
                  <a:pt x="1640" y="1618"/>
                  <a:pt x="1632" y="1615"/>
                </a:cubicBezTo>
                <a:cubicBezTo>
                  <a:pt x="1691" y="1782"/>
                  <a:pt x="1701" y="1807"/>
                  <a:pt x="1706" y="1831"/>
                </a:cubicBezTo>
                <a:cubicBezTo>
                  <a:pt x="1718" y="1906"/>
                  <a:pt x="1724" y="1911"/>
                  <a:pt x="1721" y="1914"/>
                </a:cubicBezTo>
                <a:cubicBezTo>
                  <a:pt x="1724" y="1955"/>
                  <a:pt x="1730" y="1965"/>
                  <a:pt x="1727" y="1972"/>
                </a:cubicBezTo>
                <a:cubicBezTo>
                  <a:pt x="1722" y="2031"/>
                  <a:pt x="1736" y="2044"/>
                  <a:pt x="1730" y="2051"/>
                </a:cubicBezTo>
                <a:cubicBezTo>
                  <a:pt x="1738" y="2121"/>
                  <a:pt x="1734" y="2137"/>
                  <a:pt x="1736" y="2155"/>
                </a:cubicBezTo>
                <a:cubicBezTo>
                  <a:pt x="1760" y="2155"/>
                  <a:pt x="1760" y="2149"/>
                  <a:pt x="1759" y="2144"/>
                </a:cubicBezTo>
                <a:cubicBezTo>
                  <a:pt x="1756" y="2037"/>
                  <a:pt x="1750" y="2027"/>
                  <a:pt x="1754" y="2020"/>
                </a:cubicBezTo>
                <a:cubicBezTo>
                  <a:pt x="1749" y="1978"/>
                  <a:pt x="1752" y="1976"/>
                  <a:pt x="1749" y="1971"/>
                </a:cubicBezTo>
                <a:cubicBezTo>
                  <a:pt x="1745" y="1912"/>
                  <a:pt x="1750" y="1906"/>
                  <a:pt x="1744" y="1896"/>
                </a:cubicBezTo>
                <a:cubicBezTo>
                  <a:pt x="1744" y="1832"/>
                  <a:pt x="1745" y="1816"/>
                  <a:pt x="1742" y="1800"/>
                </a:cubicBezTo>
                <a:cubicBezTo>
                  <a:pt x="1742" y="1764"/>
                  <a:pt x="1738" y="1759"/>
                  <a:pt x="1736" y="1754"/>
                </a:cubicBezTo>
                <a:cubicBezTo>
                  <a:pt x="1727" y="1715"/>
                  <a:pt x="1729" y="1709"/>
                  <a:pt x="1726" y="1701"/>
                </a:cubicBezTo>
                <a:cubicBezTo>
                  <a:pt x="1689" y="1593"/>
                  <a:pt x="1688" y="1590"/>
                  <a:pt x="1687" y="1587"/>
                </a:cubicBezTo>
                <a:cubicBezTo>
                  <a:pt x="1676" y="1548"/>
                  <a:pt x="1679" y="1557"/>
                  <a:pt x="1683" y="1561"/>
                </a:cubicBezTo>
                <a:cubicBezTo>
                  <a:pt x="1701" y="1592"/>
                  <a:pt x="1703" y="1596"/>
                  <a:pt x="1709" y="1606"/>
                </a:cubicBezTo>
                <a:cubicBezTo>
                  <a:pt x="1753" y="1723"/>
                  <a:pt x="1753" y="1723"/>
                  <a:pt x="1753" y="1723"/>
                </a:cubicBezTo>
                <a:cubicBezTo>
                  <a:pt x="1764" y="1782"/>
                  <a:pt x="1767" y="1797"/>
                  <a:pt x="1767" y="1810"/>
                </a:cubicBezTo>
                <a:cubicBezTo>
                  <a:pt x="1771" y="1850"/>
                  <a:pt x="1771" y="1850"/>
                  <a:pt x="1771" y="1851"/>
                </a:cubicBezTo>
                <a:cubicBezTo>
                  <a:pt x="1778" y="1964"/>
                  <a:pt x="1773" y="1969"/>
                  <a:pt x="1777" y="1976"/>
                </a:cubicBezTo>
                <a:cubicBezTo>
                  <a:pt x="1779" y="2064"/>
                  <a:pt x="1776" y="2071"/>
                  <a:pt x="1779" y="2079"/>
                </a:cubicBezTo>
                <a:cubicBezTo>
                  <a:pt x="1780" y="2146"/>
                  <a:pt x="1785" y="2154"/>
                  <a:pt x="1784" y="2160"/>
                </a:cubicBezTo>
                <a:close/>
                <a:moveTo>
                  <a:pt x="2874" y="1978"/>
                </a:moveTo>
                <a:cubicBezTo>
                  <a:pt x="2863" y="1971"/>
                  <a:pt x="2849" y="1977"/>
                  <a:pt x="2838" y="1970"/>
                </a:cubicBezTo>
                <a:cubicBezTo>
                  <a:pt x="2813" y="1966"/>
                  <a:pt x="2807" y="1965"/>
                  <a:pt x="2801" y="1965"/>
                </a:cubicBezTo>
                <a:cubicBezTo>
                  <a:pt x="2736" y="1963"/>
                  <a:pt x="2733" y="1951"/>
                  <a:pt x="2725" y="1958"/>
                </a:cubicBezTo>
                <a:cubicBezTo>
                  <a:pt x="2662" y="1954"/>
                  <a:pt x="2655" y="1957"/>
                  <a:pt x="2650" y="1953"/>
                </a:cubicBezTo>
                <a:cubicBezTo>
                  <a:pt x="2595" y="1964"/>
                  <a:pt x="2583" y="1960"/>
                  <a:pt x="2569" y="1966"/>
                </a:cubicBezTo>
                <a:cubicBezTo>
                  <a:pt x="2502" y="1979"/>
                  <a:pt x="2501" y="1992"/>
                  <a:pt x="2493" y="1986"/>
                </a:cubicBezTo>
                <a:cubicBezTo>
                  <a:pt x="2457" y="2002"/>
                  <a:pt x="2451" y="2004"/>
                  <a:pt x="2452" y="2008"/>
                </a:cubicBezTo>
                <a:cubicBezTo>
                  <a:pt x="2532" y="1984"/>
                  <a:pt x="2541" y="1980"/>
                  <a:pt x="2549" y="1978"/>
                </a:cubicBezTo>
                <a:cubicBezTo>
                  <a:pt x="2590" y="1967"/>
                  <a:pt x="2592" y="1975"/>
                  <a:pt x="2597" y="1972"/>
                </a:cubicBezTo>
                <a:cubicBezTo>
                  <a:pt x="2678" y="1966"/>
                  <a:pt x="2686" y="1968"/>
                  <a:pt x="2695" y="1966"/>
                </a:cubicBezTo>
                <a:cubicBezTo>
                  <a:pt x="2776" y="1972"/>
                  <a:pt x="2780" y="1973"/>
                  <a:pt x="2784" y="1976"/>
                </a:cubicBezTo>
                <a:cubicBezTo>
                  <a:pt x="2815" y="1977"/>
                  <a:pt x="2817" y="1985"/>
                  <a:pt x="2823" y="1979"/>
                </a:cubicBezTo>
                <a:cubicBezTo>
                  <a:pt x="2860" y="1987"/>
                  <a:pt x="2871" y="1989"/>
                  <a:pt x="2882" y="1991"/>
                </a:cubicBezTo>
                <a:close/>
                <a:moveTo>
                  <a:pt x="1547" y="2138"/>
                </a:moveTo>
                <a:cubicBezTo>
                  <a:pt x="1540" y="2138"/>
                  <a:pt x="1537" y="2128"/>
                  <a:pt x="1531" y="2126"/>
                </a:cubicBezTo>
                <a:cubicBezTo>
                  <a:pt x="1483" y="2083"/>
                  <a:pt x="1480" y="2073"/>
                  <a:pt x="1473" y="2074"/>
                </a:cubicBezTo>
                <a:cubicBezTo>
                  <a:pt x="1425" y="2031"/>
                  <a:pt x="1422" y="2021"/>
                  <a:pt x="1415" y="2022"/>
                </a:cubicBezTo>
                <a:cubicBezTo>
                  <a:pt x="1352" y="1966"/>
                  <a:pt x="1351" y="1951"/>
                  <a:pt x="1343" y="1954"/>
                </a:cubicBezTo>
                <a:cubicBezTo>
                  <a:pt x="1274" y="1868"/>
                  <a:pt x="1270" y="1859"/>
                  <a:pt x="1266" y="1849"/>
                </a:cubicBezTo>
                <a:cubicBezTo>
                  <a:pt x="1246" y="1802"/>
                  <a:pt x="1244" y="1793"/>
                  <a:pt x="1237" y="1796"/>
                </a:cubicBezTo>
                <a:cubicBezTo>
                  <a:pt x="1241" y="1819"/>
                  <a:pt x="1249" y="1828"/>
                  <a:pt x="1246" y="1834"/>
                </a:cubicBezTo>
                <a:cubicBezTo>
                  <a:pt x="1177" y="1707"/>
                  <a:pt x="1179" y="1693"/>
                  <a:pt x="1170" y="1693"/>
                </a:cubicBezTo>
                <a:cubicBezTo>
                  <a:pt x="1241" y="1843"/>
                  <a:pt x="1245" y="1845"/>
                  <a:pt x="1249" y="1849"/>
                </a:cubicBezTo>
                <a:cubicBezTo>
                  <a:pt x="1278" y="1907"/>
                  <a:pt x="1286" y="1922"/>
                  <a:pt x="1293" y="1937"/>
                </a:cubicBezTo>
                <a:cubicBezTo>
                  <a:pt x="1416" y="2114"/>
                  <a:pt x="1427" y="2122"/>
                  <a:pt x="1435" y="2135"/>
                </a:cubicBezTo>
                <a:cubicBezTo>
                  <a:pt x="1458" y="2160"/>
                  <a:pt x="1462" y="2157"/>
                  <a:pt x="1464" y="2160"/>
                </a:cubicBezTo>
                <a:cubicBezTo>
                  <a:pt x="1444" y="2123"/>
                  <a:pt x="1433" y="2119"/>
                  <a:pt x="1426" y="2103"/>
                </a:cubicBezTo>
                <a:cubicBezTo>
                  <a:pt x="1389" y="2063"/>
                  <a:pt x="1380" y="2053"/>
                  <a:pt x="1372" y="2040"/>
                </a:cubicBezTo>
                <a:cubicBezTo>
                  <a:pt x="1309" y="1936"/>
                  <a:pt x="1307" y="1927"/>
                  <a:pt x="1301" y="1926"/>
                </a:cubicBezTo>
                <a:cubicBezTo>
                  <a:pt x="1313" y="1932"/>
                  <a:pt x="1316" y="1941"/>
                  <a:pt x="1321" y="1942"/>
                </a:cubicBezTo>
                <a:cubicBezTo>
                  <a:pt x="1364" y="1986"/>
                  <a:pt x="1368" y="1992"/>
                  <a:pt x="1372" y="1998"/>
                </a:cubicBezTo>
                <a:cubicBezTo>
                  <a:pt x="1407" y="2021"/>
                  <a:pt x="1408" y="2031"/>
                  <a:pt x="1413" y="2029"/>
                </a:cubicBezTo>
                <a:cubicBezTo>
                  <a:pt x="1476" y="2098"/>
                  <a:pt x="1487" y="2091"/>
                  <a:pt x="1491" y="2104"/>
                </a:cubicBezTo>
                <a:cubicBezTo>
                  <a:pt x="1538" y="2147"/>
                  <a:pt x="1547" y="2153"/>
                  <a:pt x="1556" y="2160"/>
                </a:cubicBezTo>
                <a:cubicBezTo>
                  <a:pt x="1557" y="2143"/>
                  <a:pt x="1550" y="2146"/>
                  <a:pt x="1547" y="2138"/>
                </a:cubicBezTo>
                <a:close/>
                <a:moveTo>
                  <a:pt x="847" y="2089"/>
                </a:moveTo>
                <a:cubicBezTo>
                  <a:pt x="843" y="2073"/>
                  <a:pt x="841" y="2057"/>
                  <a:pt x="838" y="2042"/>
                </a:cubicBezTo>
                <a:cubicBezTo>
                  <a:pt x="839" y="2032"/>
                  <a:pt x="833" y="2027"/>
                  <a:pt x="836" y="2017"/>
                </a:cubicBezTo>
                <a:cubicBezTo>
                  <a:pt x="838" y="2012"/>
                  <a:pt x="834" y="2010"/>
                  <a:pt x="836" y="2005"/>
                </a:cubicBezTo>
                <a:cubicBezTo>
                  <a:pt x="829" y="2004"/>
                  <a:pt x="841" y="1993"/>
                  <a:pt x="830" y="1994"/>
                </a:cubicBezTo>
                <a:cubicBezTo>
                  <a:pt x="829" y="2007"/>
                  <a:pt x="832" y="2017"/>
                  <a:pt x="829" y="2030"/>
                </a:cubicBezTo>
                <a:cubicBezTo>
                  <a:pt x="832" y="2035"/>
                  <a:pt x="830" y="2043"/>
                  <a:pt x="834" y="2046"/>
                </a:cubicBezTo>
                <a:cubicBezTo>
                  <a:pt x="833" y="2054"/>
                  <a:pt x="832" y="2060"/>
                  <a:pt x="835" y="2065"/>
                </a:cubicBezTo>
                <a:cubicBezTo>
                  <a:pt x="837" y="2089"/>
                  <a:pt x="841" y="2112"/>
                  <a:pt x="847" y="2134"/>
                </a:cubicBezTo>
                <a:cubicBezTo>
                  <a:pt x="850" y="2143"/>
                  <a:pt x="853" y="2151"/>
                  <a:pt x="855" y="2160"/>
                </a:cubicBezTo>
                <a:cubicBezTo>
                  <a:pt x="868" y="2160"/>
                  <a:pt x="868" y="2160"/>
                  <a:pt x="868" y="2160"/>
                </a:cubicBezTo>
                <a:cubicBezTo>
                  <a:pt x="865" y="2152"/>
                  <a:pt x="863" y="2142"/>
                  <a:pt x="859" y="2134"/>
                </a:cubicBezTo>
                <a:cubicBezTo>
                  <a:pt x="854" y="2119"/>
                  <a:pt x="850" y="2104"/>
                  <a:pt x="847" y="2089"/>
                </a:cubicBezTo>
                <a:close/>
                <a:moveTo>
                  <a:pt x="721" y="2145"/>
                </a:moveTo>
                <a:cubicBezTo>
                  <a:pt x="714" y="2140"/>
                  <a:pt x="725" y="2124"/>
                  <a:pt x="716" y="2120"/>
                </a:cubicBezTo>
                <a:cubicBezTo>
                  <a:pt x="707" y="2131"/>
                  <a:pt x="713" y="2147"/>
                  <a:pt x="714" y="2160"/>
                </a:cubicBezTo>
                <a:cubicBezTo>
                  <a:pt x="721" y="2160"/>
                  <a:pt x="721" y="2160"/>
                  <a:pt x="721" y="2160"/>
                </a:cubicBezTo>
                <a:cubicBezTo>
                  <a:pt x="721" y="2156"/>
                  <a:pt x="720" y="2151"/>
                  <a:pt x="721" y="2145"/>
                </a:cubicBezTo>
                <a:close/>
                <a:moveTo>
                  <a:pt x="417" y="2054"/>
                </a:moveTo>
                <a:cubicBezTo>
                  <a:pt x="407" y="2054"/>
                  <a:pt x="398" y="2052"/>
                  <a:pt x="389" y="2049"/>
                </a:cubicBezTo>
                <a:cubicBezTo>
                  <a:pt x="365" y="2047"/>
                  <a:pt x="363" y="2042"/>
                  <a:pt x="360" y="2043"/>
                </a:cubicBezTo>
                <a:cubicBezTo>
                  <a:pt x="328" y="2034"/>
                  <a:pt x="323" y="2035"/>
                  <a:pt x="319" y="2033"/>
                </a:cubicBezTo>
                <a:cubicBezTo>
                  <a:pt x="276" y="2016"/>
                  <a:pt x="274" y="2016"/>
                  <a:pt x="272" y="2016"/>
                </a:cubicBezTo>
                <a:cubicBezTo>
                  <a:pt x="226" y="2002"/>
                  <a:pt x="202" y="1998"/>
                  <a:pt x="178" y="1991"/>
                </a:cubicBezTo>
                <a:cubicBezTo>
                  <a:pt x="99" y="1978"/>
                  <a:pt x="92" y="1982"/>
                  <a:pt x="87" y="1979"/>
                </a:cubicBezTo>
                <a:cubicBezTo>
                  <a:pt x="43" y="1979"/>
                  <a:pt x="37" y="1977"/>
                  <a:pt x="30" y="1979"/>
                </a:cubicBezTo>
                <a:cubicBezTo>
                  <a:pt x="2" y="1993"/>
                  <a:pt x="2" y="1993"/>
                  <a:pt x="2" y="1993"/>
                </a:cubicBezTo>
                <a:cubicBezTo>
                  <a:pt x="31" y="1992"/>
                  <a:pt x="38" y="1989"/>
                  <a:pt x="45" y="1990"/>
                </a:cubicBezTo>
                <a:cubicBezTo>
                  <a:pt x="91" y="1989"/>
                  <a:pt x="97" y="1992"/>
                  <a:pt x="103" y="1993"/>
                </a:cubicBezTo>
                <a:cubicBezTo>
                  <a:pt x="136" y="2000"/>
                  <a:pt x="150" y="1992"/>
                  <a:pt x="162" y="2002"/>
                </a:cubicBezTo>
                <a:cubicBezTo>
                  <a:pt x="193" y="2007"/>
                  <a:pt x="197" y="2008"/>
                  <a:pt x="199" y="2012"/>
                </a:cubicBezTo>
                <a:cubicBezTo>
                  <a:pt x="241" y="2012"/>
                  <a:pt x="245" y="2019"/>
                  <a:pt x="250" y="2020"/>
                </a:cubicBezTo>
                <a:cubicBezTo>
                  <a:pt x="306" y="2038"/>
                  <a:pt x="312" y="2038"/>
                  <a:pt x="317" y="2041"/>
                </a:cubicBezTo>
                <a:cubicBezTo>
                  <a:pt x="356" y="2053"/>
                  <a:pt x="364" y="2047"/>
                  <a:pt x="368" y="2055"/>
                </a:cubicBezTo>
                <a:cubicBezTo>
                  <a:pt x="409" y="2057"/>
                  <a:pt x="413" y="2065"/>
                  <a:pt x="420" y="2059"/>
                </a:cubicBezTo>
                <a:cubicBezTo>
                  <a:pt x="444" y="2066"/>
                  <a:pt x="450" y="2067"/>
                  <a:pt x="456" y="2066"/>
                </a:cubicBezTo>
                <a:close/>
                <a:moveTo>
                  <a:pt x="629" y="1975"/>
                </a:moveTo>
                <a:cubicBezTo>
                  <a:pt x="623" y="1970"/>
                  <a:pt x="617" y="1972"/>
                  <a:pt x="610" y="1973"/>
                </a:cubicBezTo>
                <a:cubicBezTo>
                  <a:pt x="529" y="1972"/>
                  <a:pt x="523" y="1971"/>
                  <a:pt x="517" y="1970"/>
                </a:cubicBezTo>
                <a:cubicBezTo>
                  <a:pt x="475" y="1968"/>
                  <a:pt x="469" y="1967"/>
                  <a:pt x="463" y="1967"/>
                </a:cubicBezTo>
                <a:cubicBezTo>
                  <a:pt x="384" y="1953"/>
                  <a:pt x="377" y="1956"/>
                  <a:pt x="372" y="1952"/>
                </a:cubicBezTo>
                <a:cubicBezTo>
                  <a:pt x="290" y="1938"/>
                  <a:pt x="281" y="1936"/>
                  <a:pt x="271" y="1932"/>
                </a:cubicBezTo>
                <a:cubicBezTo>
                  <a:pt x="234" y="1929"/>
                  <a:pt x="226" y="1924"/>
                  <a:pt x="217" y="1923"/>
                </a:cubicBezTo>
                <a:cubicBezTo>
                  <a:pt x="169" y="1917"/>
                  <a:pt x="165" y="1914"/>
                  <a:pt x="160" y="1916"/>
                </a:cubicBezTo>
                <a:cubicBezTo>
                  <a:pt x="94" y="1912"/>
                  <a:pt x="84" y="1915"/>
                  <a:pt x="75" y="1910"/>
                </a:cubicBezTo>
                <a:cubicBezTo>
                  <a:pt x="11" y="1915"/>
                  <a:pt x="7" y="1914"/>
                  <a:pt x="2" y="1915"/>
                </a:cubicBezTo>
                <a:cubicBezTo>
                  <a:pt x="21" y="1926"/>
                  <a:pt x="28" y="1922"/>
                  <a:pt x="33" y="1925"/>
                </a:cubicBezTo>
                <a:cubicBezTo>
                  <a:pt x="53" y="1923"/>
                  <a:pt x="57" y="1921"/>
                  <a:pt x="60" y="1924"/>
                </a:cubicBezTo>
                <a:cubicBezTo>
                  <a:pt x="114" y="1924"/>
                  <a:pt x="130" y="1929"/>
                  <a:pt x="147" y="1929"/>
                </a:cubicBezTo>
                <a:cubicBezTo>
                  <a:pt x="186" y="1931"/>
                  <a:pt x="190" y="1929"/>
                  <a:pt x="194" y="1932"/>
                </a:cubicBezTo>
                <a:cubicBezTo>
                  <a:pt x="227" y="1938"/>
                  <a:pt x="235" y="1939"/>
                  <a:pt x="242" y="1945"/>
                </a:cubicBezTo>
                <a:cubicBezTo>
                  <a:pt x="271" y="1946"/>
                  <a:pt x="275" y="1947"/>
                  <a:pt x="279" y="1948"/>
                </a:cubicBezTo>
                <a:cubicBezTo>
                  <a:pt x="307" y="1954"/>
                  <a:pt x="311" y="1954"/>
                  <a:pt x="315" y="1955"/>
                </a:cubicBezTo>
                <a:cubicBezTo>
                  <a:pt x="357" y="1965"/>
                  <a:pt x="363" y="1957"/>
                  <a:pt x="366" y="1963"/>
                </a:cubicBezTo>
                <a:cubicBezTo>
                  <a:pt x="395" y="1971"/>
                  <a:pt x="401" y="1965"/>
                  <a:pt x="403" y="1973"/>
                </a:cubicBezTo>
                <a:cubicBezTo>
                  <a:pt x="451" y="1977"/>
                  <a:pt x="459" y="1979"/>
                  <a:pt x="468" y="1975"/>
                </a:cubicBezTo>
                <a:cubicBezTo>
                  <a:pt x="520" y="1987"/>
                  <a:pt x="527" y="1972"/>
                  <a:pt x="530" y="1978"/>
                </a:cubicBezTo>
                <a:cubicBezTo>
                  <a:pt x="579" y="1977"/>
                  <a:pt x="587" y="1982"/>
                  <a:pt x="596" y="1979"/>
                </a:cubicBezTo>
                <a:cubicBezTo>
                  <a:pt x="626" y="1977"/>
                  <a:pt x="631" y="1976"/>
                  <a:pt x="634" y="1978"/>
                </a:cubicBezTo>
                <a:close/>
                <a:moveTo>
                  <a:pt x="813" y="2104"/>
                </a:moveTo>
                <a:cubicBezTo>
                  <a:pt x="806" y="2082"/>
                  <a:pt x="799" y="2060"/>
                  <a:pt x="795" y="2036"/>
                </a:cubicBezTo>
                <a:cubicBezTo>
                  <a:pt x="796" y="2029"/>
                  <a:pt x="795" y="2024"/>
                  <a:pt x="794" y="2018"/>
                </a:cubicBezTo>
                <a:cubicBezTo>
                  <a:pt x="795" y="2010"/>
                  <a:pt x="801" y="1999"/>
                  <a:pt x="793" y="1997"/>
                </a:cubicBezTo>
                <a:cubicBezTo>
                  <a:pt x="786" y="2006"/>
                  <a:pt x="789" y="2019"/>
                  <a:pt x="786" y="2037"/>
                </a:cubicBezTo>
                <a:cubicBezTo>
                  <a:pt x="791" y="2043"/>
                  <a:pt x="789" y="2054"/>
                  <a:pt x="791" y="2062"/>
                </a:cubicBezTo>
                <a:cubicBezTo>
                  <a:pt x="791" y="2071"/>
                  <a:pt x="797" y="2078"/>
                  <a:pt x="796" y="2087"/>
                </a:cubicBezTo>
                <a:cubicBezTo>
                  <a:pt x="802" y="2094"/>
                  <a:pt x="800" y="2104"/>
                  <a:pt x="805" y="2111"/>
                </a:cubicBezTo>
                <a:cubicBezTo>
                  <a:pt x="807" y="2120"/>
                  <a:pt x="812" y="2127"/>
                  <a:pt x="813" y="2137"/>
                </a:cubicBezTo>
                <a:cubicBezTo>
                  <a:pt x="817" y="2145"/>
                  <a:pt x="820" y="2152"/>
                  <a:pt x="823" y="2160"/>
                </a:cubicBezTo>
                <a:cubicBezTo>
                  <a:pt x="837" y="2160"/>
                  <a:pt x="837" y="2160"/>
                  <a:pt x="837" y="2160"/>
                </a:cubicBezTo>
                <a:cubicBezTo>
                  <a:pt x="835" y="2152"/>
                  <a:pt x="828" y="2146"/>
                  <a:pt x="829" y="2135"/>
                </a:cubicBezTo>
                <a:cubicBezTo>
                  <a:pt x="820" y="2127"/>
                  <a:pt x="819" y="2113"/>
                  <a:pt x="813" y="2104"/>
                </a:cubicBezTo>
                <a:close/>
                <a:moveTo>
                  <a:pt x="781" y="2110"/>
                </a:moveTo>
                <a:cubicBezTo>
                  <a:pt x="778" y="2102"/>
                  <a:pt x="774" y="2094"/>
                  <a:pt x="770" y="2086"/>
                </a:cubicBezTo>
                <a:cubicBezTo>
                  <a:pt x="769" y="2076"/>
                  <a:pt x="759" y="2071"/>
                  <a:pt x="762" y="2057"/>
                </a:cubicBezTo>
                <a:cubicBezTo>
                  <a:pt x="755" y="2051"/>
                  <a:pt x="757" y="2040"/>
                  <a:pt x="754" y="2031"/>
                </a:cubicBezTo>
                <a:cubicBezTo>
                  <a:pt x="752" y="2021"/>
                  <a:pt x="749" y="2012"/>
                  <a:pt x="750" y="2000"/>
                </a:cubicBezTo>
                <a:cubicBezTo>
                  <a:pt x="746" y="1993"/>
                  <a:pt x="746" y="1982"/>
                  <a:pt x="749" y="1970"/>
                </a:cubicBezTo>
                <a:cubicBezTo>
                  <a:pt x="744" y="1968"/>
                  <a:pt x="752" y="1957"/>
                  <a:pt x="748" y="1954"/>
                </a:cubicBezTo>
                <a:cubicBezTo>
                  <a:pt x="747" y="1949"/>
                  <a:pt x="755" y="1939"/>
                  <a:pt x="749" y="1937"/>
                </a:cubicBezTo>
                <a:cubicBezTo>
                  <a:pt x="746" y="1939"/>
                  <a:pt x="738" y="1955"/>
                  <a:pt x="743" y="1959"/>
                </a:cubicBezTo>
                <a:cubicBezTo>
                  <a:pt x="742" y="1964"/>
                  <a:pt x="742" y="1968"/>
                  <a:pt x="743" y="1971"/>
                </a:cubicBezTo>
                <a:cubicBezTo>
                  <a:pt x="742" y="1976"/>
                  <a:pt x="739" y="1981"/>
                  <a:pt x="743" y="1983"/>
                </a:cubicBezTo>
                <a:cubicBezTo>
                  <a:pt x="742" y="2000"/>
                  <a:pt x="744" y="2014"/>
                  <a:pt x="746" y="2029"/>
                </a:cubicBezTo>
                <a:cubicBezTo>
                  <a:pt x="743" y="2034"/>
                  <a:pt x="736" y="2032"/>
                  <a:pt x="736" y="2042"/>
                </a:cubicBezTo>
                <a:cubicBezTo>
                  <a:pt x="741" y="2047"/>
                  <a:pt x="737" y="2057"/>
                  <a:pt x="740" y="2063"/>
                </a:cubicBezTo>
                <a:cubicBezTo>
                  <a:pt x="738" y="2072"/>
                  <a:pt x="742" y="2078"/>
                  <a:pt x="743" y="2085"/>
                </a:cubicBezTo>
                <a:cubicBezTo>
                  <a:pt x="746" y="2099"/>
                  <a:pt x="746" y="2115"/>
                  <a:pt x="753" y="2127"/>
                </a:cubicBezTo>
                <a:cubicBezTo>
                  <a:pt x="752" y="2140"/>
                  <a:pt x="759" y="2149"/>
                  <a:pt x="761" y="2160"/>
                </a:cubicBezTo>
                <a:cubicBezTo>
                  <a:pt x="772" y="2160"/>
                  <a:pt x="772" y="2160"/>
                  <a:pt x="772" y="2160"/>
                </a:cubicBezTo>
                <a:cubicBezTo>
                  <a:pt x="771" y="2156"/>
                  <a:pt x="770" y="2152"/>
                  <a:pt x="768" y="2149"/>
                </a:cubicBezTo>
                <a:cubicBezTo>
                  <a:pt x="768" y="2143"/>
                  <a:pt x="764" y="2138"/>
                  <a:pt x="763" y="2133"/>
                </a:cubicBezTo>
                <a:cubicBezTo>
                  <a:pt x="766" y="2126"/>
                  <a:pt x="761" y="2123"/>
                  <a:pt x="758" y="2119"/>
                </a:cubicBezTo>
                <a:cubicBezTo>
                  <a:pt x="759" y="2095"/>
                  <a:pt x="746" y="2079"/>
                  <a:pt x="748" y="2054"/>
                </a:cubicBezTo>
                <a:cubicBezTo>
                  <a:pt x="756" y="2055"/>
                  <a:pt x="748" y="2065"/>
                  <a:pt x="754" y="2067"/>
                </a:cubicBezTo>
                <a:cubicBezTo>
                  <a:pt x="757" y="2070"/>
                  <a:pt x="757" y="2074"/>
                  <a:pt x="756" y="2080"/>
                </a:cubicBezTo>
                <a:cubicBezTo>
                  <a:pt x="761" y="2087"/>
                  <a:pt x="765" y="2094"/>
                  <a:pt x="765" y="2103"/>
                </a:cubicBezTo>
                <a:cubicBezTo>
                  <a:pt x="776" y="2121"/>
                  <a:pt x="783" y="2141"/>
                  <a:pt x="791" y="2160"/>
                </a:cubicBezTo>
                <a:cubicBezTo>
                  <a:pt x="801" y="2160"/>
                  <a:pt x="801" y="2160"/>
                  <a:pt x="801" y="2160"/>
                </a:cubicBezTo>
                <a:cubicBezTo>
                  <a:pt x="801" y="2150"/>
                  <a:pt x="794" y="2144"/>
                  <a:pt x="793" y="2134"/>
                </a:cubicBezTo>
                <a:cubicBezTo>
                  <a:pt x="788" y="2127"/>
                  <a:pt x="784" y="2119"/>
                  <a:pt x="781" y="2110"/>
                </a:cubicBezTo>
                <a:close/>
                <a:moveTo>
                  <a:pt x="749" y="2051"/>
                </a:moveTo>
                <a:cubicBezTo>
                  <a:pt x="740" y="2051"/>
                  <a:pt x="746" y="2043"/>
                  <a:pt x="746" y="2038"/>
                </a:cubicBezTo>
                <a:cubicBezTo>
                  <a:pt x="750" y="2041"/>
                  <a:pt x="750" y="2046"/>
                  <a:pt x="749" y="2051"/>
                </a:cubicBezTo>
                <a:close/>
                <a:moveTo>
                  <a:pt x="741" y="2136"/>
                </a:moveTo>
                <a:cubicBezTo>
                  <a:pt x="731" y="2126"/>
                  <a:pt x="731" y="2110"/>
                  <a:pt x="724" y="2098"/>
                </a:cubicBezTo>
                <a:cubicBezTo>
                  <a:pt x="727" y="2092"/>
                  <a:pt x="721" y="2091"/>
                  <a:pt x="725" y="2084"/>
                </a:cubicBezTo>
                <a:cubicBezTo>
                  <a:pt x="721" y="2080"/>
                  <a:pt x="730" y="2070"/>
                  <a:pt x="720" y="2070"/>
                </a:cubicBezTo>
                <a:cubicBezTo>
                  <a:pt x="711" y="2096"/>
                  <a:pt x="725" y="2110"/>
                  <a:pt x="725" y="2131"/>
                </a:cubicBezTo>
                <a:cubicBezTo>
                  <a:pt x="729" y="2139"/>
                  <a:pt x="731" y="2148"/>
                  <a:pt x="733" y="2158"/>
                </a:cubicBezTo>
                <a:cubicBezTo>
                  <a:pt x="733" y="2158"/>
                  <a:pt x="734" y="2159"/>
                  <a:pt x="735" y="2160"/>
                </a:cubicBezTo>
                <a:cubicBezTo>
                  <a:pt x="745" y="2160"/>
                  <a:pt x="745" y="2160"/>
                  <a:pt x="745" y="2160"/>
                </a:cubicBezTo>
                <a:cubicBezTo>
                  <a:pt x="745" y="2159"/>
                  <a:pt x="745" y="2159"/>
                  <a:pt x="745" y="2158"/>
                </a:cubicBezTo>
                <a:cubicBezTo>
                  <a:pt x="745" y="2149"/>
                  <a:pt x="737" y="2146"/>
                  <a:pt x="741" y="2136"/>
                </a:cubicBezTo>
                <a:close/>
                <a:moveTo>
                  <a:pt x="16" y="1968"/>
                </a:moveTo>
                <a:cubicBezTo>
                  <a:pt x="23" y="1969"/>
                  <a:pt x="32" y="1965"/>
                  <a:pt x="38" y="1970"/>
                </a:cubicBezTo>
                <a:cubicBezTo>
                  <a:pt x="160" y="1970"/>
                  <a:pt x="177" y="1972"/>
                  <a:pt x="194" y="1977"/>
                </a:cubicBezTo>
                <a:cubicBezTo>
                  <a:pt x="235" y="1982"/>
                  <a:pt x="240" y="1981"/>
                  <a:pt x="245" y="1981"/>
                </a:cubicBezTo>
                <a:cubicBezTo>
                  <a:pt x="325" y="1989"/>
                  <a:pt x="327" y="1999"/>
                  <a:pt x="332" y="1996"/>
                </a:cubicBezTo>
                <a:cubicBezTo>
                  <a:pt x="378" y="2009"/>
                  <a:pt x="389" y="2003"/>
                  <a:pt x="396" y="2009"/>
                </a:cubicBezTo>
                <a:cubicBezTo>
                  <a:pt x="423" y="2023"/>
                  <a:pt x="428" y="2017"/>
                  <a:pt x="432" y="2020"/>
                </a:cubicBezTo>
                <a:cubicBezTo>
                  <a:pt x="396" y="2010"/>
                  <a:pt x="392" y="1994"/>
                  <a:pt x="384" y="2000"/>
                </a:cubicBezTo>
                <a:cubicBezTo>
                  <a:pt x="356" y="1988"/>
                  <a:pt x="348" y="1994"/>
                  <a:pt x="342" y="1986"/>
                </a:cubicBezTo>
                <a:cubicBezTo>
                  <a:pt x="269" y="1975"/>
                  <a:pt x="261" y="1970"/>
                  <a:pt x="251" y="1974"/>
                </a:cubicBezTo>
                <a:cubicBezTo>
                  <a:pt x="208" y="1967"/>
                  <a:pt x="206" y="1966"/>
                  <a:pt x="205" y="1963"/>
                </a:cubicBezTo>
                <a:cubicBezTo>
                  <a:pt x="188" y="1959"/>
                  <a:pt x="185" y="1963"/>
                  <a:pt x="182" y="1961"/>
                </a:cubicBezTo>
                <a:cubicBezTo>
                  <a:pt x="150" y="1960"/>
                  <a:pt x="146" y="1957"/>
                  <a:pt x="141" y="1957"/>
                </a:cubicBezTo>
                <a:cubicBezTo>
                  <a:pt x="77" y="1950"/>
                  <a:pt x="65" y="1957"/>
                  <a:pt x="57" y="1951"/>
                </a:cubicBezTo>
                <a:cubicBezTo>
                  <a:pt x="6" y="1955"/>
                  <a:pt x="4" y="1955"/>
                  <a:pt x="2" y="1955"/>
                </a:cubicBezTo>
                <a:cubicBezTo>
                  <a:pt x="7" y="1973"/>
                  <a:pt x="12" y="1967"/>
                  <a:pt x="16" y="1968"/>
                </a:cubicBezTo>
                <a:close/>
                <a:moveTo>
                  <a:pt x="56" y="2063"/>
                </a:moveTo>
                <a:cubicBezTo>
                  <a:pt x="59" y="2066"/>
                  <a:pt x="63" y="2067"/>
                  <a:pt x="68" y="2066"/>
                </a:cubicBezTo>
                <a:cubicBezTo>
                  <a:pt x="109" y="2066"/>
                  <a:pt x="112" y="2074"/>
                  <a:pt x="117" y="2071"/>
                </a:cubicBezTo>
                <a:cubicBezTo>
                  <a:pt x="155" y="2088"/>
                  <a:pt x="162" y="2075"/>
                  <a:pt x="164" y="2084"/>
                </a:cubicBezTo>
                <a:cubicBezTo>
                  <a:pt x="194" y="2084"/>
                  <a:pt x="195" y="2101"/>
                  <a:pt x="201" y="2092"/>
                </a:cubicBezTo>
                <a:cubicBezTo>
                  <a:pt x="232" y="2100"/>
                  <a:pt x="240" y="2102"/>
                  <a:pt x="248" y="2105"/>
                </a:cubicBezTo>
                <a:cubicBezTo>
                  <a:pt x="278" y="2104"/>
                  <a:pt x="280" y="2111"/>
                  <a:pt x="285" y="2108"/>
                </a:cubicBezTo>
                <a:cubicBezTo>
                  <a:pt x="254" y="2094"/>
                  <a:pt x="248" y="2096"/>
                  <a:pt x="242" y="2095"/>
                </a:cubicBezTo>
                <a:cubicBezTo>
                  <a:pt x="176" y="2077"/>
                  <a:pt x="165" y="2073"/>
                  <a:pt x="153" y="2068"/>
                </a:cubicBezTo>
                <a:cubicBezTo>
                  <a:pt x="70" y="2057"/>
                  <a:pt x="59" y="2049"/>
                  <a:pt x="45" y="2053"/>
                </a:cubicBezTo>
                <a:cubicBezTo>
                  <a:pt x="6" y="2049"/>
                  <a:pt x="4" y="2049"/>
                  <a:pt x="2" y="2049"/>
                </a:cubicBezTo>
                <a:cubicBezTo>
                  <a:pt x="23" y="2059"/>
                  <a:pt x="39" y="2064"/>
                  <a:pt x="56" y="2063"/>
                </a:cubicBezTo>
                <a:close/>
                <a:moveTo>
                  <a:pt x="429" y="2088"/>
                </a:moveTo>
                <a:cubicBezTo>
                  <a:pt x="422" y="2075"/>
                  <a:pt x="411" y="2088"/>
                  <a:pt x="403" y="2081"/>
                </a:cubicBezTo>
                <a:cubicBezTo>
                  <a:pt x="341" y="2074"/>
                  <a:pt x="330" y="2075"/>
                  <a:pt x="322" y="2069"/>
                </a:cubicBezTo>
                <a:cubicBezTo>
                  <a:pt x="199" y="2033"/>
                  <a:pt x="193" y="2037"/>
                  <a:pt x="189" y="2033"/>
                </a:cubicBezTo>
                <a:cubicBezTo>
                  <a:pt x="152" y="2029"/>
                  <a:pt x="143" y="2024"/>
                  <a:pt x="134" y="2028"/>
                </a:cubicBezTo>
                <a:cubicBezTo>
                  <a:pt x="115" y="2023"/>
                  <a:pt x="110" y="2024"/>
                  <a:pt x="105" y="2023"/>
                </a:cubicBezTo>
                <a:cubicBezTo>
                  <a:pt x="40" y="2023"/>
                  <a:pt x="32" y="2018"/>
                  <a:pt x="23" y="2019"/>
                </a:cubicBezTo>
                <a:cubicBezTo>
                  <a:pt x="11" y="2029"/>
                  <a:pt x="19" y="2032"/>
                  <a:pt x="29" y="2029"/>
                </a:cubicBezTo>
                <a:cubicBezTo>
                  <a:pt x="92" y="2028"/>
                  <a:pt x="97" y="2034"/>
                  <a:pt x="102" y="2039"/>
                </a:cubicBezTo>
                <a:cubicBezTo>
                  <a:pt x="131" y="2037"/>
                  <a:pt x="138" y="2042"/>
                  <a:pt x="146" y="2037"/>
                </a:cubicBezTo>
                <a:cubicBezTo>
                  <a:pt x="195" y="2048"/>
                  <a:pt x="202" y="2050"/>
                  <a:pt x="209" y="2047"/>
                </a:cubicBezTo>
                <a:cubicBezTo>
                  <a:pt x="256" y="2062"/>
                  <a:pt x="259" y="2064"/>
                  <a:pt x="262" y="2064"/>
                </a:cubicBezTo>
                <a:cubicBezTo>
                  <a:pt x="323" y="2079"/>
                  <a:pt x="330" y="2085"/>
                  <a:pt x="338" y="2083"/>
                </a:cubicBezTo>
                <a:cubicBezTo>
                  <a:pt x="407" y="2090"/>
                  <a:pt x="410" y="2090"/>
                  <a:pt x="414" y="2087"/>
                </a:cubicBezTo>
                <a:cubicBezTo>
                  <a:pt x="442" y="2084"/>
                  <a:pt x="445" y="2091"/>
                  <a:pt x="450" y="2088"/>
                </a:cubicBezTo>
                <a:close/>
                <a:moveTo>
                  <a:pt x="240" y="2145"/>
                </a:moveTo>
                <a:cubicBezTo>
                  <a:pt x="233" y="2145"/>
                  <a:pt x="225" y="2146"/>
                  <a:pt x="217" y="2147"/>
                </a:cubicBezTo>
                <a:cubicBezTo>
                  <a:pt x="202" y="2146"/>
                  <a:pt x="188" y="2145"/>
                  <a:pt x="173" y="2149"/>
                </a:cubicBezTo>
                <a:cubicBezTo>
                  <a:pt x="167" y="2140"/>
                  <a:pt x="159" y="2146"/>
                  <a:pt x="153" y="2141"/>
                </a:cubicBezTo>
                <a:cubicBezTo>
                  <a:pt x="145" y="2147"/>
                  <a:pt x="140" y="2136"/>
                  <a:pt x="132" y="2141"/>
                </a:cubicBezTo>
                <a:cubicBezTo>
                  <a:pt x="126" y="2140"/>
                  <a:pt x="119" y="2138"/>
                  <a:pt x="112" y="2137"/>
                </a:cubicBezTo>
                <a:cubicBezTo>
                  <a:pt x="106" y="2135"/>
                  <a:pt x="98" y="2138"/>
                  <a:pt x="92" y="2133"/>
                </a:cubicBezTo>
                <a:cubicBezTo>
                  <a:pt x="84" y="2139"/>
                  <a:pt x="80" y="2125"/>
                  <a:pt x="71" y="2133"/>
                </a:cubicBezTo>
                <a:cubicBezTo>
                  <a:pt x="68" y="2130"/>
                  <a:pt x="65" y="2132"/>
                  <a:pt x="62" y="2129"/>
                </a:cubicBezTo>
                <a:cubicBezTo>
                  <a:pt x="57" y="2133"/>
                  <a:pt x="55" y="2129"/>
                  <a:pt x="51" y="2129"/>
                </a:cubicBezTo>
                <a:cubicBezTo>
                  <a:pt x="37" y="2126"/>
                  <a:pt x="23" y="2125"/>
                  <a:pt x="9" y="2123"/>
                </a:cubicBezTo>
                <a:cubicBezTo>
                  <a:pt x="6" y="2123"/>
                  <a:pt x="4" y="2122"/>
                  <a:pt x="2" y="2122"/>
                </a:cubicBezTo>
                <a:cubicBezTo>
                  <a:pt x="2" y="2134"/>
                  <a:pt x="2" y="2134"/>
                  <a:pt x="2" y="2134"/>
                </a:cubicBezTo>
                <a:cubicBezTo>
                  <a:pt x="7" y="2135"/>
                  <a:pt x="13" y="2136"/>
                  <a:pt x="19" y="2133"/>
                </a:cubicBezTo>
                <a:cubicBezTo>
                  <a:pt x="28" y="2139"/>
                  <a:pt x="37" y="2141"/>
                  <a:pt x="47" y="2139"/>
                </a:cubicBezTo>
                <a:cubicBezTo>
                  <a:pt x="57" y="2140"/>
                  <a:pt x="67" y="2145"/>
                  <a:pt x="78" y="2143"/>
                </a:cubicBezTo>
                <a:cubicBezTo>
                  <a:pt x="82" y="2145"/>
                  <a:pt x="86" y="2148"/>
                  <a:pt x="92" y="2143"/>
                </a:cubicBezTo>
                <a:cubicBezTo>
                  <a:pt x="96" y="2148"/>
                  <a:pt x="101" y="2147"/>
                  <a:pt x="106" y="2148"/>
                </a:cubicBezTo>
                <a:cubicBezTo>
                  <a:pt x="117" y="2146"/>
                  <a:pt x="127" y="2148"/>
                  <a:pt x="136" y="2152"/>
                </a:cubicBezTo>
                <a:cubicBezTo>
                  <a:pt x="157" y="2152"/>
                  <a:pt x="176" y="2156"/>
                  <a:pt x="197" y="2153"/>
                </a:cubicBezTo>
                <a:cubicBezTo>
                  <a:pt x="207" y="2157"/>
                  <a:pt x="219" y="2147"/>
                  <a:pt x="228" y="2153"/>
                </a:cubicBezTo>
                <a:cubicBezTo>
                  <a:pt x="233" y="2151"/>
                  <a:pt x="238" y="2154"/>
                  <a:pt x="243" y="2150"/>
                </a:cubicBezTo>
                <a:cubicBezTo>
                  <a:pt x="250" y="2147"/>
                  <a:pt x="254" y="2155"/>
                  <a:pt x="260" y="2149"/>
                </a:cubicBezTo>
                <a:cubicBezTo>
                  <a:pt x="255" y="2141"/>
                  <a:pt x="246" y="2149"/>
                  <a:pt x="240" y="2145"/>
                </a:cubicBezTo>
                <a:close/>
                <a:moveTo>
                  <a:pt x="321" y="2136"/>
                </a:moveTo>
                <a:cubicBezTo>
                  <a:pt x="313" y="2130"/>
                  <a:pt x="303" y="2136"/>
                  <a:pt x="295" y="2133"/>
                </a:cubicBezTo>
                <a:cubicBezTo>
                  <a:pt x="285" y="2134"/>
                  <a:pt x="278" y="2128"/>
                  <a:pt x="268" y="2130"/>
                </a:cubicBezTo>
                <a:cubicBezTo>
                  <a:pt x="250" y="2125"/>
                  <a:pt x="232" y="2125"/>
                  <a:pt x="213" y="2125"/>
                </a:cubicBezTo>
                <a:cubicBezTo>
                  <a:pt x="209" y="2121"/>
                  <a:pt x="203" y="2123"/>
                  <a:pt x="200" y="2116"/>
                </a:cubicBezTo>
                <a:cubicBezTo>
                  <a:pt x="194" y="2124"/>
                  <a:pt x="191" y="2111"/>
                  <a:pt x="185" y="2116"/>
                </a:cubicBezTo>
                <a:cubicBezTo>
                  <a:pt x="177" y="2109"/>
                  <a:pt x="166" y="2115"/>
                  <a:pt x="158" y="2106"/>
                </a:cubicBezTo>
                <a:cubicBezTo>
                  <a:pt x="147" y="2113"/>
                  <a:pt x="140" y="2100"/>
                  <a:pt x="129" y="2105"/>
                </a:cubicBezTo>
                <a:cubicBezTo>
                  <a:pt x="120" y="2095"/>
                  <a:pt x="108" y="2104"/>
                  <a:pt x="99" y="2097"/>
                </a:cubicBezTo>
                <a:cubicBezTo>
                  <a:pt x="67" y="2092"/>
                  <a:pt x="34" y="2087"/>
                  <a:pt x="2" y="2082"/>
                </a:cubicBezTo>
                <a:cubicBezTo>
                  <a:pt x="2" y="2094"/>
                  <a:pt x="2" y="2094"/>
                  <a:pt x="2" y="2094"/>
                </a:cubicBezTo>
                <a:cubicBezTo>
                  <a:pt x="15" y="2096"/>
                  <a:pt x="28" y="2097"/>
                  <a:pt x="40" y="2102"/>
                </a:cubicBezTo>
                <a:cubicBezTo>
                  <a:pt x="51" y="2095"/>
                  <a:pt x="58" y="2108"/>
                  <a:pt x="69" y="2103"/>
                </a:cubicBezTo>
                <a:cubicBezTo>
                  <a:pt x="78" y="2109"/>
                  <a:pt x="90" y="2102"/>
                  <a:pt x="99" y="2111"/>
                </a:cubicBezTo>
                <a:cubicBezTo>
                  <a:pt x="119" y="2111"/>
                  <a:pt x="138" y="2118"/>
                  <a:pt x="157" y="2121"/>
                </a:cubicBezTo>
                <a:cubicBezTo>
                  <a:pt x="167" y="2119"/>
                  <a:pt x="176" y="2125"/>
                  <a:pt x="185" y="2126"/>
                </a:cubicBezTo>
                <a:cubicBezTo>
                  <a:pt x="188" y="2135"/>
                  <a:pt x="195" y="2127"/>
                  <a:pt x="199" y="2131"/>
                </a:cubicBezTo>
                <a:cubicBezTo>
                  <a:pt x="204" y="2136"/>
                  <a:pt x="210" y="2130"/>
                  <a:pt x="214" y="2138"/>
                </a:cubicBezTo>
                <a:cubicBezTo>
                  <a:pt x="219" y="2134"/>
                  <a:pt x="221" y="2138"/>
                  <a:pt x="225" y="2138"/>
                </a:cubicBezTo>
                <a:cubicBezTo>
                  <a:pt x="231" y="2130"/>
                  <a:pt x="232" y="2145"/>
                  <a:pt x="238" y="2136"/>
                </a:cubicBezTo>
                <a:cubicBezTo>
                  <a:pt x="244" y="2141"/>
                  <a:pt x="253" y="2138"/>
                  <a:pt x="260" y="2139"/>
                </a:cubicBezTo>
                <a:cubicBezTo>
                  <a:pt x="263" y="2142"/>
                  <a:pt x="268" y="2136"/>
                  <a:pt x="270" y="2143"/>
                </a:cubicBezTo>
                <a:cubicBezTo>
                  <a:pt x="275" y="2140"/>
                  <a:pt x="277" y="2147"/>
                  <a:pt x="283" y="2141"/>
                </a:cubicBezTo>
                <a:cubicBezTo>
                  <a:pt x="289" y="2149"/>
                  <a:pt x="298" y="2141"/>
                  <a:pt x="305" y="2147"/>
                </a:cubicBezTo>
                <a:cubicBezTo>
                  <a:pt x="311" y="2144"/>
                  <a:pt x="317" y="2143"/>
                  <a:pt x="321" y="2147"/>
                </a:cubicBezTo>
                <a:cubicBezTo>
                  <a:pt x="328" y="2143"/>
                  <a:pt x="333" y="2145"/>
                  <a:pt x="338" y="2146"/>
                </a:cubicBezTo>
                <a:cubicBezTo>
                  <a:pt x="344" y="2139"/>
                  <a:pt x="348" y="2145"/>
                  <a:pt x="354" y="2138"/>
                </a:cubicBezTo>
                <a:cubicBezTo>
                  <a:pt x="360" y="2140"/>
                  <a:pt x="369" y="2134"/>
                  <a:pt x="365" y="2128"/>
                </a:cubicBezTo>
                <a:cubicBezTo>
                  <a:pt x="350" y="2132"/>
                  <a:pt x="337" y="2129"/>
                  <a:pt x="321" y="2136"/>
                </a:cubicBezTo>
                <a:close/>
                <a:moveTo>
                  <a:pt x="1306" y="2153"/>
                </a:moveTo>
                <a:cubicBezTo>
                  <a:pt x="1303" y="2149"/>
                  <a:pt x="1302" y="2143"/>
                  <a:pt x="1298" y="2144"/>
                </a:cubicBezTo>
                <a:cubicBezTo>
                  <a:pt x="1281" y="2120"/>
                  <a:pt x="1261" y="2107"/>
                  <a:pt x="1245" y="2083"/>
                </a:cubicBezTo>
                <a:cubicBezTo>
                  <a:pt x="1236" y="2077"/>
                  <a:pt x="1229" y="2057"/>
                  <a:pt x="1222" y="2055"/>
                </a:cubicBezTo>
                <a:cubicBezTo>
                  <a:pt x="1220" y="2055"/>
                  <a:pt x="1223" y="2051"/>
                  <a:pt x="1223" y="2051"/>
                </a:cubicBezTo>
                <a:cubicBezTo>
                  <a:pt x="1219" y="2046"/>
                  <a:pt x="1215" y="2044"/>
                  <a:pt x="1210" y="2038"/>
                </a:cubicBezTo>
                <a:cubicBezTo>
                  <a:pt x="1211" y="2039"/>
                  <a:pt x="1213" y="2036"/>
                  <a:pt x="1212" y="2034"/>
                </a:cubicBezTo>
                <a:cubicBezTo>
                  <a:pt x="1212" y="2034"/>
                  <a:pt x="1209" y="2034"/>
                  <a:pt x="1208" y="2033"/>
                </a:cubicBezTo>
                <a:cubicBezTo>
                  <a:pt x="1205" y="2030"/>
                  <a:pt x="1202" y="2030"/>
                  <a:pt x="1200" y="2024"/>
                </a:cubicBezTo>
                <a:cubicBezTo>
                  <a:pt x="1196" y="2013"/>
                  <a:pt x="1186" y="2000"/>
                  <a:pt x="1187" y="1991"/>
                </a:cubicBezTo>
                <a:cubicBezTo>
                  <a:pt x="1182" y="1994"/>
                  <a:pt x="1181" y="1981"/>
                  <a:pt x="1177" y="1977"/>
                </a:cubicBezTo>
                <a:cubicBezTo>
                  <a:pt x="1173" y="1976"/>
                  <a:pt x="1170" y="1969"/>
                  <a:pt x="1167" y="1963"/>
                </a:cubicBezTo>
                <a:cubicBezTo>
                  <a:pt x="1162" y="1946"/>
                  <a:pt x="1153" y="1928"/>
                  <a:pt x="1144" y="1910"/>
                </a:cubicBezTo>
                <a:cubicBezTo>
                  <a:pt x="1141" y="1905"/>
                  <a:pt x="1144" y="1902"/>
                  <a:pt x="1141" y="1898"/>
                </a:cubicBezTo>
                <a:cubicBezTo>
                  <a:pt x="1140" y="1894"/>
                  <a:pt x="1136" y="1889"/>
                  <a:pt x="1139" y="1886"/>
                </a:cubicBezTo>
                <a:cubicBezTo>
                  <a:pt x="1134" y="1879"/>
                  <a:pt x="1132" y="1864"/>
                  <a:pt x="1124" y="1868"/>
                </a:cubicBezTo>
                <a:cubicBezTo>
                  <a:pt x="1122" y="1879"/>
                  <a:pt x="1125" y="1891"/>
                  <a:pt x="1128" y="1904"/>
                </a:cubicBezTo>
                <a:cubicBezTo>
                  <a:pt x="1142" y="1931"/>
                  <a:pt x="1152" y="1951"/>
                  <a:pt x="1158" y="1971"/>
                </a:cubicBezTo>
                <a:cubicBezTo>
                  <a:pt x="1164" y="1979"/>
                  <a:pt x="1171" y="1988"/>
                  <a:pt x="1176" y="2001"/>
                </a:cubicBezTo>
                <a:cubicBezTo>
                  <a:pt x="1183" y="2004"/>
                  <a:pt x="1177" y="2004"/>
                  <a:pt x="1181" y="2011"/>
                </a:cubicBezTo>
                <a:cubicBezTo>
                  <a:pt x="1184" y="2017"/>
                  <a:pt x="1187" y="2023"/>
                  <a:pt x="1190" y="2029"/>
                </a:cubicBezTo>
                <a:cubicBezTo>
                  <a:pt x="1211" y="2055"/>
                  <a:pt x="1228" y="2079"/>
                  <a:pt x="1251" y="2109"/>
                </a:cubicBezTo>
                <a:cubicBezTo>
                  <a:pt x="1259" y="2110"/>
                  <a:pt x="1262" y="2125"/>
                  <a:pt x="1269" y="2126"/>
                </a:cubicBezTo>
                <a:cubicBezTo>
                  <a:pt x="1274" y="2135"/>
                  <a:pt x="1281" y="2139"/>
                  <a:pt x="1286" y="2147"/>
                </a:cubicBezTo>
                <a:cubicBezTo>
                  <a:pt x="1291" y="2150"/>
                  <a:pt x="1295" y="2156"/>
                  <a:pt x="1299" y="2160"/>
                </a:cubicBezTo>
                <a:cubicBezTo>
                  <a:pt x="1313" y="2160"/>
                  <a:pt x="1313" y="2160"/>
                  <a:pt x="1313" y="2160"/>
                </a:cubicBezTo>
                <a:cubicBezTo>
                  <a:pt x="1312" y="2160"/>
                  <a:pt x="1312" y="2160"/>
                  <a:pt x="1312" y="2160"/>
                </a:cubicBezTo>
                <a:cubicBezTo>
                  <a:pt x="1310" y="2157"/>
                  <a:pt x="1309" y="2152"/>
                  <a:pt x="1306" y="2153"/>
                </a:cubicBezTo>
                <a:close/>
                <a:moveTo>
                  <a:pt x="1707" y="2082"/>
                </a:moveTo>
                <a:cubicBezTo>
                  <a:pt x="1704" y="2071"/>
                  <a:pt x="1709" y="2062"/>
                  <a:pt x="1703" y="2048"/>
                </a:cubicBezTo>
                <a:cubicBezTo>
                  <a:pt x="1697" y="1991"/>
                  <a:pt x="1697" y="1985"/>
                  <a:pt x="1695" y="1978"/>
                </a:cubicBezTo>
                <a:cubicBezTo>
                  <a:pt x="1669" y="1845"/>
                  <a:pt x="1668" y="1841"/>
                  <a:pt x="1667" y="1837"/>
                </a:cubicBezTo>
                <a:cubicBezTo>
                  <a:pt x="1606" y="1672"/>
                  <a:pt x="1596" y="1653"/>
                  <a:pt x="1587" y="1634"/>
                </a:cubicBezTo>
                <a:cubicBezTo>
                  <a:pt x="1566" y="1593"/>
                  <a:pt x="1565" y="1590"/>
                  <a:pt x="1564" y="1587"/>
                </a:cubicBezTo>
                <a:cubicBezTo>
                  <a:pt x="1559" y="1590"/>
                  <a:pt x="1560" y="1593"/>
                  <a:pt x="1562" y="1598"/>
                </a:cubicBezTo>
                <a:cubicBezTo>
                  <a:pt x="1584" y="1648"/>
                  <a:pt x="1598" y="1666"/>
                  <a:pt x="1603" y="1681"/>
                </a:cubicBezTo>
                <a:cubicBezTo>
                  <a:pt x="1619" y="1720"/>
                  <a:pt x="1619" y="1721"/>
                  <a:pt x="1619" y="1722"/>
                </a:cubicBezTo>
                <a:cubicBezTo>
                  <a:pt x="1640" y="1772"/>
                  <a:pt x="1636" y="1776"/>
                  <a:pt x="1640" y="1776"/>
                </a:cubicBezTo>
                <a:cubicBezTo>
                  <a:pt x="1666" y="1862"/>
                  <a:pt x="1668" y="1875"/>
                  <a:pt x="1669" y="1887"/>
                </a:cubicBezTo>
                <a:cubicBezTo>
                  <a:pt x="1676" y="1961"/>
                  <a:pt x="1678" y="1953"/>
                  <a:pt x="1669" y="1946"/>
                </a:cubicBezTo>
                <a:cubicBezTo>
                  <a:pt x="1658" y="1893"/>
                  <a:pt x="1647" y="1884"/>
                  <a:pt x="1652" y="1880"/>
                </a:cubicBezTo>
                <a:cubicBezTo>
                  <a:pt x="1587" y="1762"/>
                  <a:pt x="1576" y="1740"/>
                  <a:pt x="1566" y="1722"/>
                </a:cubicBezTo>
                <a:cubicBezTo>
                  <a:pt x="1509" y="1658"/>
                  <a:pt x="1502" y="1648"/>
                  <a:pt x="1493" y="1641"/>
                </a:cubicBezTo>
                <a:cubicBezTo>
                  <a:pt x="1459" y="1605"/>
                  <a:pt x="1450" y="1596"/>
                  <a:pt x="1440" y="1587"/>
                </a:cubicBezTo>
                <a:cubicBezTo>
                  <a:pt x="1391" y="1530"/>
                  <a:pt x="1385" y="1533"/>
                  <a:pt x="1381" y="1525"/>
                </a:cubicBezTo>
                <a:cubicBezTo>
                  <a:pt x="1425" y="1583"/>
                  <a:pt x="1427" y="1585"/>
                  <a:pt x="1429" y="1587"/>
                </a:cubicBezTo>
                <a:cubicBezTo>
                  <a:pt x="1461" y="1624"/>
                  <a:pt x="1472" y="1631"/>
                  <a:pt x="1482" y="1644"/>
                </a:cubicBezTo>
                <a:cubicBezTo>
                  <a:pt x="1499" y="1657"/>
                  <a:pt x="1501" y="1669"/>
                  <a:pt x="1507" y="1670"/>
                </a:cubicBezTo>
                <a:cubicBezTo>
                  <a:pt x="1564" y="1741"/>
                  <a:pt x="1576" y="1762"/>
                  <a:pt x="1588" y="1782"/>
                </a:cubicBezTo>
                <a:cubicBezTo>
                  <a:pt x="1629" y="1864"/>
                  <a:pt x="1636" y="1875"/>
                  <a:pt x="1641" y="1889"/>
                </a:cubicBezTo>
                <a:cubicBezTo>
                  <a:pt x="1666" y="1992"/>
                  <a:pt x="1657" y="1955"/>
                  <a:pt x="1646" y="1918"/>
                </a:cubicBezTo>
                <a:cubicBezTo>
                  <a:pt x="1610" y="1833"/>
                  <a:pt x="1604" y="1820"/>
                  <a:pt x="1597" y="1807"/>
                </a:cubicBezTo>
                <a:cubicBezTo>
                  <a:pt x="1522" y="1698"/>
                  <a:pt x="1519" y="1693"/>
                  <a:pt x="1516" y="1688"/>
                </a:cubicBezTo>
                <a:cubicBezTo>
                  <a:pt x="1488" y="1660"/>
                  <a:pt x="1484" y="1657"/>
                  <a:pt x="1482" y="1650"/>
                </a:cubicBezTo>
                <a:cubicBezTo>
                  <a:pt x="1528" y="1718"/>
                  <a:pt x="1530" y="1720"/>
                  <a:pt x="1532" y="1722"/>
                </a:cubicBezTo>
                <a:cubicBezTo>
                  <a:pt x="1589" y="1815"/>
                  <a:pt x="1597" y="1832"/>
                  <a:pt x="1605" y="1849"/>
                </a:cubicBezTo>
                <a:cubicBezTo>
                  <a:pt x="1648" y="1962"/>
                  <a:pt x="1648" y="1971"/>
                  <a:pt x="1654" y="1982"/>
                </a:cubicBezTo>
                <a:cubicBezTo>
                  <a:pt x="1682" y="2093"/>
                  <a:pt x="1677" y="2096"/>
                  <a:pt x="1682" y="2104"/>
                </a:cubicBezTo>
                <a:cubicBezTo>
                  <a:pt x="1685" y="2146"/>
                  <a:pt x="1698" y="2156"/>
                  <a:pt x="1689" y="2159"/>
                </a:cubicBezTo>
                <a:cubicBezTo>
                  <a:pt x="1671" y="2106"/>
                  <a:pt x="1670" y="2093"/>
                  <a:pt x="1667" y="2079"/>
                </a:cubicBezTo>
                <a:cubicBezTo>
                  <a:pt x="1657" y="2035"/>
                  <a:pt x="1641" y="2025"/>
                  <a:pt x="1649" y="2023"/>
                </a:cubicBezTo>
                <a:cubicBezTo>
                  <a:pt x="1567" y="1870"/>
                  <a:pt x="1561" y="1860"/>
                  <a:pt x="1554" y="1849"/>
                </a:cubicBezTo>
                <a:cubicBezTo>
                  <a:pt x="1517" y="1799"/>
                  <a:pt x="1517" y="1787"/>
                  <a:pt x="1512" y="1790"/>
                </a:cubicBezTo>
                <a:cubicBezTo>
                  <a:pt x="1540" y="1843"/>
                  <a:pt x="1542" y="1846"/>
                  <a:pt x="1544" y="1849"/>
                </a:cubicBezTo>
                <a:cubicBezTo>
                  <a:pt x="1559" y="1875"/>
                  <a:pt x="1562" y="1876"/>
                  <a:pt x="1564" y="1878"/>
                </a:cubicBezTo>
                <a:cubicBezTo>
                  <a:pt x="1606" y="1962"/>
                  <a:pt x="1615" y="1981"/>
                  <a:pt x="1624" y="2000"/>
                </a:cubicBezTo>
                <a:cubicBezTo>
                  <a:pt x="1601" y="1979"/>
                  <a:pt x="1576" y="1939"/>
                  <a:pt x="1545" y="1884"/>
                </a:cubicBezTo>
                <a:cubicBezTo>
                  <a:pt x="1458" y="1761"/>
                  <a:pt x="1446" y="1742"/>
                  <a:pt x="1435" y="1722"/>
                </a:cubicBezTo>
                <a:cubicBezTo>
                  <a:pt x="1372" y="1625"/>
                  <a:pt x="1375" y="1632"/>
                  <a:pt x="1379" y="1639"/>
                </a:cubicBezTo>
                <a:cubicBezTo>
                  <a:pt x="1397" y="1684"/>
                  <a:pt x="1409" y="1694"/>
                  <a:pt x="1410" y="1701"/>
                </a:cubicBezTo>
                <a:cubicBezTo>
                  <a:pt x="1471" y="1795"/>
                  <a:pt x="1487" y="1824"/>
                  <a:pt x="1504" y="1849"/>
                </a:cubicBezTo>
                <a:cubicBezTo>
                  <a:pt x="1593" y="1989"/>
                  <a:pt x="1601" y="2006"/>
                  <a:pt x="1611" y="2019"/>
                </a:cubicBezTo>
                <a:cubicBezTo>
                  <a:pt x="1652" y="2120"/>
                  <a:pt x="1668" y="2130"/>
                  <a:pt x="1660" y="2131"/>
                </a:cubicBezTo>
                <a:cubicBezTo>
                  <a:pt x="1558" y="1989"/>
                  <a:pt x="1532" y="1954"/>
                  <a:pt x="1510" y="1911"/>
                </a:cubicBezTo>
                <a:cubicBezTo>
                  <a:pt x="1467" y="1843"/>
                  <a:pt x="1466" y="1837"/>
                  <a:pt x="1461" y="1831"/>
                </a:cubicBezTo>
                <a:cubicBezTo>
                  <a:pt x="1384" y="1663"/>
                  <a:pt x="1375" y="1652"/>
                  <a:pt x="1372" y="1643"/>
                </a:cubicBezTo>
                <a:cubicBezTo>
                  <a:pt x="1359" y="1607"/>
                  <a:pt x="1358" y="1598"/>
                  <a:pt x="1359" y="1591"/>
                </a:cubicBezTo>
                <a:cubicBezTo>
                  <a:pt x="1352" y="1559"/>
                  <a:pt x="1345" y="1553"/>
                  <a:pt x="1349" y="1551"/>
                </a:cubicBezTo>
                <a:cubicBezTo>
                  <a:pt x="1346" y="1528"/>
                  <a:pt x="1339" y="1519"/>
                  <a:pt x="1337" y="1521"/>
                </a:cubicBezTo>
                <a:cubicBezTo>
                  <a:pt x="1354" y="1623"/>
                  <a:pt x="1362" y="1640"/>
                  <a:pt x="1371" y="1669"/>
                </a:cubicBezTo>
                <a:cubicBezTo>
                  <a:pt x="1451" y="1833"/>
                  <a:pt x="1456" y="1841"/>
                  <a:pt x="1460" y="1849"/>
                </a:cubicBezTo>
                <a:cubicBezTo>
                  <a:pt x="1487" y="1905"/>
                  <a:pt x="1500" y="1910"/>
                  <a:pt x="1498" y="1920"/>
                </a:cubicBezTo>
                <a:cubicBezTo>
                  <a:pt x="1557" y="2000"/>
                  <a:pt x="1558" y="2018"/>
                  <a:pt x="1565" y="2016"/>
                </a:cubicBezTo>
                <a:cubicBezTo>
                  <a:pt x="1488" y="1943"/>
                  <a:pt x="1467" y="1916"/>
                  <a:pt x="1445" y="1891"/>
                </a:cubicBezTo>
                <a:cubicBezTo>
                  <a:pt x="1360" y="1795"/>
                  <a:pt x="1343" y="1761"/>
                  <a:pt x="1320" y="1736"/>
                </a:cubicBezTo>
                <a:cubicBezTo>
                  <a:pt x="1305" y="1717"/>
                  <a:pt x="1313" y="1702"/>
                  <a:pt x="1302" y="1706"/>
                </a:cubicBezTo>
                <a:cubicBezTo>
                  <a:pt x="1362" y="1799"/>
                  <a:pt x="1363" y="1818"/>
                  <a:pt x="1370" y="1818"/>
                </a:cubicBezTo>
                <a:cubicBezTo>
                  <a:pt x="1402" y="1860"/>
                  <a:pt x="1410" y="1869"/>
                  <a:pt x="1419" y="1878"/>
                </a:cubicBezTo>
                <a:cubicBezTo>
                  <a:pt x="1439" y="1895"/>
                  <a:pt x="1440" y="1901"/>
                  <a:pt x="1442" y="1905"/>
                </a:cubicBezTo>
                <a:cubicBezTo>
                  <a:pt x="1463" y="1925"/>
                  <a:pt x="1464" y="1931"/>
                  <a:pt x="1467" y="1935"/>
                </a:cubicBezTo>
                <a:cubicBezTo>
                  <a:pt x="1528" y="2003"/>
                  <a:pt x="1539" y="2015"/>
                  <a:pt x="1549" y="2031"/>
                </a:cubicBezTo>
                <a:cubicBezTo>
                  <a:pt x="1573" y="2044"/>
                  <a:pt x="1575" y="2059"/>
                  <a:pt x="1582" y="2059"/>
                </a:cubicBezTo>
                <a:cubicBezTo>
                  <a:pt x="1717" y="2160"/>
                  <a:pt x="1717" y="2160"/>
                  <a:pt x="1717" y="2160"/>
                </a:cubicBezTo>
                <a:close/>
                <a:moveTo>
                  <a:pt x="1580" y="2041"/>
                </a:moveTo>
                <a:cubicBezTo>
                  <a:pt x="1580" y="2035"/>
                  <a:pt x="1584" y="2041"/>
                  <a:pt x="1585" y="2045"/>
                </a:cubicBezTo>
                <a:cubicBezTo>
                  <a:pt x="1585" y="2051"/>
                  <a:pt x="1582" y="2045"/>
                  <a:pt x="1580" y="2041"/>
                </a:cubicBezTo>
                <a:close/>
                <a:moveTo>
                  <a:pt x="1685" y="2031"/>
                </a:moveTo>
                <a:cubicBezTo>
                  <a:pt x="1689" y="2021"/>
                  <a:pt x="1682" y="2006"/>
                  <a:pt x="1683" y="1994"/>
                </a:cubicBezTo>
                <a:cubicBezTo>
                  <a:pt x="1691" y="1992"/>
                  <a:pt x="1683" y="2001"/>
                  <a:pt x="1688" y="2004"/>
                </a:cubicBezTo>
                <a:cubicBezTo>
                  <a:pt x="1687" y="2008"/>
                  <a:pt x="1688" y="2013"/>
                  <a:pt x="1692" y="2019"/>
                </a:cubicBezTo>
                <a:cubicBezTo>
                  <a:pt x="1687" y="2026"/>
                  <a:pt x="1690" y="2037"/>
                  <a:pt x="1693" y="2047"/>
                </a:cubicBezTo>
                <a:cubicBezTo>
                  <a:pt x="1683" y="2048"/>
                  <a:pt x="1691" y="2037"/>
                  <a:pt x="1685" y="2031"/>
                </a:cubicBezTo>
                <a:close/>
                <a:moveTo>
                  <a:pt x="1689" y="2065"/>
                </a:moveTo>
                <a:cubicBezTo>
                  <a:pt x="1698" y="2058"/>
                  <a:pt x="1693" y="2074"/>
                  <a:pt x="1695" y="2078"/>
                </a:cubicBezTo>
                <a:cubicBezTo>
                  <a:pt x="1686" y="2080"/>
                  <a:pt x="1695" y="2070"/>
                  <a:pt x="1689" y="2065"/>
                </a:cubicBezTo>
                <a:close/>
                <a:moveTo>
                  <a:pt x="1696" y="2107"/>
                </a:moveTo>
                <a:cubicBezTo>
                  <a:pt x="1698" y="2098"/>
                  <a:pt x="1699" y="2111"/>
                  <a:pt x="1700" y="2115"/>
                </a:cubicBezTo>
                <a:cubicBezTo>
                  <a:pt x="1694" y="2115"/>
                  <a:pt x="1697" y="2110"/>
                  <a:pt x="1696" y="2107"/>
                </a:cubicBezTo>
                <a:close/>
                <a:moveTo>
                  <a:pt x="1363" y="2119"/>
                </a:moveTo>
                <a:cubicBezTo>
                  <a:pt x="1349" y="2100"/>
                  <a:pt x="1334" y="2085"/>
                  <a:pt x="1319" y="2069"/>
                </a:cubicBezTo>
                <a:cubicBezTo>
                  <a:pt x="1304" y="2051"/>
                  <a:pt x="1290" y="2031"/>
                  <a:pt x="1274" y="2017"/>
                </a:cubicBezTo>
                <a:cubicBezTo>
                  <a:pt x="1277" y="2008"/>
                  <a:pt x="1265" y="2006"/>
                  <a:pt x="1263" y="1993"/>
                </a:cubicBezTo>
                <a:cubicBezTo>
                  <a:pt x="1255" y="1990"/>
                  <a:pt x="1252" y="1975"/>
                  <a:pt x="1246" y="1966"/>
                </a:cubicBezTo>
                <a:cubicBezTo>
                  <a:pt x="1237" y="1970"/>
                  <a:pt x="1247" y="1955"/>
                  <a:pt x="1240" y="1960"/>
                </a:cubicBezTo>
                <a:cubicBezTo>
                  <a:pt x="1237" y="1954"/>
                  <a:pt x="1234" y="1949"/>
                  <a:pt x="1232" y="1944"/>
                </a:cubicBezTo>
                <a:cubicBezTo>
                  <a:pt x="1228" y="1930"/>
                  <a:pt x="1220" y="1929"/>
                  <a:pt x="1215" y="1917"/>
                </a:cubicBezTo>
                <a:cubicBezTo>
                  <a:pt x="1210" y="1908"/>
                  <a:pt x="1209" y="1901"/>
                  <a:pt x="1208" y="1894"/>
                </a:cubicBezTo>
                <a:cubicBezTo>
                  <a:pt x="1204" y="1887"/>
                  <a:pt x="1201" y="1875"/>
                  <a:pt x="1193" y="1879"/>
                </a:cubicBezTo>
                <a:cubicBezTo>
                  <a:pt x="1194" y="1883"/>
                  <a:pt x="1186" y="1885"/>
                  <a:pt x="1193" y="1892"/>
                </a:cubicBezTo>
                <a:cubicBezTo>
                  <a:pt x="1196" y="1897"/>
                  <a:pt x="1198" y="1902"/>
                  <a:pt x="1201" y="1907"/>
                </a:cubicBezTo>
                <a:cubicBezTo>
                  <a:pt x="1196" y="1908"/>
                  <a:pt x="1203" y="1922"/>
                  <a:pt x="1206" y="1918"/>
                </a:cubicBezTo>
                <a:cubicBezTo>
                  <a:pt x="1210" y="1924"/>
                  <a:pt x="1204" y="1926"/>
                  <a:pt x="1210" y="1932"/>
                </a:cubicBezTo>
                <a:cubicBezTo>
                  <a:pt x="1218" y="1939"/>
                  <a:pt x="1223" y="1953"/>
                  <a:pt x="1229" y="1965"/>
                </a:cubicBezTo>
                <a:cubicBezTo>
                  <a:pt x="1245" y="1982"/>
                  <a:pt x="1258" y="2007"/>
                  <a:pt x="1271" y="2031"/>
                </a:cubicBezTo>
                <a:cubicBezTo>
                  <a:pt x="1283" y="2038"/>
                  <a:pt x="1290" y="2057"/>
                  <a:pt x="1301" y="2065"/>
                </a:cubicBezTo>
                <a:cubicBezTo>
                  <a:pt x="1311" y="2076"/>
                  <a:pt x="1321" y="2088"/>
                  <a:pt x="1331" y="2099"/>
                </a:cubicBezTo>
                <a:cubicBezTo>
                  <a:pt x="1334" y="2109"/>
                  <a:pt x="1341" y="2106"/>
                  <a:pt x="1345" y="2115"/>
                </a:cubicBezTo>
                <a:cubicBezTo>
                  <a:pt x="1350" y="2120"/>
                  <a:pt x="1355" y="2128"/>
                  <a:pt x="1361" y="2129"/>
                </a:cubicBezTo>
                <a:cubicBezTo>
                  <a:pt x="1366" y="2135"/>
                  <a:pt x="1371" y="2139"/>
                  <a:pt x="1377" y="2141"/>
                </a:cubicBezTo>
                <a:cubicBezTo>
                  <a:pt x="1382" y="2146"/>
                  <a:pt x="1387" y="2154"/>
                  <a:pt x="1394" y="2155"/>
                </a:cubicBezTo>
                <a:cubicBezTo>
                  <a:pt x="1395" y="2157"/>
                  <a:pt x="1397" y="2159"/>
                  <a:pt x="1399" y="2160"/>
                </a:cubicBezTo>
                <a:cubicBezTo>
                  <a:pt x="1415" y="2160"/>
                  <a:pt x="1415" y="2160"/>
                  <a:pt x="1415" y="2160"/>
                </a:cubicBezTo>
                <a:cubicBezTo>
                  <a:pt x="1407" y="2156"/>
                  <a:pt x="1401" y="2144"/>
                  <a:pt x="1391" y="2143"/>
                </a:cubicBezTo>
                <a:cubicBezTo>
                  <a:pt x="1383" y="2130"/>
                  <a:pt x="1372" y="2126"/>
                  <a:pt x="1363" y="2119"/>
                </a:cubicBezTo>
                <a:close/>
                <a:moveTo>
                  <a:pt x="1043" y="2096"/>
                </a:moveTo>
                <a:cubicBezTo>
                  <a:pt x="1041" y="2124"/>
                  <a:pt x="1038" y="2141"/>
                  <a:pt x="1034" y="2160"/>
                </a:cubicBezTo>
                <a:cubicBezTo>
                  <a:pt x="1040" y="2160"/>
                  <a:pt x="1040" y="2160"/>
                  <a:pt x="1040" y="2160"/>
                </a:cubicBezTo>
                <a:cubicBezTo>
                  <a:pt x="1041" y="2152"/>
                  <a:pt x="1043" y="2145"/>
                  <a:pt x="1047" y="2139"/>
                </a:cubicBezTo>
                <a:cubicBezTo>
                  <a:pt x="1044" y="2134"/>
                  <a:pt x="1045" y="2125"/>
                  <a:pt x="1046" y="2118"/>
                </a:cubicBezTo>
                <a:cubicBezTo>
                  <a:pt x="1047" y="2109"/>
                  <a:pt x="1049" y="2100"/>
                  <a:pt x="1043" y="2096"/>
                </a:cubicBezTo>
                <a:close/>
                <a:moveTo>
                  <a:pt x="1139" y="1586"/>
                </a:moveTo>
                <a:cubicBezTo>
                  <a:pt x="1143" y="1587"/>
                  <a:pt x="1160" y="1579"/>
                  <a:pt x="1158" y="1573"/>
                </a:cubicBezTo>
                <a:cubicBezTo>
                  <a:pt x="1058" y="1617"/>
                  <a:pt x="1058" y="1625"/>
                  <a:pt x="1055" y="1622"/>
                </a:cubicBezTo>
                <a:cubicBezTo>
                  <a:pt x="1002" y="1644"/>
                  <a:pt x="987" y="1642"/>
                  <a:pt x="970" y="1651"/>
                </a:cubicBezTo>
                <a:cubicBezTo>
                  <a:pt x="920" y="1654"/>
                  <a:pt x="913" y="1658"/>
                  <a:pt x="908" y="1658"/>
                </a:cubicBezTo>
                <a:cubicBezTo>
                  <a:pt x="812" y="1663"/>
                  <a:pt x="807" y="1667"/>
                  <a:pt x="803" y="1662"/>
                </a:cubicBezTo>
                <a:cubicBezTo>
                  <a:pt x="749" y="1666"/>
                  <a:pt x="747" y="1653"/>
                  <a:pt x="741" y="1658"/>
                </a:cubicBezTo>
                <a:cubicBezTo>
                  <a:pt x="685" y="1656"/>
                  <a:pt x="676" y="1648"/>
                  <a:pt x="665" y="1650"/>
                </a:cubicBezTo>
                <a:cubicBezTo>
                  <a:pt x="631" y="1637"/>
                  <a:pt x="624" y="1648"/>
                  <a:pt x="621" y="1641"/>
                </a:cubicBezTo>
                <a:cubicBezTo>
                  <a:pt x="565" y="1638"/>
                  <a:pt x="555" y="1638"/>
                  <a:pt x="544" y="1637"/>
                </a:cubicBezTo>
                <a:cubicBezTo>
                  <a:pt x="508" y="1636"/>
                  <a:pt x="503" y="1640"/>
                  <a:pt x="499" y="1636"/>
                </a:cubicBezTo>
                <a:cubicBezTo>
                  <a:pt x="511" y="1624"/>
                  <a:pt x="533" y="1626"/>
                  <a:pt x="556" y="1622"/>
                </a:cubicBezTo>
                <a:cubicBezTo>
                  <a:pt x="635" y="1615"/>
                  <a:pt x="646" y="1616"/>
                  <a:pt x="657" y="1617"/>
                </a:cubicBezTo>
                <a:cubicBezTo>
                  <a:pt x="699" y="1628"/>
                  <a:pt x="712" y="1618"/>
                  <a:pt x="722" y="1625"/>
                </a:cubicBezTo>
                <a:cubicBezTo>
                  <a:pt x="751" y="1624"/>
                  <a:pt x="753" y="1631"/>
                  <a:pt x="757" y="1626"/>
                </a:cubicBezTo>
                <a:cubicBezTo>
                  <a:pt x="813" y="1629"/>
                  <a:pt x="816" y="1638"/>
                  <a:pt x="823" y="1635"/>
                </a:cubicBezTo>
                <a:cubicBezTo>
                  <a:pt x="844" y="1639"/>
                  <a:pt x="851" y="1634"/>
                  <a:pt x="856" y="1637"/>
                </a:cubicBezTo>
                <a:cubicBezTo>
                  <a:pt x="936" y="1638"/>
                  <a:pt x="947" y="1634"/>
                  <a:pt x="958" y="1638"/>
                </a:cubicBezTo>
                <a:cubicBezTo>
                  <a:pt x="1012" y="1625"/>
                  <a:pt x="1009" y="1615"/>
                  <a:pt x="1003" y="1622"/>
                </a:cubicBezTo>
                <a:cubicBezTo>
                  <a:pt x="937" y="1632"/>
                  <a:pt x="929" y="1628"/>
                  <a:pt x="919" y="1633"/>
                </a:cubicBezTo>
                <a:cubicBezTo>
                  <a:pt x="880" y="1633"/>
                  <a:pt x="876" y="1624"/>
                  <a:pt x="870" y="1627"/>
                </a:cubicBezTo>
                <a:cubicBezTo>
                  <a:pt x="815" y="1621"/>
                  <a:pt x="810" y="1619"/>
                  <a:pt x="804" y="1623"/>
                </a:cubicBezTo>
                <a:cubicBezTo>
                  <a:pt x="775" y="1618"/>
                  <a:pt x="772" y="1618"/>
                  <a:pt x="769" y="1618"/>
                </a:cubicBezTo>
                <a:cubicBezTo>
                  <a:pt x="707" y="1612"/>
                  <a:pt x="697" y="1608"/>
                  <a:pt x="686" y="1608"/>
                </a:cubicBezTo>
                <a:cubicBezTo>
                  <a:pt x="658" y="1604"/>
                  <a:pt x="655" y="1604"/>
                  <a:pt x="651" y="1603"/>
                </a:cubicBezTo>
                <a:cubicBezTo>
                  <a:pt x="728" y="1604"/>
                  <a:pt x="737" y="1594"/>
                  <a:pt x="744" y="1600"/>
                </a:cubicBezTo>
                <a:cubicBezTo>
                  <a:pt x="781" y="1603"/>
                  <a:pt x="787" y="1595"/>
                  <a:pt x="790" y="1601"/>
                </a:cubicBezTo>
                <a:cubicBezTo>
                  <a:pt x="860" y="1603"/>
                  <a:pt x="866" y="1606"/>
                  <a:pt x="873" y="1601"/>
                </a:cubicBezTo>
                <a:cubicBezTo>
                  <a:pt x="938" y="1605"/>
                  <a:pt x="946" y="1600"/>
                  <a:pt x="952" y="1604"/>
                </a:cubicBezTo>
                <a:cubicBezTo>
                  <a:pt x="1050" y="1586"/>
                  <a:pt x="1051" y="1586"/>
                  <a:pt x="1052" y="1585"/>
                </a:cubicBezTo>
                <a:cubicBezTo>
                  <a:pt x="1059" y="1585"/>
                  <a:pt x="1063" y="1579"/>
                  <a:pt x="1064" y="1584"/>
                </a:cubicBezTo>
                <a:cubicBezTo>
                  <a:pt x="1100" y="1576"/>
                  <a:pt x="1107" y="1565"/>
                  <a:pt x="1111" y="1570"/>
                </a:cubicBezTo>
                <a:cubicBezTo>
                  <a:pt x="1209" y="1523"/>
                  <a:pt x="1213" y="1526"/>
                  <a:pt x="1219" y="1522"/>
                </a:cubicBezTo>
                <a:cubicBezTo>
                  <a:pt x="1198" y="1526"/>
                  <a:pt x="1189" y="1531"/>
                  <a:pt x="1182" y="1529"/>
                </a:cubicBezTo>
                <a:cubicBezTo>
                  <a:pt x="1086" y="1567"/>
                  <a:pt x="1077" y="1574"/>
                  <a:pt x="1071" y="1573"/>
                </a:cubicBezTo>
                <a:cubicBezTo>
                  <a:pt x="1010" y="1587"/>
                  <a:pt x="1008" y="1587"/>
                  <a:pt x="1005" y="1587"/>
                </a:cubicBezTo>
                <a:cubicBezTo>
                  <a:pt x="995" y="1588"/>
                  <a:pt x="988" y="1591"/>
                  <a:pt x="982" y="1591"/>
                </a:cubicBezTo>
                <a:cubicBezTo>
                  <a:pt x="933" y="1586"/>
                  <a:pt x="923" y="1596"/>
                  <a:pt x="917" y="1592"/>
                </a:cubicBezTo>
                <a:cubicBezTo>
                  <a:pt x="861" y="1592"/>
                  <a:pt x="847" y="1590"/>
                  <a:pt x="834" y="1587"/>
                </a:cubicBezTo>
                <a:cubicBezTo>
                  <a:pt x="825" y="1587"/>
                  <a:pt x="822" y="1589"/>
                  <a:pt x="819" y="1587"/>
                </a:cubicBezTo>
                <a:cubicBezTo>
                  <a:pt x="812" y="1591"/>
                  <a:pt x="810" y="1588"/>
                  <a:pt x="806" y="1587"/>
                </a:cubicBezTo>
                <a:cubicBezTo>
                  <a:pt x="797" y="1590"/>
                  <a:pt x="795" y="1588"/>
                  <a:pt x="793" y="1587"/>
                </a:cubicBezTo>
                <a:cubicBezTo>
                  <a:pt x="784" y="1587"/>
                  <a:pt x="783" y="1587"/>
                  <a:pt x="783" y="1587"/>
                </a:cubicBezTo>
                <a:cubicBezTo>
                  <a:pt x="741" y="1587"/>
                  <a:pt x="738" y="1587"/>
                  <a:pt x="736" y="1588"/>
                </a:cubicBezTo>
                <a:cubicBezTo>
                  <a:pt x="701" y="1586"/>
                  <a:pt x="700" y="1587"/>
                  <a:pt x="699" y="1587"/>
                </a:cubicBezTo>
                <a:cubicBezTo>
                  <a:pt x="668" y="1586"/>
                  <a:pt x="665" y="1586"/>
                  <a:pt x="662" y="1587"/>
                </a:cubicBezTo>
                <a:cubicBezTo>
                  <a:pt x="595" y="1589"/>
                  <a:pt x="582" y="1597"/>
                  <a:pt x="572" y="1594"/>
                </a:cubicBezTo>
                <a:cubicBezTo>
                  <a:pt x="615" y="1580"/>
                  <a:pt x="619" y="1589"/>
                  <a:pt x="625" y="1586"/>
                </a:cubicBezTo>
                <a:cubicBezTo>
                  <a:pt x="693" y="1581"/>
                  <a:pt x="706" y="1572"/>
                  <a:pt x="717" y="1576"/>
                </a:cubicBezTo>
                <a:cubicBezTo>
                  <a:pt x="802" y="1567"/>
                  <a:pt x="814" y="1567"/>
                  <a:pt x="826" y="1566"/>
                </a:cubicBezTo>
                <a:cubicBezTo>
                  <a:pt x="902" y="1569"/>
                  <a:pt x="908" y="1565"/>
                  <a:pt x="913" y="1567"/>
                </a:cubicBezTo>
                <a:cubicBezTo>
                  <a:pt x="941" y="1569"/>
                  <a:pt x="943" y="1574"/>
                  <a:pt x="949" y="1567"/>
                </a:cubicBezTo>
                <a:cubicBezTo>
                  <a:pt x="990" y="1569"/>
                  <a:pt x="997" y="1564"/>
                  <a:pt x="1003" y="1566"/>
                </a:cubicBezTo>
                <a:cubicBezTo>
                  <a:pt x="1102" y="1541"/>
                  <a:pt x="1109" y="1537"/>
                  <a:pt x="1116" y="1535"/>
                </a:cubicBezTo>
                <a:cubicBezTo>
                  <a:pt x="1210" y="1473"/>
                  <a:pt x="1202" y="1486"/>
                  <a:pt x="1196" y="1488"/>
                </a:cubicBezTo>
                <a:cubicBezTo>
                  <a:pt x="1156" y="1514"/>
                  <a:pt x="1151" y="1513"/>
                  <a:pt x="1145" y="1516"/>
                </a:cubicBezTo>
                <a:cubicBezTo>
                  <a:pt x="1032" y="1548"/>
                  <a:pt x="1025" y="1556"/>
                  <a:pt x="1020" y="1554"/>
                </a:cubicBezTo>
                <a:cubicBezTo>
                  <a:pt x="981" y="1557"/>
                  <a:pt x="974" y="1562"/>
                  <a:pt x="969" y="1557"/>
                </a:cubicBezTo>
                <a:cubicBezTo>
                  <a:pt x="894" y="1560"/>
                  <a:pt x="889" y="1558"/>
                  <a:pt x="884" y="1555"/>
                </a:cubicBezTo>
                <a:cubicBezTo>
                  <a:pt x="831" y="1555"/>
                  <a:pt x="828" y="1558"/>
                  <a:pt x="826" y="1556"/>
                </a:cubicBezTo>
                <a:cubicBezTo>
                  <a:pt x="787" y="1556"/>
                  <a:pt x="776" y="1557"/>
                  <a:pt x="764" y="1559"/>
                </a:cubicBezTo>
                <a:cubicBezTo>
                  <a:pt x="686" y="1559"/>
                  <a:pt x="672" y="1569"/>
                  <a:pt x="661" y="1565"/>
                </a:cubicBezTo>
                <a:cubicBezTo>
                  <a:pt x="697" y="1557"/>
                  <a:pt x="701" y="1553"/>
                  <a:pt x="707" y="1551"/>
                </a:cubicBezTo>
                <a:cubicBezTo>
                  <a:pt x="768" y="1542"/>
                  <a:pt x="775" y="1547"/>
                  <a:pt x="784" y="1546"/>
                </a:cubicBezTo>
                <a:cubicBezTo>
                  <a:pt x="865" y="1549"/>
                  <a:pt x="874" y="1543"/>
                  <a:pt x="882" y="1546"/>
                </a:cubicBezTo>
                <a:cubicBezTo>
                  <a:pt x="924" y="1545"/>
                  <a:pt x="929" y="1537"/>
                  <a:pt x="933" y="1539"/>
                </a:cubicBezTo>
                <a:cubicBezTo>
                  <a:pt x="965" y="1535"/>
                  <a:pt x="973" y="1538"/>
                  <a:pt x="982" y="1534"/>
                </a:cubicBezTo>
                <a:cubicBezTo>
                  <a:pt x="1025" y="1532"/>
                  <a:pt x="1030" y="1523"/>
                  <a:pt x="1034" y="1528"/>
                </a:cubicBezTo>
                <a:cubicBezTo>
                  <a:pt x="1164" y="1466"/>
                  <a:pt x="1177" y="1463"/>
                  <a:pt x="1175" y="1457"/>
                </a:cubicBezTo>
                <a:cubicBezTo>
                  <a:pt x="1023" y="1516"/>
                  <a:pt x="1001" y="1526"/>
                  <a:pt x="981" y="1521"/>
                </a:cubicBezTo>
                <a:cubicBezTo>
                  <a:pt x="937" y="1530"/>
                  <a:pt x="927" y="1526"/>
                  <a:pt x="915" y="1534"/>
                </a:cubicBezTo>
                <a:cubicBezTo>
                  <a:pt x="837" y="1530"/>
                  <a:pt x="828" y="1533"/>
                  <a:pt x="820" y="1532"/>
                </a:cubicBezTo>
                <a:cubicBezTo>
                  <a:pt x="799" y="1531"/>
                  <a:pt x="794" y="1533"/>
                  <a:pt x="797" y="1529"/>
                </a:cubicBezTo>
                <a:cubicBezTo>
                  <a:pt x="911" y="1511"/>
                  <a:pt x="925" y="1512"/>
                  <a:pt x="928" y="1511"/>
                </a:cubicBezTo>
                <a:cubicBezTo>
                  <a:pt x="952" y="1509"/>
                  <a:pt x="957" y="1507"/>
                  <a:pt x="960" y="1507"/>
                </a:cubicBezTo>
                <a:cubicBezTo>
                  <a:pt x="1072" y="1468"/>
                  <a:pt x="1066" y="1472"/>
                  <a:pt x="1061" y="1474"/>
                </a:cubicBezTo>
                <a:cubicBezTo>
                  <a:pt x="987" y="1495"/>
                  <a:pt x="966" y="1492"/>
                  <a:pt x="943" y="1501"/>
                </a:cubicBezTo>
                <a:cubicBezTo>
                  <a:pt x="878" y="1505"/>
                  <a:pt x="863" y="1500"/>
                  <a:pt x="845" y="1508"/>
                </a:cubicBezTo>
                <a:cubicBezTo>
                  <a:pt x="792" y="1518"/>
                  <a:pt x="789" y="1516"/>
                  <a:pt x="784" y="1521"/>
                </a:cubicBezTo>
                <a:cubicBezTo>
                  <a:pt x="760" y="1519"/>
                  <a:pt x="771" y="1512"/>
                  <a:pt x="781" y="1505"/>
                </a:cubicBezTo>
                <a:cubicBezTo>
                  <a:pt x="1074" y="1377"/>
                  <a:pt x="1091" y="1376"/>
                  <a:pt x="1109" y="1365"/>
                </a:cubicBezTo>
                <a:cubicBezTo>
                  <a:pt x="1152" y="1354"/>
                  <a:pt x="1164" y="1354"/>
                  <a:pt x="1161" y="1348"/>
                </a:cubicBezTo>
                <a:cubicBezTo>
                  <a:pt x="924" y="1438"/>
                  <a:pt x="898" y="1441"/>
                  <a:pt x="866" y="1466"/>
                </a:cubicBezTo>
                <a:cubicBezTo>
                  <a:pt x="833" y="1481"/>
                  <a:pt x="830" y="1474"/>
                  <a:pt x="826" y="1479"/>
                </a:cubicBezTo>
                <a:cubicBezTo>
                  <a:pt x="777" y="1496"/>
                  <a:pt x="768" y="1508"/>
                  <a:pt x="763" y="1504"/>
                </a:cubicBezTo>
                <a:cubicBezTo>
                  <a:pt x="757" y="1499"/>
                  <a:pt x="767" y="1506"/>
                  <a:pt x="763" y="1500"/>
                </a:cubicBezTo>
                <a:cubicBezTo>
                  <a:pt x="799" y="1476"/>
                  <a:pt x="820" y="1466"/>
                  <a:pt x="835" y="1455"/>
                </a:cubicBezTo>
                <a:cubicBezTo>
                  <a:pt x="1001" y="1369"/>
                  <a:pt x="1010" y="1365"/>
                  <a:pt x="1021" y="1358"/>
                </a:cubicBezTo>
                <a:cubicBezTo>
                  <a:pt x="1073" y="1338"/>
                  <a:pt x="1093" y="1333"/>
                  <a:pt x="1114" y="1320"/>
                </a:cubicBezTo>
                <a:cubicBezTo>
                  <a:pt x="1157" y="1304"/>
                  <a:pt x="1168" y="1311"/>
                  <a:pt x="1165" y="1303"/>
                </a:cubicBezTo>
                <a:cubicBezTo>
                  <a:pt x="1080" y="1325"/>
                  <a:pt x="1073" y="1332"/>
                  <a:pt x="1068" y="1330"/>
                </a:cubicBezTo>
                <a:cubicBezTo>
                  <a:pt x="1013" y="1356"/>
                  <a:pt x="993" y="1361"/>
                  <a:pt x="973" y="1369"/>
                </a:cubicBezTo>
                <a:cubicBezTo>
                  <a:pt x="880" y="1420"/>
                  <a:pt x="861" y="1414"/>
                  <a:pt x="867" y="1420"/>
                </a:cubicBezTo>
                <a:cubicBezTo>
                  <a:pt x="731" y="1507"/>
                  <a:pt x="718" y="1517"/>
                  <a:pt x="704" y="1526"/>
                </a:cubicBezTo>
                <a:cubicBezTo>
                  <a:pt x="669" y="1546"/>
                  <a:pt x="667" y="1543"/>
                  <a:pt x="667" y="1544"/>
                </a:cubicBezTo>
                <a:cubicBezTo>
                  <a:pt x="644" y="1560"/>
                  <a:pt x="633" y="1563"/>
                  <a:pt x="622" y="1560"/>
                </a:cubicBezTo>
                <a:cubicBezTo>
                  <a:pt x="711" y="1506"/>
                  <a:pt x="729" y="1486"/>
                  <a:pt x="748" y="1472"/>
                </a:cubicBezTo>
                <a:cubicBezTo>
                  <a:pt x="786" y="1446"/>
                  <a:pt x="791" y="1443"/>
                  <a:pt x="796" y="1439"/>
                </a:cubicBezTo>
                <a:cubicBezTo>
                  <a:pt x="897" y="1370"/>
                  <a:pt x="900" y="1376"/>
                  <a:pt x="906" y="1369"/>
                </a:cubicBezTo>
                <a:cubicBezTo>
                  <a:pt x="1008" y="1309"/>
                  <a:pt x="1025" y="1314"/>
                  <a:pt x="1028" y="1301"/>
                </a:cubicBezTo>
                <a:cubicBezTo>
                  <a:pt x="952" y="1334"/>
                  <a:pt x="948" y="1337"/>
                  <a:pt x="943" y="1341"/>
                </a:cubicBezTo>
                <a:cubicBezTo>
                  <a:pt x="894" y="1365"/>
                  <a:pt x="877" y="1376"/>
                  <a:pt x="859" y="1387"/>
                </a:cubicBezTo>
                <a:cubicBezTo>
                  <a:pt x="775" y="1445"/>
                  <a:pt x="759" y="1452"/>
                  <a:pt x="743" y="1465"/>
                </a:cubicBezTo>
                <a:cubicBezTo>
                  <a:pt x="718" y="1484"/>
                  <a:pt x="718" y="1482"/>
                  <a:pt x="707" y="1489"/>
                </a:cubicBezTo>
                <a:cubicBezTo>
                  <a:pt x="679" y="1511"/>
                  <a:pt x="674" y="1508"/>
                  <a:pt x="675" y="1514"/>
                </a:cubicBezTo>
                <a:cubicBezTo>
                  <a:pt x="655" y="1518"/>
                  <a:pt x="662" y="1513"/>
                  <a:pt x="668" y="1508"/>
                </a:cubicBezTo>
                <a:cubicBezTo>
                  <a:pt x="802" y="1403"/>
                  <a:pt x="816" y="1390"/>
                  <a:pt x="838" y="1376"/>
                </a:cubicBezTo>
                <a:cubicBezTo>
                  <a:pt x="904" y="1328"/>
                  <a:pt x="919" y="1318"/>
                  <a:pt x="935" y="1308"/>
                </a:cubicBezTo>
                <a:cubicBezTo>
                  <a:pt x="1007" y="1265"/>
                  <a:pt x="1021" y="1270"/>
                  <a:pt x="1021" y="1260"/>
                </a:cubicBezTo>
                <a:cubicBezTo>
                  <a:pt x="946" y="1294"/>
                  <a:pt x="934" y="1301"/>
                  <a:pt x="923" y="1305"/>
                </a:cubicBezTo>
                <a:cubicBezTo>
                  <a:pt x="852" y="1350"/>
                  <a:pt x="852" y="1353"/>
                  <a:pt x="838" y="1362"/>
                </a:cubicBezTo>
                <a:cubicBezTo>
                  <a:pt x="737" y="1440"/>
                  <a:pt x="709" y="1463"/>
                  <a:pt x="672" y="1488"/>
                </a:cubicBezTo>
                <a:cubicBezTo>
                  <a:pt x="571" y="1564"/>
                  <a:pt x="573" y="1571"/>
                  <a:pt x="566" y="1570"/>
                </a:cubicBezTo>
                <a:cubicBezTo>
                  <a:pt x="618" y="1507"/>
                  <a:pt x="641" y="1505"/>
                  <a:pt x="636" y="1498"/>
                </a:cubicBezTo>
                <a:cubicBezTo>
                  <a:pt x="730" y="1424"/>
                  <a:pt x="759" y="1399"/>
                  <a:pt x="790" y="1373"/>
                </a:cubicBezTo>
                <a:cubicBezTo>
                  <a:pt x="865" y="1320"/>
                  <a:pt x="874" y="1321"/>
                  <a:pt x="874" y="1321"/>
                </a:cubicBezTo>
                <a:cubicBezTo>
                  <a:pt x="909" y="1295"/>
                  <a:pt x="923" y="1292"/>
                  <a:pt x="920" y="1286"/>
                </a:cubicBezTo>
                <a:cubicBezTo>
                  <a:pt x="878" y="1307"/>
                  <a:pt x="871" y="1312"/>
                  <a:pt x="864" y="1317"/>
                </a:cubicBezTo>
                <a:cubicBezTo>
                  <a:pt x="717" y="1422"/>
                  <a:pt x="687" y="1441"/>
                  <a:pt x="635" y="1481"/>
                </a:cubicBezTo>
                <a:cubicBezTo>
                  <a:pt x="582" y="1533"/>
                  <a:pt x="565" y="1547"/>
                  <a:pt x="553" y="1561"/>
                </a:cubicBezTo>
                <a:cubicBezTo>
                  <a:pt x="509" y="1596"/>
                  <a:pt x="498" y="1602"/>
                  <a:pt x="482" y="1612"/>
                </a:cubicBezTo>
                <a:cubicBezTo>
                  <a:pt x="466" y="1610"/>
                  <a:pt x="465" y="1606"/>
                  <a:pt x="482" y="1595"/>
                </a:cubicBezTo>
                <a:cubicBezTo>
                  <a:pt x="493" y="1577"/>
                  <a:pt x="502" y="1573"/>
                  <a:pt x="502" y="1568"/>
                </a:cubicBezTo>
                <a:cubicBezTo>
                  <a:pt x="549" y="1524"/>
                  <a:pt x="560" y="1505"/>
                  <a:pt x="580" y="1487"/>
                </a:cubicBezTo>
                <a:cubicBezTo>
                  <a:pt x="643" y="1414"/>
                  <a:pt x="657" y="1411"/>
                  <a:pt x="654" y="1405"/>
                </a:cubicBezTo>
                <a:cubicBezTo>
                  <a:pt x="776" y="1309"/>
                  <a:pt x="791" y="1299"/>
                  <a:pt x="807" y="1289"/>
                </a:cubicBezTo>
                <a:cubicBezTo>
                  <a:pt x="837" y="1267"/>
                  <a:pt x="831" y="1267"/>
                  <a:pt x="825" y="1270"/>
                </a:cubicBezTo>
                <a:cubicBezTo>
                  <a:pt x="767" y="1308"/>
                  <a:pt x="764" y="1312"/>
                  <a:pt x="758" y="1315"/>
                </a:cubicBezTo>
                <a:cubicBezTo>
                  <a:pt x="675" y="1380"/>
                  <a:pt x="657" y="1387"/>
                  <a:pt x="652" y="1397"/>
                </a:cubicBezTo>
                <a:cubicBezTo>
                  <a:pt x="610" y="1440"/>
                  <a:pt x="602" y="1444"/>
                  <a:pt x="596" y="1448"/>
                </a:cubicBezTo>
                <a:cubicBezTo>
                  <a:pt x="552" y="1495"/>
                  <a:pt x="541" y="1514"/>
                  <a:pt x="519" y="1531"/>
                </a:cubicBezTo>
                <a:cubicBezTo>
                  <a:pt x="461" y="1594"/>
                  <a:pt x="455" y="1600"/>
                  <a:pt x="450" y="1606"/>
                </a:cubicBezTo>
                <a:cubicBezTo>
                  <a:pt x="439" y="1608"/>
                  <a:pt x="448" y="1597"/>
                  <a:pt x="458" y="1587"/>
                </a:cubicBezTo>
                <a:cubicBezTo>
                  <a:pt x="597" y="1417"/>
                  <a:pt x="630" y="1392"/>
                  <a:pt x="656" y="1366"/>
                </a:cubicBezTo>
                <a:cubicBezTo>
                  <a:pt x="675" y="1340"/>
                  <a:pt x="675" y="1347"/>
                  <a:pt x="662" y="1355"/>
                </a:cubicBezTo>
                <a:cubicBezTo>
                  <a:pt x="574" y="1438"/>
                  <a:pt x="565" y="1440"/>
                  <a:pt x="565" y="1444"/>
                </a:cubicBezTo>
                <a:cubicBezTo>
                  <a:pt x="525" y="1490"/>
                  <a:pt x="524" y="1495"/>
                  <a:pt x="515" y="1499"/>
                </a:cubicBezTo>
                <a:cubicBezTo>
                  <a:pt x="511" y="1498"/>
                  <a:pt x="521" y="1486"/>
                  <a:pt x="532" y="1473"/>
                </a:cubicBezTo>
                <a:cubicBezTo>
                  <a:pt x="548" y="1442"/>
                  <a:pt x="554" y="1439"/>
                  <a:pt x="552" y="1436"/>
                </a:cubicBezTo>
                <a:cubicBezTo>
                  <a:pt x="588" y="1385"/>
                  <a:pt x="592" y="1372"/>
                  <a:pt x="603" y="1360"/>
                </a:cubicBezTo>
                <a:cubicBezTo>
                  <a:pt x="671" y="1285"/>
                  <a:pt x="670" y="1279"/>
                  <a:pt x="678" y="1274"/>
                </a:cubicBezTo>
                <a:cubicBezTo>
                  <a:pt x="624" y="1318"/>
                  <a:pt x="617" y="1327"/>
                  <a:pt x="608" y="1336"/>
                </a:cubicBezTo>
                <a:cubicBezTo>
                  <a:pt x="562" y="1397"/>
                  <a:pt x="565" y="1403"/>
                  <a:pt x="558" y="1407"/>
                </a:cubicBezTo>
                <a:cubicBezTo>
                  <a:pt x="524" y="1460"/>
                  <a:pt x="519" y="1470"/>
                  <a:pt x="512" y="1480"/>
                </a:cubicBezTo>
                <a:cubicBezTo>
                  <a:pt x="485" y="1516"/>
                  <a:pt x="482" y="1519"/>
                  <a:pt x="481" y="1522"/>
                </a:cubicBezTo>
                <a:cubicBezTo>
                  <a:pt x="442" y="1574"/>
                  <a:pt x="436" y="1576"/>
                  <a:pt x="432" y="1579"/>
                </a:cubicBezTo>
                <a:cubicBezTo>
                  <a:pt x="424" y="1596"/>
                  <a:pt x="410" y="1601"/>
                  <a:pt x="410" y="1608"/>
                </a:cubicBezTo>
                <a:cubicBezTo>
                  <a:pt x="366" y="1643"/>
                  <a:pt x="359" y="1653"/>
                  <a:pt x="356" y="1648"/>
                </a:cubicBezTo>
                <a:cubicBezTo>
                  <a:pt x="366" y="1635"/>
                  <a:pt x="365" y="1629"/>
                  <a:pt x="376" y="1624"/>
                </a:cubicBezTo>
                <a:cubicBezTo>
                  <a:pt x="393" y="1600"/>
                  <a:pt x="398" y="1594"/>
                  <a:pt x="404" y="1588"/>
                </a:cubicBezTo>
                <a:cubicBezTo>
                  <a:pt x="430" y="1542"/>
                  <a:pt x="442" y="1538"/>
                  <a:pt x="438" y="1530"/>
                </a:cubicBezTo>
                <a:cubicBezTo>
                  <a:pt x="478" y="1464"/>
                  <a:pt x="488" y="1459"/>
                  <a:pt x="487" y="1452"/>
                </a:cubicBezTo>
                <a:cubicBezTo>
                  <a:pt x="520" y="1389"/>
                  <a:pt x="533" y="1384"/>
                  <a:pt x="535" y="1378"/>
                </a:cubicBezTo>
                <a:cubicBezTo>
                  <a:pt x="564" y="1332"/>
                  <a:pt x="579" y="1327"/>
                  <a:pt x="575" y="1319"/>
                </a:cubicBezTo>
                <a:cubicBezTo>
                  <a:pt x="502" y="1413"/>
                  <a:pt x="492" y="1415"/>
                  <a:pt x="497" y="1421"/>
                </a:cubicBezTo>
                <a:cubicBezTo>
                  <a:pt x="471" y="1469"/>
                  <a:pt x="460" y="1477"/>
                  <a:pt x="457" y="1486"/>
                </a:cubicBezTo>
                <a:cubicBezTo>
                  <a:pt x="401" y="1570"/>
                  <a:pt x="395" y="1579"/>
                  <a:pt x="390" y="1587"/>
                </a:cubicBezTo>
                <a:cubicBezTo>
                  <a:pt x="358" y="1624"/>
                  <a:pt x="359" y="1629"/>
                  <a:pt x="353" y="1633"/>
                </a:cubicBezTo>
                <a:cubicBezTo>
                  <a:pt x="272" y="1697"/>
                  <a:pt x="268" y="1702"/>
                  <a:pt x="265" y="1699"/>
                </a:cubicBezTo>
                <a:cubicBezTo>
                  <a:pt x="298" y="1668"/>
                  <a:pt x="304" y="1660"/>
                  <a:pt x="314" y="1652"/>
                </a:cubicBezTo>
                <a:cubicBezTo>
                  <a:pt x="350" y="1604"/>
                  <a:pt x="364" y="1598"/>
                  <a:pt x="366" y="1589"/>
                </a:cubicBezTo>
                <a:cubicBezTo>
                  <a:pt x="389" y="1560"/>
                  <a:pt x="394" y="1551"/>
                  <a:pt x="398" y="1543"/>
                </a:cubicBezTo>
                <a:cubicBezTo>
                  <a:pt x="432" y="1480"/>
                  <a:pt x="435" y="1476"/>
                  <a:pt x="437" y="1471"/>
                </a:cubicBezTo>
                <a:cubicBezTo>
                  <a:pt x="471" y="1422"/>
                  <a:pt x="457" y="1415"/>
                  <a:pt x="467" y="1413"/>
                </a:cubicBezTo>
                <a:cubicBezTo>
                  <a:pt x="504" y="1336"/>
                  <a:pt x="516" y="1320"/>
                  <a:pt x="524" y="1305"/>
                </a:cubicBezTo>
                <a:cubicBezTo>
                  <a:pt x="545" y="1273"/>
                  <a:pt x="557" y="1266"/>
                  <a:pt x="554" y="1256"/>
                </a:cubicBezTo>
                <a:cubicBezTo>
                  <a:pt x="511" y="1306"/>
                  <a:pt x="510" y="1314"/>
                  <a:pt x="504" y="1322"/>
                </a:cubicBezTo>
                <a:cubicBezTo>
                  <a:pt x="483" y="1353"/>
                  <a:pt x="479" y="1361"/>
                  <a:pt x="476" y="1368"/>
                </a:cubicBezTo>
                <a:cubicBezTo>
                  <a:pt x="445" y="1421"/>
                  <a:pt x="447" y="1431"/>
                  <a:pt x="439" y="1438"/>
                </a:cubicBezTo>
                <a:cubicBezTo>
                  <a:pt x="406" y="1499"/>
                  <a:pt x="413" y="1504"/>
                  <a:pt x="405" y="1507"/>
                </a:cubicBezTo>
                <a:cubicBezTo>
                  <a:pt x="370" y="1561"/>
                  <a:pt x="369" y="1569"/>
                  <a:pt x="360" y="1575"/>
                </a:cubicBezTo>
                <a:cubicBezTo>
                  <a:pt x="347" y="1590"/>
                  <a:pt x="351" y="1595"/>
                  <a:pt x="343" y="1597"/>
                </a:cubicBezTo>
                <a:cubicBezTo>
                  <a:pt x="271" y="1672"/>
                  <a:pt x="262" y="1679"/>
                  <a:pt x="257" y="1687"/>
                </a:cubicBezTo>
                <a:cubicBezTo>
                  <a:pt x="236" y="1703"/>
                  <a:pt x="235" y="1698"/>
                  <a:pt x="241" y="1694"/>
                </a:cubicBezTo>
                <a:cubicBezTo>
                  <a:pt x="249" y="1676"/>
                  <a:pt x="266" y="1669"/>
                  <a:pt x="266" y="1659"/>
                </a:cubicBezTo>
                <a:cubicBezTo>
                  <a:pt x="321" y="1593"/>
                  <a:pt x="325" y="1590"/>
                  <a:pt x="327" y="1587"/>
                </a:cubicBezTo>
                <a:cubicBezTo>
                  <a:pt x="347" y="1546"/>
                  <a:pt x="360" y="1539"/>
                  <a:pt x="361" y="1530"/>
                </a:cubicBezTo>
                <a:cubicBezTo>
                  <a:pt x="382" y="1483"/>
                  <a:pt x="395" y="1481"/>
                  <a:pt x="394" y="1476"/>
                </a:cubicBezTo>
                <a:cubicBezTo>
                  <a:pt x="420" y="1415"/>
                  <a:pt x="418" y="1410"/>
                  <a:pt x="424" y="1406"/>
                </a:cubicBezTo>
                <a:cubicBezTo>
                  <a:pt x="416" y="1415"/>
                  <a:pt x="406" y="1417"/>
                  <a:pt x="407" y="1422"/>
                </a:cubicBezTo>
                <a:cubicBezTo>
                  <a:pt x="376" y="1486"/>
                  <a:pt x="373" y="1493"/>
                  <a:pt x="369" y="1500"/>
                </a:cubicBezTo>
                <a:cubicBezTo>
                  <a:pt x="350" y="1530"/>
                  <a:pt x="341" y="1536"/>
                  <a:pt x="343" y="1545"/>
                </a:cubicBezTo>
                <a:cubicBezTo>
                  <a:pt x="298" y="1609"/>
                  <a:pt x="281" y="1631"/>
                  <a:pt x="257" y="1651"/>
                </a:cubicBezTo>
                <a:cubicBezTo>
                  <a:pt x="216" y="1698"/>
                  <a:pt x="217" y="1712"/>
                  <a:pt x="206" y="1710"/>
                </a:cubicBezTo>
                <a:cubicBezTo>
                  <a:pt x="188" y="1726"/>
                  <a:pt x="190" y="1724"/>
                  <a:pt x="192" y="1722"/>
                </a:cubicBezTo>
                <a:cubicBezTo>
                  <a:pt x="264" y="1634"/>
                  <a:pt x="265" y="1626"/>
                  <a:pt x="274" y="1619"/>
                </a:cubicBezTo>
                <a:cubicBezTo>
                  <a:pt x="300" y="1574"/>
                  <a:pt x="316" y="1562"/>
                  <a:pt x="317" y="1548"/>
                </a:cubicBezTo>
                <a:cubicBezTo>
                  <a:pt x="346" y="1489"/>
                  <a:pt x="354" y="1480"/>
                  <a:pt x="360" y="1471"/>
                </a:cubicBezTo>
                <a:cubicBezTo>
                  <a:pt x="382" y="1431"/>
                  <a:pt x="382" y="1418"/>
                  <a:pt x="393" y="1406"/>
                </a:cubicBezTo>
                <a:cubicBezTo>
                  <a:pt x="405" y="1383"/>
                  <a:pt x="413" y="1378"/>
                  <a:pt x="411" y="1370"/>
                </a:cubicBezTo>
                <a:cubicBezTo>
                  <a:pt x="436" y="1329"/>
                  <a:pt x="444" y="1325"/>
                  <a:pt x="442" y="1318"/>
                </a:cubicBezTo>
                <a:cubicBezTo>
                  <a:pt x="415" y="1355"/>
                  <a:pt x="405" y="1362"/>
                  <a:pt x="404" y="1371"/>
                </a:cubicBezTo>
                <a:cubicBezTo>
                  <a:pt x="377" y="1411"/>
                  <a:pt x="372" y="1428"/>
                  <a:pt x="359" y="1444"/>
                </a:cubicBezTo>
                <a:cubicBezTo>
                  <a:pt x="326" y="1501"/>
                  <a:pt x="331" y="1511"/>
                  <a:pt x="321" y="1518"/>
                </a:cubicBezTo>
                <a:cubicBezTo>
                  <a:pt x="300" y="1558"/>
                  <a:pt x="294" y="1562"/>
                  <a:pt x="295" y="1567"/>
                </a:cubicBezTo>
                <a:cubicBezTo>
                  <a:pt x="261" y="1605"/>
                  <a:pt x="259" y="1623"/>
                  <a:pt x="245" y="1639"/>
                </a:cubicBezTo>
                <a:cubicBezTo>
                  <a:pt x="182" y="1710"/>
                  <a:pt x="181" y="1716"/>
                  <a:pt x="177" y="1722"/>
                </a:cubicBezTo>
                <a:cubicBezTo>
                  <a:pt x="131" y="1762"/>
                  <a:pt x="120" y="1777"/>
                  <a:pt x="113" y="1769"/>
                </a:cubicBezTo>
                <a:cubicBezTo>
                  <a:pt x="159" y="1720"/>
                  <a:pt x="161" y="1718"/>
                  <a:pt x="161" y="1716"/>
                </a:cubicBezTo>
                <a:cubicBezTo>
                  <a:pt x="184" y="1687"/>
                  <a:pt x="185" y="1681"/>
                  <a:pt x="188" y="1684"/>
                </a:cubicBezTo>
                <a:cubicBezTo>
                  <a:pt x="232" y="1623"/>
                  <a:pt x="236" y="1610"/>
                  <a:pt x="247" y="1599"/>
                </a:cubicBezTo>
                <a:cubicBezTo>
                  <a:pt x="259" y="1574"/>
                  <a:pt x="266" y="1568"/>
                  <a:pt x="271" y="1562"/>
                </a:cubicBezTo>
                <a:cubicBezTo>
                  <a:pt x="290" y="1513"/>
                  <a:pt x="295" y="1511"/>
                  <a:pt x="294" y="1508"/>
                </a:cubicBezTo>
                <a:cubicBezTo>
                  <a:pt x="319" y="1455"/>
                  <a:pt x="328" y="1445"/>
                  <a:pt x="327" y="1433"/>
                </a:cubicBezTo>
                <a:cubicBezTo>
                  <a:pt x="350" y="1381"/>
                  <a:pt x="358" y="1377"/>
                  <a:pt x="358" y="1370"/>
                </a:cubicBezTo>
                <a:cubicBezTo>
                  <a:pt x="379" y="1312"/>
                  <a:pt x="380" y="1322"/>
                  <a:pt x="373" y="1329"/>
                </a:cubicBezTo>
                <a:cubicBezTo>
                  <a:pt x="340" y="1387"/>
                  <a:pt x="334" y="1396"/>
                  <a:pt x="333" y="1405"/>
                </a:cubicBezTo>
                <a:cubicBezTo>
                  <a:pt x="304" y="1463"/>
                  <a:pt x="302" y="1472"/>
                  <a:pt x="295" y="1479"/>
                </a:cubicBezTo>
                <a:cubicBezTo>
                  <a:pt x="286" y="1497"/>
                  <a:pt x="290" y="1503"/>
                  <a:pt x="286" y="1507"/>
                </a:cubicBezTo>
                <a:cubicBezTo>
                  <a:pt x="254" y="1566"/>
                  <a:pt x="247" y="1577"/>
                  <a:pt x="239" y="1587"/>
                </a:cubicBezTo>
                <a:cubicBezTo>
                  <a:pt x="205" y="1638"/>
                  <a:pt x="200" y="1647"/>
                  <a:pt x="194" y="1656"/>
                </a:cubicBezTo>
                <a:cubicBezTo>
                  <a:pt x="138" y="1725"/>
                  <a:pt x="136" y="1728"/>
                  <a:pt x="133" y="1732"/>
                </a:cubicBezTo>
                <a:cubicBezTo>
                  <a:pt x="45" y="1816"/>
                  <a:pt x="39" y="1820"/>
                  <a:pt x="35" y="1819"/>
                </a:cubicBezTo>
                <a:cubicBezTo>
                  <a:pt x="101" y="1743"/>
                  <a:pt x="102" y="1739"/>
                  <a:pt x="101" y="1736"/>
                </a:cubicBezTo>
                <a:cubicBezTo>
                  <a:pt x="122" y="1716"/>
                  <a:pt x="122" y="1709"/>
                  <a:pt x="132" y="1704"/>
                </a:cubicBezTo>
                <a:cubicBezTo>
                  <a:pt x="167" y="1653"/>
                  <a:pt x="179" y="1648"/>
                  <a:pt x="180" y="1641"/>
                </a:cubicBezTo>
                <a:cubicBezTo>
                  <a:pt x="219" y="1582"/>
                  <a:pt x="221" y="1578"/>
                  <a:pt x="223" y="1574"/>
                </a:cubicBezTo>
                <a:cubicBezTo>
                  <a:pt x="248" y="1539"/>
                  <a:pt x="242" y="1534"/>
                  <a:pt x="250" y="1531"/>
                </a:cubicBezTo>
                <a:cubicBezTo>
                  <a:pt x="273" y="1494"/>
                  <a:pt x="276" y="1490"/>
                  <a:pt x="275" y="1486"/>
                </a:cubicBezTo>
                <a:cubicBezTo>
                  <a:pt x="309" y="1436"/>
                  <a:pt x="302" y="1426"/>
                  <a:pt x="311" y="1420"/>
                </a:cubicBezTo>
                <a:cubicBezTo>
                  <a:pt x="342" y="1336"/>
                  <a:pt x="348" y="1320"/>
                  <a:pt x="352" y="1305"/>
                </a:cubicBezTo>
                <a:cubicBezTo>
                  <a:pt x="324" y="1362"/>
                  <a:pt x="321" y="1371"/>
                  <a:pt x="319" y="1379"/>
                </a:cubicBezTo>
                <a:cubicBezTo>
                  <a:pt x="300" y="1407"/>
                  <a:pt x="306" y="1412"/>
                  <a:pt x="301" y="1416"/>
                </a:cubicBezTo>
                <a:cubicBezTo>
                  <a:pt x="287" y="1441"/>
                  <a:pt x="289" y="1446"/>
                  <a:pt x="282" y="1450"/>
                </a:cubicBezTo>
                <a:cubicBezTo>
                  <a:pt x="262" y="1492"/>
                  <a:pt x="259" y="1497"/>
                  <a:pt x="258" y="1501"/>
                </a:cubicBezTo>
                <a:cubicBezTo>
                  <a:pt x="223" y="1558"/>
                  <a:pt x="215" y="1563"/>
                  <a:pt x="213" y="1570"/>
                </a:cubicBezTo>
                <a:cubicBezTo>
                  <a:pt x="167" y="1646"/>
                  <a:pt x="158" y="1651"/>
                  <a:pt x="156" y="1657"/>
                </a:cubicBezTo>
                <a:cubicBezTo>
                  <a:pt x="107" y="1713"/>
                  <a:pt x="104" y="1718"/>
                  <a:pt x="99" y="1722"/>
                </a:cubicBezTo>
                <a:cubicBezTo>
                  <a:pt x="73" y="1752"/>
                  <a:pt x="73" y="1756"/>
                  <a:pt x="67" y="1758"/>
                </a:cubicBezTo>
                <a:cubicBezTo>
                  <a:pt x="86" y="1724"/>
                  <a:pt x="86" y="1723"/>
                  <a:pt x="86" y="1722"/>
                </a:cubicBezTo>
                <a:cubicBezTo>
                  <a:pt x="106" y="1692"/>
                  <a:pt x="110" y="1684"/>
                  <a:pt x="113" y="1675"/>
                </a:cubicBezTo>
                <a:cubicBezTo>
                  <a:pt x="135" y="1643"/>
                  <a:pt x="140" y="1636"/>
                  <a:pt x="139" y="1626"/>
                </a:cubicBezTo>
                <a:cubicBezTo>
                  <a:pt x="166" y="1583"/>
                  <a:pt x="168" y="1580"/>
                  <a:pt x="168" y="1575"/>
                </a:cubicBezTo>
                <a:cubicBezTo>
                  <a:pt x="198" y="1518"/>
                  <a:pt x="207" y="1511"/>
                  <a:pt x="209" y="1502"/>
                </a:cubicBezTo>
                <a:cubicBezTo>
                  <a:pt x="226" y="1469"/>
                  <a:pt x="231" y="1461"/>
                  <a:pt x="232" y="1452"/>
                </a:cubicBezTo>
                <a:cubicBezTo>
                  <a:pt x="259" y="1398"/>
                  <a:pt x="269" y="1396"/>
                  <a:pt x="267" y="1390"/>
                </a:cubicBezTo>
                <a:cubicBezTo>
                  <a:pt x="261" y="1398"/>
                  <a:pt x="255" y="1402"/>
                  <a:pt x="249" y="1405"/>
                </a:cubicBezTo>
                <a:cubicBezTo>
                  <a:pt x="216" y="1481"/>
                  <a:pt x="204" y="1484"/>
                  <a:pt x="205" y="1491"/>
                </a:cubicBezTo>
                <a:cubicBezTo>
                  <a:pt x="179" y="1544"/>
                  <a:pt x="177" y="1544"/>
                  <a:pt x="176" y="1546"/>
                </a:cubicBezTo>
                <a:cubicBezTo>
                  <a:pt x="152" y="1576"/>
                  <a:pt x="159" y="1583"/>
                  <a:pt x="151" y="1587"/>
                </a:cubicBezTo>
                <a:cubicBezTo>
                  <a:pt x="136" y="1614"/>
                  <a:pt x="130" y="1624"/>
                  <a:pt x="127" y="1634"/>
                </a:cubicBezTo>
                <a:cubicBezTo>
                  <a:pt x="97" y="1675"/>
                  <a:pt x="94" y="1690"/>
                  <a:pt x="82" y="1703"/>
                </a:cubicBezTo>
                <a:cubicBezTo>
                  <a:pt x="51" y="1752"/>
                  <a:pt x="53" y="1760"/>
                  <a:pt x="45" y="1767"/>
                </a:cubicBezTo>
                <a:cubicBezTo>
                  <a:pt x="17" y="1809"/>
                  <a:pt x="7" y="1811"/>
                  <a:pt x="8" y="1816"/>
                </a:cubicBezTo>
                <a:cubicBezTo>
                  <a:pt x="7" y="1875"/>
                  <a:pt x="13" y="1874"/>
                  <a:pt x="19" y="1868"/>
                </a:cubicBezTo>
                <a:cubicBezTo>
                  <a:pt x="68" y="1868"/>
                  <a:pt x="73" y="1861"/>
                  <a:pt x="76" y="1864"/>
                </a:cubicBezTo>
                <a:cubicBezTo>
                  <a:pt x="107" y="1863"/>
                  <a:pt x="120" y="1864"/>
                  <a:pt x="133" y="1861"/>
                </a:cubicBezTo>
                <a:cubicBezTo>
                  <a:pt x="183" y="1863"/>
                  <a:pt x="195" y="1862"/>
                  <a:pt x="207" y="1867"/>
                </a:cubicBezTo>
                <a:cubicBezTo>
                  <a:pt x="249" y="1877"/>
                  <a:pt x="256" y="1872"/>
                  <a:pt x="262" y="1876"/>
                </a:cubicBezTo>
                <a:cubicBezTo>
                  <a:pt x="325" y="1885"/>
                  <a:pt x="330" y="1890"/>
                  <a:pt x="336" y="1888"/>
                </a:cubicBezTo>
                <a:cubicBezTo>
                  <a:pt x="366" y="1893"/>
                  <a:pt x="368" y="1900"/>
                  <a:pt x="373" y="1895"/>
                </a:cubicBezTo>
                <a:cubicBezTo>
                  <a:pt x="402" y="1903"/>
                  <a:pt x="405" y="1907"/>
                  <a:pt x="408" y="1907"/>
                </a:cubicBezTo>
                <a:cubicBezTo>
                  <a:pt x="440" y="1907"/>
                  <a:pt x="452" y="1915"/>
                  <a:pt x="464" y="1918"/>
                </a:cubicBezTo>
                <a:cubicBezTo>
                  <a:pt x="495" y="1918"/>
                  <a:pt x="497" y="1926"/>
                  <a:pt x="501" y="1921"/>
                </a:cubicBezTo>
                <a:cubicBezTo>
                  <a:pt x="550" y="1931"/>
                  <a:pt x="564" y="1923"/>
                  <a:pt x="575" y="1927"/>
                </a:cubicBezTo>
                <a:cubicBezTo>
                  <a:pt x="634" y="1919"/>
                  <a:pt x="640" y="1915"/>
                  <a:pt x="644" y="1919"/>
                </a:cubicBezTo>
                <a:cubicBezTo>
                  <a:pt x="681" y="1904"/>
                  <a:pt x="693" y="1911"/>
                  <a:pt x="691" y="1901"/>
                </a:cubicBezTo>
                <a:cubicBezTo>
                  <a:pt x="605" y="1920"/>
                  <a:pt x="602" y="1914"/>
                  <a:pt x="596" y="1916"/>
                </a:cubicBezTo>
                <a:cubicBezTo>
                  <a:pt x="550" y="1912"/>
                  <a:pt x="543" y="1923"/>
                  <a:pt x="540" y="1916"/>
                </a:cubicBezTo>
                <a:cubicBezTo>
                  <a:pt x="500" y="1905"/>
                  <a:pt x="495" y="1911"/>
                  <a:pt x="491" y="1910"/>
                </a:cubicBezTo>
                <a:cubicBezTo>
                  <a:pt x="424" y="1898"/>
                  <a:pt x="416" y="1892"/>
                  <a:pt x="406" y="1894"/>
                </a:cubicBezTo>
                <a:cubicBezTo>
                  <a:pt x="361" y="1879"/>
                  <a:pt x="355" y="1883"/>
                  <a:pt x="351" y="1879"/>
                </a:cubicBezTo>
                <a:cubicBezTo>
                  <a:pt x="313" y="1873"/>
                  <a:pt x="304" y="1871"/>
                  <a:pt x="295" y="1868"/>
                </a:cubicBezTo>
                <a:cubicBezTo>
                  <a:pt x="261" y="1865"/>
                  <a:pt x="257" y="1862"/>
                  <a:pt x="252" y="1861"/>
                </a:cubicBezTo>
                <a:cubicBezTo>
                  <a:pt x="199" y="1853"/>
                  <a:pt x="189" y="1851"/>
                  <a:pt x="179" y="1849"/>
                </a:cubicBezTo>
                <a:cubicBezTo>
                  <a:pt x="162" y="1849"/>
                  <a:pt x="161" y="1849"/>
                  <a:pt x="160" y="1850"/>
                </a:cubicBezTo>
                <a:cubicBezTo>
                  <a:pt x="149" y="1849"/>
                  <a:pt x="144" y="1848"/>
                  <a:pt x="146" y="1845"/>
                </a:cubicBezTo>
                <a:cubicBezTo>
                  <a:pt x="189" y="1843"/>
                  <a:pt x="202" y="1837"/>
                  <a:pt x="212" y="1843"/>
                </a:cubicBezTo>
                <a:cubicBezTo>
                  <a:pt x="248" y="1846"/>
                  <a:pt x="254" y="1842"/>
                  <a:pt x="260" y="1842"/>
                </a:cubicBezTo>
                <a:cubicBezTo>
                  <a:pt x="355" y="1852"/>
                  <a:pt x="379" y="1858"/>
                  <a:pt x="404" y="1864"/>
                </a:cubicBezTo>
                <a:cubicBezTo>
                  <a:pt x="458" y="1867"/>
                  <a:pt x="462" y="1870"/>
                  <a:pt x="468" y="1866"/>
                </a:cubicBezTo>
                <a:cubicBezTo>
                  <a:pt x="517" y="1875"/>
                  <a:pt x="523" y="1871"/>
                  <a:pt x="527" y="1875"/>
                </a:cubicBezTo>
                <a:cubicBezTo>
                  <a:pt x="548" y="1876"/>
                  <a:pt x="553" y="1875"/>
                  <a:pt x="558" y="1875"/>
                </a:cubicBezTo>
                <a:cubicBezTo>
                  <a:pt x="546" y="1869"/>
                  <a:pt x="539" y="1870"/>
                  <a:pt x="533" y="1868"/>
                </a:cubicBezTo>
                <a:cubicBezTo>
                  <a:pt x="447" y="1854"/>
                  <a:pt x="440" y="1855"/>
                  <a:pt x="433" y="1855"/>
                </a:cubicBezTo>
                <a:cubicBezTo>
                  <a:pt x="404" y="1849"/>
                  <a:pt x="404" y="1849"/>
                  <a:pt x="404" y="1849"/>
                </a:cubicBezTo>
                <a:cubicBezTo>
                  <a:pt x="360" y="1844"/>
                  <a:pt x="347" y="1840"/>
                  <a:pt x="334" y="1838"/>
                </a:cubicBezTo>
                <a:cubicBezTo>
                  <a:pt x="308" y="1827"/>
                  <a:pt x="299" y="1838"/>
                  <a:pt x="293" y="1834"/>
                </a:cubicBezTo>
                <a:cubicBezTo>
                  <a:pt x="233" y="1835"/>
                  <a:pt x="232" y="1825"/>
                  <a:pt x="232" y="1822"/>
                </a:cubicBezTo>
                <a:cubicBezTo>
                  <a:pt x="176" y="1831"/>
                  <a:pt x="161" y="1832"/>
                  <a:pt x="147" y="1830"/>
                </a:cubicBezTo>
                <a:cubicBezTo>
                  <a:pt x="107" y="1834"/>
                  <a:pt x="96" y="1842"/>
                  <a:pt x="87" y="1840"/>
                </a:cubicBezTo>
                <a:cubicBezTo>
                  <a:pt x="32" y="1846"/>
                  <a:pt x="40" y="1839"/>
                  <a:pt x="48" y="1838"/>
                </a:cubicBezTo>
                <a:cubicBezTo>
                  <a:pt x="121" y="1811"/>
                  <a:pt x="132" y="1814"/>
                  <a:pt x="146" y="1807"/>
                </a:cubicBezTo>
                <a:cubicBezTo>
                  <a:pt x="188" y="1804"/>
                  <a:pt x="193" y="1808"/>
                  <a:pt x="201" y="1801"/>
                </a:cubicBezTo>
                <a:cubicBezTo>
                  <a:pt x="242" y="1804"/>
                  <a:pt x="246" y="1798"/>
                  <a:pt x="248" y="1804"/>
                </a:cubicBezTo>
                <a:cubicBezTo>
                  <a:pt x="301" y="1804"/>
                  <a:pt x="305" y="1802"/>
                  <a:pt x="308" y="1799"/>
                </a:cubicBezTo>
                <a:cubicBezTo>
                  <a:pt x="345" y="1802"/>
                  <a:pt x="352" y="1800"/>
                  <a:pt x="357" y="1805"/>
                </a:cubicBezTo>
                <a:cubicBezTo>
                  <a:pt x="423" y="1808"/>
                  <a:pt x="429" y="1812"/>
                  <a:pt x="436" y="1808"/>
                </a:cubicBezTo>
                <a:cubicBezTo>
                  <a:pt x="501" y="1820"/>
                  <a:pt x="508" y="1821"/>
                  <a:pt x="515" y="1821"/>
                </a:cubicBezTo>
                <a:cubicBezTo>
                  <a:pt x="558" y="1832"/>
                  <a:pt x="562" y="1826"/>
                  <a:pt x="565" y="1833"/>
                </a:cubicBezTo>
                <a:cubicBezTo>
                  <a:pt x="620" y="1845"/>
                  <a:pt x="623" y="1846"/>
                  <a:pt x="627" y="1843"/>
                </a:cubicBezTo>
                <a:cubicBezTo>
                  <a:pt x="654" y="1850"/>
                  <a:pt x="656" y="1850"/>
                  <a:pt x="657" y="1851"/>
                </a:cubicBezTo>
                <a:cubicBezTo>
                  <a:pt x="744" y="1854"/>
                  <a:pt x="752" y="1847"/>
                  <a:pt x="757" y="1854"/>
                </a:cubicBezTo>
                <a:cubicBezTo>
                  <a:pt x="772" y="1849"/>
                  <a:pt x="774" y="1849"/>
                  <a:pt x="773" y="1846"/>
                </a:cubicBezTo>
                <a:cubicBezTo>
                  <a:pt x="696" y="1846"/>
                  <a:pt x="690" y="1842"/>
                  <a:pt x="684" y="1844"/>
                </a:cubicBezTo>
                <a:cubicBezTo>
                  <a:pt x="652" y="1839"/>
                  <a:pt x="648" y="1839"/>
                  <a:pt x="645" y="1838"/>
                </a:cubicBezTo>
                <a:cubicBezTo>
                  <a:pt x="599" y="1834"/>
                  <a:pt x="594" y="1822"/>
                  <a:pt x="586" y="1829"/>
                </a:cubicBezTo>
                <a:cubicBezTo>
                  <a:pt x="541" y="1817"/>
                  <a:pt x="535" y="1811"/>
                  <a:pt x="527" y="1813"/>
                </a:cubicBezTo>
                <a:cubicBezTo>
                  <a:pt x="498" y="1809"/>
                  <a:pt x="494" y="1809"/>
                  <a:pt x="490" y="1810"/>
                </a:cubicBezTo>
                <a:cubicBezTo>
                  <a:pt x="461" y="1804"/>
                  <a:pt x="459" y="1797"/>
                  <a:pt x="453" y="1803"/>
                </a:cubicBezTo>
                <a:cubicBezTo>
                  <a:pt x="391" y="1789"/>
                  <a:pt x="374" y="1794"/>
                  <a:pt x="358" y="1790"/>
                </a:cubicBezTo>
                <a:cubicBezTo>
                  <a:pt x="305" y="1795"/>
                  <a:pt x="302" y="1787"/>
                  <a:pt x="297" y="1789"/>
                </a:cubicBezTo>
                <a:cubicBezTo>
                  <a:pt x="270" y="1781"/>
                  <a:pt x="263" y="1796"/>
                  <a:pt x="260" y="1790"/>
                </a:cubicBezTo>
                <a:cubicBezTo>
                  <a:pt x="181" y="1794"/>
                  <a:pt x="177" y="1796"/>
                  <a:pt x="174" y="1792"/>
                </a:cubicBezTo>
                <a:cubicBezTo>
                  <a:pt x="192" y="1783"/>
                  <a:pt x="198" y="1786"/>
                  <a:pt x="204" y="1785"/>
                </a:cubicBezTo>
                <a:cubicBezTo>
                  <a:pt x="257" y="1782"/>
                  <a:pt x="270" y="1778"/>
                  <a:pt x="282" y="1782"/>
                </a:cubicBezTo>
                <a:cubicBezTo>
                  <a:pt x="349" y="1779"/>
                  <a:pt x="367" y="1775"/>
                  <a:pt x="383" y="1780"/>
                </a:cubicBezTo>
                <a:cubicBezTo>
                  <a:pt x="448" y="1789"/>
                  <a:pt x="454" y="1780"/>
                  <a:pt x="457" y="1787"/>
                </a:cubicBezTo>
                <a:cubicBezTo>
                  <a:pt x="485" y="1791"/>
                  <a:pt x="493" y="1792"/>
                  <a:pt x="502" y="1791"/>
                </a:cubicBezTo>
                <a:cubicBezTo>
                  <a:pt x="527" y="1805"/>
                  <a:pt x="534" y="1794"/>
                  <a:pt x="537" y="1802"/>
                </a:cubicBezTo>
                <a:cubicBezTo>
                  <a:pt x="574" y="1815"/>
                  <a:pt x="582" y="1802"/>
                  <a:pt x="585" y="1812"/>
                </a:cubicBezTo>
                <a:cubicBezTo>
                  <a:pt x="632" y="1820"/>
                  <a:pt x="634" y="1819"/>
                  <a:pt x="636" y="1820"/>
                </a:cubicBezTo>
                <a:cubicBezTo>
                  <a:pt x="667" y="1827"/>
                  <a:pt x="676" y="1825"/>
                  <a:pt x="685" y="1825"/>
                </a:cubicBezTo>
                <a:cubicBezTo>
                  <a:pt x="707" y="1823"/>
                  <a:pt x="704" y="1820"/>
                  <a:pt x="700" y="1822"/>
                </a:cubicBezTo>
                <a:cubicBezTo>
                  <a:pt x="635" y="1809"/>
                  <a:pt x="628" y="1811"/>
                  <a:pt x="622" y="1808"/>
                </a:cubicBezTo>
                <a:cubicBezTo>
                  <a:pt x="592" y="1805"/>
                  <a:pt x="585" y="1801"/>
                  <a:pt x="577" y="1800"/>
                </a:cubicBezTo>
                <a:cubicBezTo>
                  <a:pt x="541" y="1791"/>
                  <a:pt x="527" y="1788"/>
                  <a:pt x="514" y="1783"/>
                </a:cubicBezTo>
                <a:cubicBezTo>
                  <a:pt x="417" y="1772"/>
                  <a:pt x="404" y="1771"/>
                  <a:pt x="391" y="1767"/>
                </a:cubicBezTo>
                <a:cubicBezTo>
                  <a:pt x="300" y="1761"/>
                  <a:pt x="286" y="1765"/>
                  <a:pt x="272" y="1767"/>
                </a:cubicBezTo>
                <a:cubicBezTo>
                  <a:pt x="239" y="1769"/>
                  <a:pt x="236" y="1770"/>
                  <a:pt x="232" y="1770"/>
                </a:cubicBezTo>
                <a:cubicBezTo>
                  <a:pt x="184" y="1778"/>
                  <a:pt x="179" y="1770"/>
                  <a:pt x="170" y="1776"/>
                </a:cubicBezTo>
                <a:cubicBezTo>
                  <a:pt x="185" y="1763"/>
                  <a:pt x="199" y="1749"/>
                  <a:pt x="210" y="1753"/>
                </a:cubicBezTo>
                <a:cubicBezTo>
                  <a:pt x="244" y="1750"/>
                  <a:pt x="249" y="1739"/>
                  <a:pt x="256" y="1743"/>
                </a:cubicBezTo>
                <a:cubicBezTo>
                  <a:pt x="282" y="1741"/>
                  <a:pt x="288" y="1742"/>
                  <a:pt x="295" y="1738"/>
                </a:cubicBezTo>
                <a:cubicBezTo>
                  <a:pt x="330" y="1745"/>
                  <a:pt x="342" y="1733"/>
                  <a:pt x="350" y="1743"/>
                </a:cubicBezTo>
                <a:cubicBezTo>
                  <a:pt x="435" y="1748"/>
                  <a:pt x="437" y="1748"/>
                  <a:pt x="440" y="1746"/>
                </a:cubicBezTo>
                <a:cubicBezTo>
                  <a:pt x="466" y="1751"/>
                  <a:pt x="470" y="1752"/>
                  <a:pt x="473" y="1754"/>
                </a:cubicBezTo>
                <a:cubicBezTo>
                  <a:pt x="507" y="1759"/>
                  <a:pt x="511" y="1762"/>
                  <a:pt x="514" y="1769"/>
                </a:cubicBezTo>
                <a:cubicBezTo>
                  <a:pt x="588" y="1779"/>
                  <a:pt x="595" y="1782"/>
                  <a:pt x="602" y="1779"/>
                </a:cubicBezTo>
                <a:cubicBezTo>
                  <a:pt x="648" y="1794"/>
                  <a:pt x="656" y="1788"/>
                  <a:pt x="662" y="1795"/>
                </a:cubicBezTo>
                <a:cubicBezTo>
                  <a:pt x="716" y="1804"/>
                  <a:pt x="729" y="1805"/>
                  <a:pt x="743" y="1807"/>
                </a:cubicBezTo>
                <a:cubicBezTo>
                  <a:pt x="829" y="1810"/>
                  <a:pt x="834" y="1806"/>
                  <a:pt x="837" y="1807"/>
                </a:cubicBezTo>
                <a:cubicBezTo>
                  <a:pt x="863" y="1807"/>
                  <a:pt x="866" y="1805"/>
                  <a:pt x="868" y="1800"/>
                </a:cubicBezTo>
                <a:cubicBezTo>
                  <a:pt x="923" y="1804"/>
                  <a:pt x="932" y="1803"/>
                  <a:pt x="940" y="1804"/>
                </a:cubicBezTo>
                <a:cubicBezTo>
                  <a:pt x="1001" y="1793"/>
                  <a:pt x="1008" y="1799"/>
                  <a:pt x="1018" y="1790"/>
                </a:cubicBezTo>
                <a:cubicBezTo>
                  <a:pt x="1059" y="1782"/>
                  <a:pt x="1072" y="1773"/>
                  <a:pt x="1068" y="1770"/>
                </a:cubicBezTo>
                <a:cubicBezTo>
                  <a:pt x="999" y="1785"/>
                  <a:pt x="989" y="1791"/>
                  <a:pt x="980" y="1791"/>
                </a:cubicBezTo>
                <a:cubicBezTo>
                  <a:pt x="888" y="1799"/>
                  <a:pt x="881" y="1790"/>
                  <a:pt x="871" y="1794"/>
                </a:cubicBezTo>
                <a:cubicBezTo>
                  <a:pt x="840" y="1791"/>
                  <a:pt x="837" y="1783"/>
                  <a:pt x="832" y="1789"/>
                </a:cubicBezTo>
                <a:cubicBezTo>
                  <a:pt x="784" y="1777"/>
                  <a:pt x="776" y="1771"/>
                  <a:pt x="767" y="1770"/>
                </a:cubicBezTo>
                <a:cubicBezTo>
                  <a:pt x="724" y="1758"/>
                  <a:pt x="707" y="1751"/>
                  <a:pt x="690" y="1749"/>
                </a:cubicBezTo>
                <a:cubicBezTo>
                  <a:pt x="629" y="1733"/>
                  <a:pt x="622" y="1723"/>
                  <a:pt x="612" y="1727"/>
                </a:cubicBezTo>
                <a:cubicBezTo>
                  <a:pt x="594" y="1718"/>
                  <a:pt x="589" y="1722"/>
                  <a:pt x="585" y="1718"/>
                </a:cubicBezTo>
                <a:cubicBezTo>
                  <a:pt x="506" y="1708"/>
                  <a:pt x="501" y="1706"/>
                  <a:pt x="495" y="1708"/>
                </a:cubicBezTo>
                <a:cubicBezTo>
                  <a:pt x="470" y="1703"/>
                  <a:pt x="468" y="1701"/>
                  <a:pt x="464" y="1704"/>
                </a:cubicBezTo>
                <a:cubicBezTo>
                  <a:pt x="414" y="1701"/>
                  <a:pt x="408" y="1699"/>
                  <a:pt x="402" y="1701"/>
                </a:cubicBezTo>
                <a:cubicBezTo>
                  <a:pt x="367" y="1697"/>
                  <a:pt x="362" y="1698"/>
                  <a:pt x="357" y="1696"/>
                </a:cubicBezTo>
                <a:cubicBezTo>
                  <a:pt x="406" y="1690"/>
                  <a:pt x="421" y="1695"/>
                  <a:pt x="439" y="1687"/>
                </a:cubicBezTo>
                <a:cubicBezTo>
                  <a:pt x="502" y="1696"/>
                  <a:pt x="512" y="1693"/>
                  <a:pt x="521" y="1695"/>
                </a:cubicBezTo>
                <a:cubicBezTo>
                  <a:pt x="567" y="1702"/>
                  <a:pt x="584" y="1709"/>
                  <a:pt x="603" y="1713"/>
                </a:cubicBezTo>
                <a:cubicBezTo>
                  <a:pt x="634" y="1717"/>
                  <a:pt x="637" y="1723"/>
                  <a:pt x="643" y="1721"/>
                </a:cubicBezTo>
                <a:cubicBezTo>
                  <a:pt x="657" y="1722"/>
                  <a:pt x="657" y="1722"/>
                  <a:pt x="657" y="1721"/>
                </a:cubicBezTo>
                <a:cubicBezTo>
                  <a:pt x="692" y="1733"/>
                  <a:pt x="702" y="1731"/>
                  <a:pt x="710" y="1738"/>
                </a:cubicBezTo>
                <a:cubicBezTo>
                  <a:pt x="742" y="1743"/>
                  <a:pt x="746" y="1746"/>
                  <a:pt x="751" y="1746"/>
                </a:cubicBezTo>
                <a:cubicBezTo>
                  <a:pt x="780" y="1758"/>
                  <a:pt x="787" y="1750"/>
                  <a:pt x="791" y="1754"/>
                </a:cubicBezTo>
                <a:cubicBezTo>
                  <a:pt x="829" y="1757"/>
                  <a:pt x="838" y="1755"/>
                  <a:pt x="846" y="1758"/>
                </a:cubicBezTo>
                <a:cubicBezTo>
                  <a:pt x="926" y="1755"/>
                  <a:pt x="941" y="1745"/>
                  <a:pt x="953" y="1746"/>
                </a:cubicBezTo>
                <a:cubicBezTo>
                  <a:pt x="1016" y="1731"/>
                  <a:pt x="1027" y="1727"/>
                  <a:pt x="1029" y="1722"/>
                </a:cubicBezTo>
                <a:cubicBezTo>
                  <a:pt x="1009" y="1727"/>
                  <a:pt x="997" y="1725"/>
                  <a:pt x="983" y="1733"/>
                </a:cubicBezTo>
                <a:cubicBezTo>
                  <a:pt x="956" y="1735"/>
                  <a:pt x="951" y="1742"/>
                  <a:pt x="948" y="1739"/>
                </a:cubicBezTo>
                <a:cubicBezTo>
                  <a:pt x="890" y="1748"/>
                  <a:pt x="878" y="1749"/>
                  <a:pt x="867" y="1748"/>
                </a:cubicBezTo>
                <a:cubicBezTo>
                  <a:pt x="793" y="1738"/>
                  <a:pt x="782" y="1744"/>
                  <a:pt x="773" y="1738"/>
                </a:cubicBezTo>
                <a:cubicBezTo>
                  <a:pt x="736" y="1729"/>
                  <a:pt x="727" y="1727"/>
                  <a:pt x="717" y="1727"/>
                </a:cubicBezTo>
                <a:cubicBezTo>
                  <a:pt x="679" y="1719"/>
                  <a:pt x="671" y="1714"/>
                  <a:pt x="661" y="1712"/>
                </a:cubicBezTo>
                <a:cubicBezTo>
                  <a:pt x="561" y="1689"/>
                  <a:pt x="544" y="1687"/>
                  <a:pt x="527" y="1683"/>
                </a:cubicBezTo>
                <a:cubicBezTo>
                  <a:pt x="499" y="1677"/>
                  <a:pt x="493" y="1685"/>
                  <a:pt x="490" y="1680"/>
                </a:cubicBezTo>
                <a:cubicBezTo>
                  <a:pt x="441" y="1680"/>
                  <a:pt x="433" y="1675"/>
                  <a:pt x="423" y="1680"/>
                </a:cubicBezTo>
                <a:cubicBezTo>
                  <a:pt x="384" y="1679"/>
                  <a:pt x="382" y="1679"/>
                  <a:pt x="379" y="1682"/>
                </a:cubicBezTo>
                <a:cubicBezTo>
                  <a:pt x="413" y="1670"/>
                  <a:pt x="418" y="1669"/>
                  <a:pt x="423" y="1669"/>
                </a:cubicBezTo>
                <a:cubicBezTo>
                  <a:pt x="502" y="1666"/>
                  <a:pt x="504" y="1669"/>
                  <a:pt x="508" y="1665"/>
                </a:cubicBezTo>
                <a:cubicBezTo>
                  <a:pt x="542" y="1671"/>
                  <a:pt x="548" y="1672"/>
                  <a:pt x="554" y="1672"/>
                </a:cubicBezTo>
                <a:cubicBezTo>
                  <a:pt x="597" y="1675"/>
                  <a:pt x="601" y="1689"/>
                  <a:pt x="608" y="1685"/>
                </a:cubicBezTo>
                <a:cubicBezTo>
                  <a:pt x="647" y="1693"/>
                  <a:pt x="650" y="1693"/>
                  <a:pt x="652" y="1693"/>
                </a:cubicBezTo>
                <a:cubicBezTo>
                  <a:pt x="692" y="1705"/>
                  <a:pt x="706" y="1699"/>
                  <a:pt x="717" y="1706"/>
                </a:cubicBezTo>
                <a:cubicBezTo>
                  <a:pt x="741" y="1708"/>
                  <a:pt x="747" y="1709"/>
                  <a:pt x="754" y="1709"/>
                </a:cubicBezTo>
                <a:cubicBezTo>
                  <a:pt x="819" y="1709"/>
                  <a:pt x="823" y="1720"/>
                  <a:pt x="830" y="1713"/>
                </a:cubicBezTo>
                <a:cubicBezTo>
                  <a:pt x="893" y="1715"/>
                  <a:pt x="900" y="1711"/>
                  <a:pt x="905" y="1716"/>
                </a:cubicBezTo>
                <a:cubicBezTo>
                  <a:pt x="960" y="1702"/>
                  <a:pt x="972" y="1706"/>
                  <a:pt x="985" y="1700"/>
                </a:cubicBezTo>
                <a:cubicBezTo>
                  <a:pt x="1052" y="1684"/>
                  <a:pt x="1053" y="1671"/>
                  <a:pt x="1061" y="1677"/>
                </a:cubicBezTo>
                <a:cubicBezTo>
                  <a:pt x="1096" y="1660"/>
                  <a:pt x="1102" y="1657"/>
                  <a:pt x="1101" y="1654"/>
                </a:cubicBezTo>
                <a:cubicBezTo>
                  <a:pt x="1021" y="1680"/>
                  <a:pt x="1013" y="1684"/>
                  <a:pt x="1005" y="1687"/>
                </a:cubicBezTo>
                <a:cubicBezTo>
                  <a:pt x="965" y="1699"/>
                  <a:pt x="962" y="1691"/>
                  <a:pt x="957" y="1694"/>
                </a:cubicBezTo>
                <a:cubicBezTo>
                  <a:pt x="876" y="1703"/>
                  <a:pt x="868" y="1701"/>
                  <a:pt x="859" y="1704"/>
                </a:cubicBezTo>
                <a:cubicBezTo>
                  <a:pt x="778" y="1701"/>
                  <a:pt x="774" y="1700"/>
                  <a:pt x="771" y="1698"/>
                </a:cubicBezTo>
                <a:cubicBezTo>
                  <a:pt x="739" y="1698"/>
                  <a:pt x="737" y="1690"/>
                  <a:pt x="731" y="1696"/>
                </a:cubicBezTo>
                <a:cubicBezTo>
                  <a:pt x="671" y="1688"/>
                  <a:pt x="638" y="1679"/>
                  <a:pt x="605" y="1669"/>
                </a:cubicBezTo>
                <a:cubicBezTo>
                  <a:pt x="539" y="1655"/>
                  <a:pt x="533" y="1663"/>
                  <a:pt x="530" y="1657"/>
                </a:cubicBezTo>
                <a:cubicBezTo>
                  <a:pt x="510" y="1652"/>
                  <a:pt x="506" y="1654"/>
                  <a:pt x="508" y="1650"/>
                </a:cubicBezTo>
                <a:cubicBezTo>
                  <a:pt x="670" y="1669"/>
                  <a:pt x="678" y="1659"/>
                  <a:pt x="683" y="1666"/>
                </a:cubicBezTo>
                <a:cubicBezTo>
                  <a:pt x="710" y="1668"/>
                  <a:pt x="715" y="1672"/>
                  <a:pt x="722" y="1667"/>
                </a:cubicBezTo>
                <a:cubicBezTo>
                  <a:pt x="768" y="1670"/>
                  <a:pt x="774" y="1678"/>
                  <a:pt x="782" y="1673"/>
                </a:cubicBezTo>
                <a:cubicBezTo>
                  <a:pt x="816" y="1675"/>
                  <a:pt x="819" y="1678"/>
                  <a:pt x="823" y="1676"/>
                </a:cubicBezTo>
                <a:cubicBezTo>
                  <a:pt x="876" y="1677"/>
                  <a:pt x="890" y="1674"/>
                  <a:pt x="903" y="1671"/>
                </a:cubicBezTo>
                <a:cubicBezTo>
                  <a:pt x="991" y="1658"/>
                  <a:pt x="1000" y="1648"/>
                  <a:pt x="1005" y="1652"/>
                </a:cubicBezTo>
                <a:cubicBezTo>
                  <a:pt x="1087" y="1612"/>
                  <a:pt x="1100" y="1611"/>
                  <a:pt x="1116" y="1598"/>
                </a:cubicBezTo>
                <a:close/>
                <a:moveTo>
                  <a:pt x="611" y="1554"/>
                </a:moveTo>
                <a:cubicBezTo>
                  <a:pt x="616" y="1552"/>
                  <a:pt x="611" y="1557"/>
                  <a:pt x="608" y="1559"/>
                </a:cubicBezTo>
                <a:cubicBezTo>
                  <a:pt x="602" y="1560"/>
                  <a:pt x="607" y="1556"/>
                  <a:pt x="611" y="1554"/>
                </a:cubicBezTo>
                <a:close/>
                <a:moveTo>
                  <a:pt x="111" y="1792"/>
                </a:moveTo>
                <a:cubicBezTo>
                  <a:pt x="110" y="1783"/>
                  <a:pt x="125" y="1782"/>
                  <a:pt x="129" y="1783"/>
                </a:cubicBezTo>
                <a:cubicBezTo>
                  <a:pt x="130" y="1793"/>
                  <a:pt x="117" y="1783"/>
                  <a:pt x="111" y="1792"/>
                </a:cubicBezTo>
                <a:close/>
                <a:moveTo>
                  <a:pt x="157" y="1793"/>
                </a:moveTo>
                <a:cubicBezTo>
                  <a:pt x="162" y="1791"/>
                  <a:pt x="157" y="1798"/>
                  <a:pt x="154" y="1794"/>
                </a:cubicBezTo>
                <a:cubicBezTo>
                  <a:pt x="150" y="1797"/>
                  <a:pt x="147" y="1795"/>
                  <a:pt x="143" y="1798"/>
                </a:cubicBezTo>
                <a:cubicBezTo>
                  <a:pt x="134" y="1797"/>
                  <a:pt x="153" y="1792"/>
                  <a:pt x="157" y="1793"/>
                </a:cubicBezTo>
                <a:close/>
                <a:moveTo>
                  <a:pt x="309" y="1697"/>
                </a:moveTo>
                <a:cubicBezTo>
                  <a:pt x="312" y="1711"/>
                  <a:pt x="295" y="1700"/>
                  <a:pt x="286" y="1709"/>
                </a:cubicBezTo>
                <a:cubicBezTo>
                  <a:pt x="287" y="1696"/>
                  <a:pt x="301" y="1708"/>
                  <a:pt x="309" y="1697"/>
                </a:cubicBezTo>
                <a:close/>
                <a:moveTo>
                  <a:pt x="368" y="1706"/>
                </a:moveTo>
                <a:cubicBezTo>
                  <a:pt x="372" y="1712"/>
                  <a:pt x="379" y="1707"/>
                  <a:pt x="384" y="1710"/>
                </a:cubicBezTo>
                <a:cubicBezTo>
                  <a:pt x="439" y="1718"/>
                  <a:pt x="451" y="1709"/>
                  <a:pt x="460" y="1714"/>
                </a:cubicBezTo>
                <a:cubicBezTo>
                  <a:pt x="498" y="1721"/>
                  <a:pt x="508" y="1717"/>
                  <a:pt x="517" y="1722"/>
                </a:cubicBezTo>
                <a:cubicBezTo>
                  <a:pt x="560" y="1729"/>
                  <a:pt x="571" y="1726"/>
                  <a:pt x="580" y="1731"/>
                </a:cubicBezTo>
                <a:cubicBezTo>
                  <a:pt x="630" y="1737"/>
                  <a:pt x="634" y="1743"/>
                  <a:pt x="638" y="1745"/>
                </a:cubicBezTo>
                <a:cubicBezTo>
                  <a:pt x="658" y="1752"/>
                  <a:pt x="664" y="1748"/>
                  <a:pt x="668" y="1753"/>
                </a:cubicBezTo>
                <a:cubicBezTo>
                  <a:pt x="788" y="1787"/>
                  <a:pt x="793" y="1788"/>
                  <a:pt x="798" y="1791"/>
                </a:cubicBezTo>
                <a:cubicBezTo>
                  <a:pt x="833" y="1789"/>
                  <a:pt x="835" y="1802"/>
                  <a:pt x="841" y="1797"/>
                </a:cubicBezTo>
                <a:cubicBezTo>
                  <a:pt x="849" y="1794"/>
                  <a:pt x="842" y="1805"/>
                  <a:pt x="838" y="1803"/>
                </a:cubicBezTo>
                <a:cubicBezTo>
                  <a:pt x="791" y="1804"/>
                  <a:pt x="789" y="1802"/>
                  <a:pt x="786" y="1799"/>
                </a:cubicBezTo>
                <a:cubicBezTo>
                  <a:pt x="755" y="1804"/>
                  <a:pt x="747" y="1793"/>
                  <a:pt x="736" y="1797"/>
                </a:cubicBezTo>
                <a:cubicBezTo>
                  <a:pt x="699" y="1792"/>
                  <a:pt x="690" y="1784"/>
                  <a:pt x="680" y="1786"/>
                </a:cubicBezTo>
                <a:cubicBezTo>
                  <a:pt x="623" y="1766"/>
                  <a:pt x="616" y="1778"/>
                  <a:pt x="613" y="1769"/>
                </a:cubicBezTo>
                <a:cubicBezTo>
                  <a:pt x="558" y="1760"/>
                  <a:pt x="554" y="1760"/>
                  <a:pt x="550" y="1759"/>
                </a:cubicBezTo>
                <a:cubicBezTo>
                  <a:pt x="495" y="1746"/>
                  <a:pt x="490" y="1747"/>
                  <a:pt x="485" y="1746"/>
                </a:cubicBezTo>
                <a:cubicBezTo>
                  <a:pt x="435" y="1735"/>
                  <a:pt x="425" y="1737"/>
                  <a:pt x="418" y="1729"/>
                </a:cubicBezTo>
                <a:cubicBezTo>
                  <a:pt x="335" y="1731"/>
                  <a:pt x="326" y="1726"/>
                  <a:pt x="315" y="1732"/>
                </a:cubicBezTo>
                <a:cubicBezTo>
                  <a:pt x="253" y="1724"/>
                  <a:pt x="255" y="1723"/>
                  <a:pt x="256" y="1722"/>
                </a:cubicBezTo>
                <a:cubicBezTo>
                  <a:pt x="304" y="1714"/>
                  <a:pt x="316" y="1713"/>
                  <a:pt x="328" y="1715"/>
                </a:cubicBezTo>
                <a:close/>
                <a:moveTo>
                  <a:pt x="325" y="1690"/>
                </a:moveTo>
                <a:cubicBezTo>
                  <a:pt x="327" y="1681"/>
                  <a:pt x="344" y="1685"/>
                  <a:pt x="353" y="1674"/>
                </a:cubicBezTo>
                <a:cubicBezTo>
                  <a:pt x="351" y="1684"/>
                  <a:pt x="333" y="1687"/>
                  <a:pt x="325" y="1690"/>
                </a:cubicBezTo>
                <a:close/>
                <a:moveTo>
                  <a:pt x="371" y="1659"/>
                </a:moveTo>
                <a:cubicBezTo>
                  <a:pt x="368" y="1653"/>
                  <a:pt x="382" y="1650"/>
                  <a:pt x="386" y="1645"/>
                </a:cubicBezTo>
                <a:cubicBezTo>
                  <a:pt x="390" y="1656"/>
                  <a:pt x="378" y="1651"/>
                  <a:pt x="371" y="1659"/>
                </a:cubicBezTo>
                <a:close/>
                <a:moveTo>
                  <a:pt x="483" y="1654"/>
                </a:moveTo>
                <a:cubicBezTo>
                  <a:pt x="476" y="1652"/>
                  <a:pt x="468" y="1655"/>
                  <a:pt x="462" y="1654"/>
                </a:cubicBezTo>
                <a:cubicBezTo>
                  <a:pt x="461" y="1644"/>
                  <a:pt x="474" y="1653"/>
                  <a:pt x="479" y="1649"/>
                </a:cubicBezTo>
                <a:cubicBezTo>
                  <a:pt x="486" y="1651"/>
                  <a:pt x="493" y="1650"/>
                  <a:pt x="500" y="1649"/>
                </a:cubicBezTo>
                <a:cubicBezTo>
                  <a:pt x="501" y="1658"/>
                  <a:pt x="488" y="1650"/>
                  <a:pt x="483" y="1654"/>
                </a:cubicBezTo>
                <a:close/>
                <a:moveTo>
                  <a:pt x="38" y="1897"/>
                </a:moveTo>
                <a:cubicBezTo>
                  <a:pt x="47" y="1900"/>
                  <a:pt x="57" y="1895"/>
                  <a:pt x="65" y="1896"/>
                </a:cubicBezTo>
                <a:cubicBezTo>
                  <a:pt x="160" y="1899"/>
                  <a:pt x="167" y="1895"/>
                  <a:pt x="174" y="1896"/>
                </a:cubicBezTo>
                <a:cubicBezTo>
                  <a:pt x="212" y="1897"/>
                  <a:pt x="227" y="1901"/>
                  <a:pt x="242" y="1899"/>
                </a:cubicBezTo>
                <a:cubicBezTo>
                  <a:pt x="287" y="1911"/>
                  <a:pt x="291" y="1911"/>
                  <a:pt x="294" y="1913"/>
                </a:cubicBezTo>
                <a:cubicBezTo>
                  <a:pt x="319" y="1915"/>
                  <a:pt x="321" y="1924"/>
                  <a:pt x="326" y="1920"/>
                </a:cubicBezTo>
                <a:cubicBezTo>
                  <a:pt x="439" y="1938"/>
                  <a:pt x="446" y="1942"/>
                  <a:pt x="453" y="1943"/>
                </a:cubicBezTo>
                <a:cubicBezTo>
                  <a:pt x="510" y="1949"/>
                  <a:pt x="525" y="1951"/>
                  <a:pt x="540" y="1947"/>
                </a:cubicBezTo>
                <a:cubicBezTo>
                  <a:pt x="578" y="1945"/>
                  <a:pt x="582" y="1944"/>
                  <a:pt x="588" y="1940"/>
                </a:cubicBezTo>
                <a:cubicBezTo>
                  <a:pt x="560" y="1933"/>
                  <a:pt x="550" y="1944"/>
                  <a:pt x="544" y="1937"/>
                </a:cubicBezTo>
                <a:cubicBezTo>
                  <a:pt x="448" y="1933"/>
                  <a:pt x="442" y="1929"/>
                  <a:pt x="435" y="1927"/>
                </a:cubicBezTo>
                <a:cubicBezTo>
                  <a:pt x="389" y="1922"/>
                  <a:pt x="387" y="1917"/>
                  <a:pt x="383" y="1916"/>
                </a:cubicBezTo>
                <a:cubicBezTo>
                  <a:pt x="342" y="1918"/>
                  <a:pt x="337" y="1905"/>
                  <a:pt x="328" y="1908"/>
                </a:cubicBezTo>
                <a:cubicBezTo>
                  <a:pt x="217" y="1884"/>
                  <a:pt x="209" y="1886"/>
                  <a:pt x="201" y="1885"/>
                </a:cubicBezTo>
                <a:cubicBezTo>
                  <a:pt x="171" y="1882"/>
                  <a:pt x="163" y="1885"/>
                  <a:pt x="156" y="1880"/>
                </a:cubicBezTo>
                <a:cubicBezTo>
                  <a:pt x="128" y="1888"/>
                  <a:pt x="125" y="1880"/>
                  <a:pt x="120" y="1884"/>
                </a:cubicBezTo>
                <a:cubicBezTo>
                  <a:pt x="76" y="1886"/>
                  <a:pt x="68" y="1881"/>
                  <a:pt x="59" y="1886"/>
                </a:cubicBezTo>
                <a:cubicBezTo>
                  <a:pt x="2" y="1901"/>
                  <a:pt x="2" y="1901"/>
                  <a:pt x="2" y="1901"/>
                </a:cubicBezTo>
                <a:close/>
                <a:moveTo>
                  <a:pt x="1574" y="2083"/>
                </a:moveTo>
                <a:cubicBezTo>
                  <a:pt x="1563" y="2071"/>
                  <a:pt x="1553" y="2057"/>
                  <a:pt x="1541" y="2047"/>
                </a:cubicBezTo>
                <a:cubicBezTo>
                  <a:pt x="1469" y="1977"/>
                  <a:pt x="1464" y="1972"/>
                  <a:pt x="1459" y="1965"/>
                </a:cubicBezTo>
                <a:cubicBezTo>
                  <a:pt x="1392" y="1891"/>
                  <a:pt x="1377" y="1870"/>
                  <a:pt x="1362" y="1849"/>
                </a:cubicBezTo>
                <a:cubicBezTo>
                  <a:pt x="1302" y="1734"/>
                  <a:pt x="1296" y="1734"/>
                  <a:pt x="1294" y="1729"/>
                </a:cubicBezTo>
                <a:cubicBezTo>
                  <a:pt x="1289" y="1713"/>
                  <a:pt x="1292" y="1709"/>
                  <a:pt x="1288" y="1710"/>
                </a:cubicBezTo>
                <a:cubicBezTo>
                  <a:pt x="1286" y="1693"/>
                  <a:pt x="1285" y="1690"/>
                  <a:pt x="1283" y="1686"/>
                </a:cubicBezTo>
                <a:cubicBezTo>
                  <a:pt x="1285" y="1700"/>
                  <a:pt x="1278" y="1702"/>
                  <a:pt x="1284" y="1708"/>
                </a:cubicBezTo>
                <a:cubicBezTo>
                  <a:pt x="1287" y="1727"/>
                  <a:pt x="1288" y="1731"/>
                  <a:pt x="1292" y="1737"/>
                </a:cubicBezTo>
                <a:cubicBezTo>
                  <a:pt x="1334" y="1832"/>
                  <a:pt x="1341" y="1841"/>
                  <a:pt x="1343" y="1849"/>
                </a:cubicBezTo>
                <a:cubicBezTo>
                  <a:pt x="1356" y="1877"/>
                  <a:pt x="1360" y="1884"/>
                  <a:pt x="1363" y="1883"/>
                </a:cubicBezTo>
                <a:cubicBezTo>
                  <a:pt x="1414" y="1963"/>
                  <a:pt x="1431" y="1985"/>
                  <a:pt x="1453" y="2013"/>
                </a:cubicBezTo>
                <a:cubicBezTo>
                  <a:pt x="1493" y="2045"/>
                  <a:pt x="1496" y="2058"/>
                  <a:pt x="1502" y="2060"/>
                </a:cubicBezTo>
                <a:cubicBezTo>
                  <a:pt x="1587" y="2152"/>
                  <a:pt x="1592" y="2156"/>
                  <a:pt x="1597" y="2160"/>
                </a:cubicBezTo>
                <a:cubicBezTo>
                  <a:pt x="1591" y="2152"/>
                  <a:pt x="1587" y="2136"/>
                  <a:pt x="1579" y="2132"/>
                </a:cubicBezTo>
                <a:cubicBezTo>
                  <a:pt x="1516" y="2069"/>
                  <a:pt x="1515" y="2056"/>
                  <a:pt x="1510" y="2056"/>
                </a:cubicBezTo>
                <a:cubicBezTo>
                  <a:pt x="1488" y="2030"/>
                  <a:pt x="1483" y="2033"/>
                  <a:pt x="1482" y="2025"/>
                </a:cubicBezTo>
                <a:cubicBezTo>
                  <a:pt x="1446" y="1996"/>
                  <a:pt x="1446" y="1984"/>
                  <a:pt x="1440" y="1987"/>
                </a:cubicBezTo>
                <a:cubicBezTo>
                  <a:pt x="1364" y="1877"/>
                  <a:pt x="1360" y="1870"/>
                  <a:pt x="1357" y="1863"/>
                </a:cubicBezTo>
                <a:cubicBezTo>
                  <a:pt x="1403" y="1921"/>
                  <a:pt x="1406" y="1927"/>
                  <a:pt x="1411" y="1927"/>
                </a:cubicBezTo>
                <a:cubicBezTo>
                  <a:pt x="1435" y="1953"/>
                  <a:pt x="1435" y="1963"/>
                  <a:pt x="1440" y="1961"/>
                </a:cubicBezTo>
                <a:cubicBezTo>
                  <a:pt x="1509" y="2034"/>
                  <a:pt x="1516" y="2043"/>
                  <a:pt x="1524" y="2046"/>
                </a:cubicBezTo>
                <a:cubicBezTo>
                  <a:pt x="1571" y="2088"/>
                  <a:pt x="1572" y="2101"/>
                  <a:pt x="1577" y="2101"/>
                </a:cubicBezTo>
                <a:cubicBezTo>
                  <a:pt x="1599" y="2131"/>
                  <a:pt x="1604" y="2128"/>
                  <a:pt x="1606" y="2135"/>
                </a:cubicBezTo>
                <a:cubicBezTo>
                  <a:pt x="1631" y="2146"/>
                  <a:pt x="1619" y="2132"/>
                  <a:pt x="1608" y="2118"/>
                </a:cubicBezTo>
                <a:close/>
                <a:moveTo>
                  <a:pt x="895" y="2102"/>
                </a:moveTo>
                <a:cubicBezTo>
                  <a:pt x="894" y="2095"/>
                  <a:pt x="896" y="2087"/>
                  <a:pt x="894" y="2080"/>
                </a:cubicBezTo>
                <a:cubicBezTo>
                  <a:pt x="894" y="2069"/>
                  <a:pt x="900" y="2068"/>
                  <a:pt x="893" y="2062"/>
                </a:cubicBezTo>
                <a:cubicBezTo>
                  <a:pt x="889" y="2072"/>
                  <a:pt x="889" y="2080"/>
                  <a:pt x="889" y="2088"/>
                </a:cubicBezTo>
                <a:cubicBezTo>
                  <a:pt x="888" y="2093"/>
                  <a:pt x="887" y="2097"/>
                  <a:pt x="889" y="2100"/>
                </a:cubicBezTo>
                <a:cubicBezTo>
                  <a:pt x="888" y="2104"/>
                  <a:pt x="885" y="2110"/>
                  <a:pt x="889" y="2112"/>
                </a:cubicBezTo>
                <a:cubicBezTo>
                  <a:pt x="884" y="2123"/>
                  <a:pt x="887" y="2129"/>
                  <a:pt x="885" y="2138"/>
                </a:cubicBezTo>
                <a:cubicBezTo>
                  <a:pt x="882" y="2145"/>
                  <a:pt x="891" y="2156"/>
                  <a:pt x="882" y="2158"/>
                </a:cubicBezTo>
                <a:cubicBezTo>
                  <a:pt x="885" y="2152"/>
                  <a:pt x="881" y="2147"/>
                  <a:pt x="880" y="2146"/>
                </a:cubicBezTo>
                <a:cubicBezTo>
                  <a:pt x="879" y="2145"/>
                  <a:pt x="881" y="2141"/>
                  <a:pt x="881" y="2140"/>
                </a:cubicBezTo>
                <a:cubicBezTo>
                  <a:pt x="881" y="2140"/>
                  <a:pt x="879" y="2140"/>
                  <a:pt x="878" y="2139"/>
                </a:cubicBezTo>
                <a:cubicBezTo>
                  <a:pt x="878" y="2138"/>
                  <a:pt x="878" y="2131"/>
                  <a:pt x="878" y="2130"/>
                </a:cubicBezTo>
                <a:cubicBezTo>
                  <a:pt x="877" y="2126"/>
                  <a:pt x="876" y="2117"/>
                  <a:pt x="876" y="2115"/>
                </a:cubicBezTo>
                <a:cubicBezTo>
                  <a:pt x="877" y="2112"/>
                  <a:pt x="874" y="2113"/>
                  <a:pt x="874" y="2111"/>
                </a:cubicBezTo>
                <a:cubicBezTo>
                  <a:pt x="872" y="2096"/>
                  <a:pt x="870" y="2079"/>
                  <a:pt x="869" y="2062"/>
                </a:cubicBezTo>
                <a:cubicBezTo>
                  <a:pt x="870" y="2044"/>
                  <a:pt x="864" y="2030"/>
                  <a:pt x="868" y="2010"/>
                </a:cubicBezTo>
                <a:cubicBezTo>
                  <a:pt x="868" y="2006"/>
                  <a:pt x="865" y="2004"/>
                  <a:pt x="868" y="1998"/>
                </a:cubicBezTo>
                <a:cubicBezTo>
                  <a:pt x="860" y="1998"/>
                  <a:pt x="873" y="1986"/>
                  <a:pt x="865" y="1986"/>
                </a:cubicBezTo>
                <a:cubicBezTo>
                  <a:pt x="868" y="1976"/>
                  <a:pt x="869" y="1966"/>
                  <a:pt x="863" y="1961"/>
                </a:cubicBezTo>
                <a:cubicBezTo>
                  <a:pt x="857" y="2001"/>
                  <a:pt x="862" y="2034"/>
                  <a:pt x="860" y="2071"/>
                </a:cubicBezTo>
                <a:cubicBezTo>
                  <a:pt x="865" y="2073"/>
                  <a:pt x="861" y="2079"/>
                  <a:pt x="860" y="2083"/>
                </a:cubicBezTo>
                <a:cubicBezTo>
                  <a:pt x="865" y="2085"/>
                  <a:pt x="860" y="2093"/>
                  <a:pt x="863" y="2096"/>
                </a:cubicBezTo>
                <a:cubicBezTo>
                  <a:pt x="868" y="2103"/>
                  <a:pt x="860" y="2117"/>
                  <a:pt x="868" y="2122"/>
                </a:cubicBezTo>
                <a:cubicBezTo>
                  <a:pt x="869" y="2131"/>
                  <a:pt x="869" y="2140"/>
                  <a:pt x="870" y="2149"/>
                </a:cubicBezTo>
                <a:cubicBezTo>
                  <a:pt x="872" y="2152"/>
                  <a:pt x="873" y="2156"/>
                  <a:pt x="873" y="2160"/>
                </a:cubicBezTo>
                <a:cubicBezTo>
                  <a:pt x="898" y="2160"/>
                  <a:pt x="898" y="2160"/>
                  <a:pt x="898" y="2160"/>
                </a:cubicBezTo>
                <a:cubicBezTo>
                  <a:pt x="895" y="2154"/>
                  <a:pt x="895" y="2146"/>
                  <a:pt x="893" y="2140"/>
                </a:cubicBezTo>
                <a:cubicBezTo>
                  <a:pt x="895" y="2129"/>
                  <a:pt x="894" y="2118"/>
                  <a:pt x="895" y="2102"/>
                </a:cubicBezTo>
                <a:close/>
                <a:moveTo>
                  <a:pt x="937" y="2053"/>
                </a:moveTo>
                <a:cubicBezTo>
                  <a:pt x="934" y="2066"/>
                  <a:pt x="930" y="2079"/>
                  <a:pt x="927" y="2092"/>
                </a:cubicBezTo>
                <a:cubicBezTo>
                  <a:pt x="925" y="2111"/>
                  <a:pt x="922" y="2131"/>
                  <a:pt x="917" y="2152"/>
                </a:cubicBezTo>
                <a:cubicBezTo>
                  <a:pt x="918" y="2155"/>
                  <a:pt x="918" y="2157"/>
                  <a:pt x="918" y="2160"/>
                </a:cubicBezTo>
                <a:cubicBezTo>
                  <a:pt x="927" y="2160"/>
                  <a:pt x="927" y="2160"/>
                  <a:pt x="927" y="2160"/>
                </a:cubicBezTo>
                <a:cubicBezTo>
                  <a:pt x="930" y="2134"/>
                  <a:pt x="935" y="2109"/>
                  <a:pt x="936" y="2082"/>
                </a:cubicBezTo>
                <a:cubicBezTo>
                  <a:pt x="937" y="2072"/>
                  <a:pt x="947" y="2057"/>
                  <a:pt x="937" y="2053"/>
                </a:cubicBezTo>
                <a:close/>
                <a:moveTo>
                  <a:pt x="965" y="2075"/>
                </a:moveTo>
                <a:cubicBezTo>
                  <a:pt x="962" y="2069"/>
                  <a:pt x="966" y="2058"/>
                  <a:pt x="965" y="2051"/>
                </a:cubicBezTo>
                <a:cubicBezTo>
                  <a:pt x="965" y="2042"/>
                  <a:pt x="969" y="2031"/>
                  <a:pt x="962" y="2027"/>
                </a:cubicBezTo>
                <a:cubicBezTo>
                  <a:pt x="956" y="2047"/>
                  <a:pt x="958" y="2062"/>
                  <a:pt x="957" y="2079"/>
                </a:cubicBezTo>
                <a:cubicBezTo>
                  <a:pt x="954" y="2098"/>
                  <a:pt x="951" y="2116"/>
                  <a:pt x="949" y="2134"/>
                </a:cubicBezTo>
                <a:cubicBezTo>
                  <a:pt x="947" y="2143"/>
                  <a:pt x="944" y="2151"/>
                  <a:pt x="942" y="2160"/>
                </a:cubicBezTo>
                <a:cubicBezTo>
                  <a:pt x="950" y="2160"/>
                  <a:pt x="950" y="2160"/>
                  <a:pt x="950" y="2160"/>
                </a:cubicBezTo>
                <a:cubicBezTo>
                  <a:pt x="951" y="2159"/>
                  <a:pt x="951" y="2157"/>
                  <a:pt x="952" y="2156"/>
                </a:cubicBezTo>
                <a:cubicBezTo>
                  <a:pt x="955" y="2146"/>
                  <a:pt x="957" y="2137"/>
                  <a:pt x="960" y="2128"/>
                </a:cubicBezTo>
                <a:cubicBezTo>
                  <a:pt x="959" y="2112"/>
                  <a:pt x="967" y="2090"/>
                  <a:pt x="965" y="2075"/>
                </a:cubicBezTo>
                <a:close/>
                <a:moveTo>
                  <a:pt x="1008" y="2060"/>
                </a:moveTo>
                <a:cubicBezTo>
                  <a:pt x="1003" y="2056"/>
                  <a:pt x="1012" y="2044"/>
                  <a:pt x="1007" y="2041"/>
                </a:cubicBezTo>
                <a:cubicBezTo>
                  <a:pt x="1007" y="2034"/>
                  <a:pt x="1011" y="2024"/>
                  <a:pt x="1003" y="2022"/>
                </a:cubicBezTo>
                <a:cubicBezTo>
                  <a:pt x="1000" y="2040"/>
                  <a:pt x="1002" y="2054"/>
                  <a:pt x="1002" y="2070"/>
                </a:cubicBezTo>
                <a:cubicBezTo>
                  <a:pt x="997" y="2081"/>
                  <a:pt x="1000" y="2087"/>
                  <a:pt x="998" y="2096"/>
                </a:cubicBezTo>
                <a:cubicBezTo>
                  <a:pt x="994" y="2112"/>
                  <a:pt x="990" y="2128"/>
                  <a:pt x="985" y="2144"/>
                </a:cubicBezTo>
                <a:cubicBezTo>
                  <a:pt x="989" y="2145"/>
                  <a:pt x="986" y="2147"/>
                  <a:pt x="984" y="2149"/>
                </a:cubicBezTo>
                <a:cubicBezTo>
                  <a:pt x="983" y="2153"/>
                  <a:pt x="982" y="2157"/>
                  <a:pt x="981" y="2160"/>
                </a:cubicBezTo>
                <a:cubicBezTo>
                  <a:pt x="990" y="2160"/>
                  <a:pt x="990" y="2160"/>
                  <a:pt x="990" y="2160"/>
                </a:cubicBezTo>
                <a:cubicBezTo>
                  <a:pt x="992" y="2152"/>
                  <a:pt x="994" y="2144"/>
                  <a:pt x="997" y="2135"/>
                </a:cubicBezTo>
                <a:cubicBezTo>
                  <a:pt x="1000" y="2121"/>
                  <a:pt x="1003" y="2107"/>
                  <a:pt x="1006" y="2098"/>
                </a:cubicBezTo>
                <a:cubicBezTo>
                  <a:pt x="1004" y="2087"/>
                  <a:pt x="1008" y="2072"/>
                  <a:pt x="1008" y="2060"/>
                </a:cubicBezTo>
                <a:close/>
                <a:moveTo>
                  <a:pt x="981" y="2092"/>
                </a:moveTo>
                <a:cubicBezTo>
                  <a:pt x="985" y="2083"/>
                  <a:pt x="983" y="2078"/>
                  <a:pt x="984" y="2071"/>
                </a:cubicBezTo>
                <a:cubicBezTo>
                  <a:pt x="985" y="2064"/>
                  <a:pt x="986" y="2057"/>
                  <a:pt x="982" y="2053"/>
                </a:cubicBezTo>
                <a:cubicBezTo>
                  <a:pt x="976" y="2057"/>
                  <a:pt x="982" y="2057"/>
                  <a:pt x="979" y="2064"/>
                </a:cubicBezTo>
                <a:cubicBezTo>
                  <a:pt x="976" y="2069"/>
                  <a:pt x="985" y="2078"/>
                  <a:pt x="976" y="2078"/>
                </a:cubicBezTo>
                <a:cubicBezTo>
                  <a:pt x="976" y="2089"/>
                  <a:pt x="973" y="2102"/>
                  <a:pt x="972" y="2113"/>
                </a:cubicBezTo>
                <a:cubicBezTo>
                  <a:pt x="967" y="2124"/>
                  <a:pt x="969" y="2123"/>
                  <a:pt x="966" y="2136"/>
                </a:cubicBezTo>
                <a:cubicBezTo>
                  <a:pt x="965" y="2144"/>
                  <a:pt x="960" y="2154"/>
                  <a:pt x="962" y="2160"/>
                </a:cubicBezTo>
                <a:cubicBezTo>
                  <a:pt x="969" y="2160"/>
                  <a:pt x="969" y="2160"/>
                  <a:pt x="969" y="2160"/>
                </a:cubicBezTo>
                <a:cubicBezTo>
                  <a:pt x="971" y="2148"/>
                  <a:pt x="973" y="2137"/>
                  <a:pt x="977" y="2129"/>
                </a:cubicBezTo>
                <a:cubicBezTo>
                  <a:pt x="976" y="2119"/>
                  <a:pt x="980" y="2104"/>
                  <a:pt x="981" y="2092"/>
                </a:cubicBezTo>
                <a:close/>
                <a:moveTo>
                  <a:pt x="1023" y="2091"/>
                </a:moveTo>
                <a:cubicBezTo>
                  <a:pt x="1018" y="2104"/>
                  <a:pt x="1018" y="2105"/>
                  <a:pt x="1016" y="2119"/>
                </a:cubicBezTo>
                <a:cubicBezTo>
                  <a:pt x="1018" y="2131"/>
                  <a:pt x="1008" y="2136"/>
                  <a:pt x="1011" y="2148"/>
                </a:cubicBezTo>
                <a:cubicBezTo>
                  <a:pt x="1011" y="2153"/>
                  <a:pt x="1009" y="2157"/>
                  <a:pt x="1008" y="2160"/>
                </a:cubicBezTo>
                <a:cubicBezTo>
                  <a:pt x="1016" y="2160"/>
                  <a:pt x="1016" y="2160"/>
                  <a:pt x="1016" y="2160"/>
                </a:cubicBezTo>
                <a:cubicBezTo>
                  <a:pt x="1016" y="2156"/>
                  <a:pt x="1014" y="2153"/>
                  <a:pt x="1018" y="2146"/>
                </a:cubicBezTo>
                <a:cubicBezTo>
                  <a:pt x="1017" y="2141"/>
                  <a:pt x="1025" y="2131"/>
                  <a:pt x="1019" y="2129"/>
                </a:cubicBezTo>
                <a:cubicBezTo>
                  <a:pt x="1019" y="2123"/>
                  <a:pt x="1027" y="2113"/>
                  <a:pt x="1021" y="2111"/>
                </a:cubicBezTo>
                <a:cubicBezTo>
                  <a:pt x="1021" y="2105"/>
                  <a:pt x="1029" y="2094"/>
                  <a:pt x="1023" y="2091"/>
                </a:cubicBezTo>
                <a:close/>
              </a:path>
            </a:pathLst>
          </a:custGeom>
          <a:solidFill>
            <a:schemeClr val="accent1">
              <a:lumMod val="75000"/>
            </a:schemeClr>
          </a:solidFill>
          <a:ln>
            <a:noFill/>
          </a:ln>
        </p:spPr>
      </p:sp>
      <p:grpSp>
        <p:nvGrpSpPr>
          <p:cNvPr id="13" name="Group 12"/>
          <p:cNvGrpSpPr/>
          <p:nvPr/>
        </p:nvGrpSpPr>
        <p:grpSpPr>
          <a:xfrm>
            <a:off x="1838325" y="1262063"/>
            <a:ext cx="5486400" cy="4333875"/>
            <a:chOff x="1838325" y="1262063"/>
            <a:chExt cx="5486400" cy="4333875"/>
          </a:xfrm>
        </p:grpSpPr>
        <p:sp>
          <p:nvSpPr>
            <p:cNvPr id="12" name="Freeform 9"/>
            <p:cNvSpPr/>
            <p:nvPr/>
          </p:nvSpPr>
          <p:spPr bwMode="auto">
            <a:xfrm>
              <a:off x="1838325" y="1262063"/>
              <a:ext cx="5486400" cy="4333875"/>
            </a:xfrm>
            <a:custGeom>
              <a:avLst/>
              <a:gdLst/>
              <a:ahLst/>
              <a:cxnLst/>
              <a:rect l="0" t="0" r="r" b="b"/>
              <a:pathLst>
                <a:path w="1728" h="1364">
                  <a:moveTo>
                    <a:pt x="1628" y="0"/>
                  </a:moveTo>
                  <a:cubicBezTo>
                    <a:pt x="100" y="0"/>
                    <a:pt x="100" y="0"/>
                    <a:pt x="100" y="0"/>
                  </a:cubicBezTo>
                  <a:cubicBezTo>
                    <a:pt x="100" y="0"/>
                    <a:pt x="100" y="0"/>
                    <a:pt x="100" y="0"/>
                  </a:cubicBezTo>
                  <a:cubicBezTo>
                    <a:pt x="45" y="0"/>
                    <a:pt x="0" y="45"/>
                    <a:pt x="0" y="100"/>
                  </a:cubicBezTo>
                  <a:cubicBezTo>
                    <a:pt x="0" y="1264"/>
                    <a:pt x="0" y="1264"/>
                    <a:pt x="0" y="1264"/>
                  </a:cubicBezTo>
                  <a:cubicBezTo>
                    <a:pt x="0" y="1319"/>
                    <a:pt x="45" y="1364"/>
                    <a:pt x="100" y="1364"/>
                  </a:cubicBezTo>
                  <a:cubicBezTo>
                    <a:pt x="100" y="1364"/>
                    <a:pt x="100" y="1364"/>
                    <a:pt x="100" y="1364"/>
                  </a:cubicBezTo>
                  <a:cubicBezTo>
                    <a:pt x="1628" y="1364"/>
                    <a:pt x="1628" y="1364"/>
                    <a:pt x="1628" y="1364"/>
                  </a:cubicBezTo>
                  <a:cubicBezTo>
                    <a:pt x="1683" y="1364"/>
                    <a:pt x="1728" y="1319"/>
                    <a:pt x="1728" y="1264"/>
                  </a:cubicBezTo>
                  <a:cubicBezTo>
                    <a:pt x="1728" y="100"/>
                    <a:pt x="1728" y="100"/>
                    <a:pt x="1728" y="100"/>
                  </a:cubicBezTo>
                  <a:cubicBezTo>
                    <a:pt x="1728" y="45"/>
                    <a:pt x="1683" y="0"/>
                    <a:pt x="1628" y="0"/>
                  </a:cubicBezTo>
                  <a:close/>
                </a:path>
              </a:pathLst>
            </a:custGeom>
            <a:solidFill>
              <a:schemeClr val="bg2"/>
            </a:solidFill>
            <a:ln>
              <a:noFill/>
            </a:ln>
          </p:spPr>
        </p:sp>
        <p:cxnSp>
          <p:nvCxnSpPr>
            <p:cNvPr id="185" name="Straight Connector 184"/>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p:cNvSpPr>
              <a:spLocks noEditPoints="1"/>
            </p:cNvSpPr>
            <p:nvPr/>
          </p:nvSpPr>
          <p:spPr bwMode="auto">
            <a:xfrm>
              <a:off x="2030413" y="1454150"/>
              <a:ext cx="5102225" cy="3949700"/>
            </a:xfrm>
            <a:custGeom>
              <a:avLst/>
              <a:gdLst/>
              <a:ahLst/>
              <a:cxnLst/>
              <a:rect l="0" t="0" r="r" b="b"/>
              <a:pathLst>
                <a:path w="1608" h="1244">
                  <a:moveTo>
                    <a:pt x="1568" y="0"/>
                  </a:moveTo>
                  <a:cubicBezTo>
                    <a:pt x="40" y="0"/>
                    <a:pt x="40" y="0"/>
                    <a:pt x="40" y="0"/>
                  </a:cubicBezTo>
                  <a:cubicBezTo>
                    <a:pt x="19" y="0"/>
                    <a:pt x="0" y="18"/>
                    <a:pt x="0" y="40"/>
                  </a:cubicBezTo>
                  <a:cubicBezTo>
                    <a:pt x="0" y="1204"/>
                    <a:pt x="0" y="1204"/>
                    <a:pt x="0" y="1204"/>
                  </a:cubicBezTo>
                  <a:cubicBezTo>
                    <a:pt x="0" y="1225"/>
                    <a:pt x="19" y="1244"/>
                    <a:pt x="40" y="1244"/>
                  </a:cubicBezTo>
                  <a:cubicBezTo>
                    <a:pt x="1568" y="1244"/>
                    <a:pt x="1568" y="1244"/>
                    <a:pt x="1568" y="1244"/>
                  </a:cubicBezTo>
                  <a:cubicBezTo>
                    <a:pt x="1590" y="1244"/>
                    <a:pt x="1608" y="1225"/>
                    <a:pt x="1608" y="1204"/>
                  </a:cubicBezTo>
                  <a:cubicBezTo>
                    <a:pt x="1608" y="40"/>
                    <a:pt x="1608" y="40"/>
                    <a:pt x="1608" y="40"/>
                  </a:cubicBezTo>
                  <a:cubicBezTo>
                    <a:pt x="1608" y="18"/>
                    <a:pt x="1590" y="0"/>
                    <a:pt x="1568" y="0"/>
                  </a:cubicBezTo>
                  <a:close/>
                  <a:moveTo>
                    <a:pt x="1594" y="1204"/>
                  </a:moveTo>
                  <a:cubicBezTo>
                    <a:pt x="1594" y="1218"/>
                    <a:pt x="1583" y="1230"/>
                    <a:pt x="1568" y="1230"/>
                  </a:cubicBezTo>
                  <a:cubicBezTo>
                    <a:pt x="40" y="1230"/>
                    <a:pt x="40" y="1230"/>
                    <a:pt x="40" y="1230"/>
                  </a:cubicBezTo>
                  <a:cubicBezTo>
                    <a:pt x="26" y="1230"/>
                    <a:pt x="14" y="1218"/>
                    <a:pt x="14" y="1204"/>
                  </a:cubicBezTo>
                  <a:cubicBezTo>
                    <a:pt x="14" y="40"/>
                    <a:pt x="14" y="40"/>
                    <a:pt x="14" y="40"/>
                  </a:cubicBezTo>
                  <a:cubicBezTo>
                    <a:pt x="14" y="26"/>
                    <a:pt x="26" y="14"/>
                    <a:pt x="40" y="14"/>
                  </a:cubicBezTo>
                  <a:cubicBezTo>
                    <a:pt x="1568" y="14"/>
                    <a:pt x="1568" y="14"/>
                    <a:pt x="1568" y="14"/>
                  </a:cubicBezTo>
                  <a:cubicBezTo>
                    <a:pt x="1583" y="14"/>
                    <a:pt x="1594" y="26"/>
                    <a:pt x="1594" y="40"/>
                  </a:cubicBezTo>
                  <a:lnTo>
                    <a:pt x="1594" y="1204"/>
                  </a:lnTo>
                  <a:close/>
                </a:path>
              </a:pathLst>
            </a:custGeom>
            <a:solidFill>
              <a:schemeClr val="accent1"/>
            </a:solidFill>
            <a:ln>
              <a:noFill/>
            </a:ln>
          </p:spPr>
        </p:sp>
      </p:grpSp>
      <p:cxnSp>
        <p:nvCxnSpPr>
          <p:cNvPr id="14" name="Straight Connector 13"/>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a:xfrm>
            <a:off x="6738557" y="6296731"/>
            <a:ext cx="2057400" cy="365125"/>
          </a:xfrm>
        </p:spPr>
        <p:txBody>
          <a:bodyPr/>
          <a:lstStyle>
            <a:lvl1pPr>
              <a:defRPr>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FEFCF7"/>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FEFCF7"/>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a:xfrm>
            <a:off x="3030683" y="6296731"/>
            <a:ext cx="3086100" cy="365125"/>
          </a:xfrm>
        </p:spPr>
        <p:txBody>
          <a:bodyPr/>
          <a:lstStyle>
            <a:lvl1pPr algn="ctr">
              <a:defRPr>
                <a:solidFill>
                  <a:schemeClr val="bg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FEFCF7"/>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a:xfrm>
            <a:off x="348057" y="6296731"/>
            <a:ext cx="2086157" cy="365125"/>
          </a:xfrm>
        </p:spPr>
        <p:txBody>
          <a:bodyPr anchor="ctr"/>
          <a:lstStyle>
            <a:lvl1pPr algn="l">
              <a:defRPr sz="900">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9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
        <p:nvSpPr>
          <p:cNvPr id="2" name="Title 1"/>
          <p:cNvSpPr>
            <a:spLocks noGrp="1"/>
          </p:cNvSpPr>
          <p:nvPr>
            <p:ph type="title"/>
          </p:nvPr>
        </p:nvSpPr>
        <p:spPr>
          <a:xfrm>
            <a:off x="2371726" y="1830580"/>
            <a:ext cx="4394793" cy="1841715"/>
          </a:xfrm>
        </p:spPr>
        <p:txBody>
          <a:bodyPr anchor="t">
            <a:normAutofit/>
          </a:bodyPr>
          <a:lstStyle>
            <a:lvl1pPr algn="ctr">
              <a:lnSpc>
                <a:spcPct val="105000"/>
              </a:lnSpc>
              <a:defRPr sz="3300" baseline="0">
                <a:solidFill>
                  <a:schemeClr val="tx2">
                    <a:lumMod val="75000"/>
                    <a:lumOff val="25000"/>
                  </a:schemeClr>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2860938" y="4176132"/>
            <a:ext cx="3424856" cy="1038807"/>
          </a:xfrm>
        </p:spPr>
        <p:txBody>
          <a:bodyPr>
            <a:normAutofit/>
          </a:bodyPr>
          <a:lstStyle>
            <a:lvl1pPr marL="0" indent="0" algn="ctr">
              <a:lnSpc>
                <a:spcPct val="130000"/>
              </a:lnSpc>
              <a:spcBef>
                <a:spcPts val="0"/>
              </a:spcBef>
              <a:buNone/>
              <a:defRPr sz="1800" baseline="0">
                <a:solidFill>
                  <a:schemeClr val="tx2">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CN"/>
              <a:t>Edit Master text styles</a:t>
            </a:r>
          </a:p>
        </p:txBody>
      </p:sp>
    </p:spTree>
    <p:extLst>
      <p:ext uri="{BB962C8B-B14F-4D97-AF65-F5344CB8AC3E}">
        <p14:creationId xmlns:p14="http://schemas.microsoft.com/office/powerpoint/2010/main" val="18075900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2212609" y="2438400"/>
            <a:ext cx="3127248" cy="365760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650955" y="2438400"/>
            <a:ext cx="3127248" cy="365760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1054897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04338" y="566928"/>
            <a:ext cx="6673866" cy="1563624"/>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2200276" y="2456408"/>
            <a:ext cx="3136392"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4" name="Content Placeholder 3"/>
          <p:cNvSpPr>
            <a:spLocks noGrp="1"/>
          </p:cNvSpPr>
          <p:nvPr>
            <p:ph sz="half" idx="2"/>
          </p:nvPr>
        </p:nvSpPr>
        <p:spPr>
          <a:xfrm>
            <a:off x="2200276" y="3316640"/>
            <a:ext cx="3136392" cy="277936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641811" y="2456408"/>
            <a:ext cx="3136392"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6" name="Content Placeholder 5"/>
          <p:cNvSpPr>
            <a:spLocks noGrp="1"/>
          </p:cNvSpPr>
          <p:nvPr>
            <p:ph sz="quarter" idx="4"/>
          </p:nvPr>
        </p:nvSpPr>
        <p:spPr>
          <a:xfrm>
            <a:off x="5641811" y="3316640"/>
            <a:ext cx="3136392" cy="277936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2452480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52269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242422" y="723329"/>
            <a:ext cx="3173440" cy="5631971"/>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6"/>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2473952850"/>
      </p:ext>
    </p:extLst>
  </p:cSld>
  <p:clrMapOvr>
    <a:masterClrMapping/>
  </p:clrMapOvr>
  <p:extLst>
    <p:ext uri="{DCECCB84-F9BA-43D5-87BE-67443E8EF086}">
      <p15:sldGuideLst xmlns:p15="http://schemas.microsoft.com/office/powerpoint/2012/main">
        <p15:guide id="0" pos="4050">
          <p15:clr>
            <a:srgbClr val="FBAE40"/>
          </p15:clr>
        </p15:guide>
        <p15:guide id="1" pos="54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5964933" y="777673"/>
            <a:ext cx="3075493"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5080" y="1503907"/>
            <a:ext cx="2420786" cy="1687924"/>
          </a:xfrm>
        </p:spPr>
        <p:txBody>
          <a:bodyPr anchor="b">
            <a:normAutofit/>
          </a:bodyPr>
          <a:lstStyle>
            <a:lvl1pPr>
              <a:lnSpc>
                <a:spcPct val="104000"/>
              </a:lnSpc>
              <a:defRPr sz="2800"/>
            </a:lvl1pPr>
          </a:lstStyle>
          <a:p>
            <a:r>
              <a:rPr lang="en-US" altLang="zh-CN"/>
              <a:t>Click to edit Master title style</a:t>
            </a:r>
            <a:endParaRPr lang="en-US" dirty="0"/>
          </a:p>
        </p:txBody>
      </p:sp>
      <p:sp>
        <p:nvSpPr>
          <p:cNvPr id="3" name="Content Placeholder 2"/>
          <p:cNvSpPr>
            <a:spLocks noGrp="1"/>
          </p:cNvSpPr>
          <p:nvPr>
            <p:ph idx="1"/>
          </p:nvPr>
        </p:nvSpPr>
        <p:spPr>
          <a:xfrm>
            <a:off x="365798" y="441414"/>
            <a:ext cx="5697780" cy="5654586"/>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355080" y="3223804"/>
            <a:ext cx="2420786" cy="2872197"/>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Edit Master text styles</a:t>
            </a:r>
          </a:p>
        </p:txBody>
      </p:sp>
      <p:sp>
        <p:nvSpPr>
          <p:cNvPr id="5" name="Date Placeholder 4"/>
          <p:cNvSpPr>
            <a:spLocks noGrp="1"/>
          </p:cNvSpPr>
          <p:nvPr>
            <p:ph type="dt" sz="half" idx="10"/>
          </p:nvPr>
        </p:nvSpPr>
        <p:spPr>
          <a:xfrm>
            <a:off x="6357417" y="6286501"/>
            <a:ext cx="2420786"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Footer Placeholder 5"/>
          <p:cNvSpPr>
            <a:spLocks noGrp="1"/>
          </p:cNvSpPr>
          <p:nvPr>
            <p:ph type="ftr" sz="quarter" idx="11"/>
          </p:nvPr>
        </p:nvSpPr>
        <p:spPr>
          <a:xfrm>
            <a:off x="365798" y="6286501"/>
            <a:ext cx="569778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7" name="Slide Number Placeholder 6"/>
          <p:cNvSpPr>
            <a:spLocks noGrp="1"/>
          </p:cNvSpPr>
          <p:nvPr>
            <p:ph type="sldNum" sz="quarter" idx="12"/>
          </p:nvPr>
        </p:nvSpPr>
        <p:spPr>
          <a:xfrm>
            <a:off x="6355080" y="373605"/>
            <a:ext cx="2420786" cy="816481"/>
          </a:xfrm>
        </p:spPr>
        <p:txBody>
          <a:bodyPr anchor="t"/>
          <a:lstStyle>
            <a:lvl1pPr algn="l">
              <a:defRPr sz="380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1353076766"/>
      </p:ext>
    </p:extLst>
  </p:cSld>
  <p:clrMapOvr>
    <a:masterClrMapping/>
  </p:clrMapOvr>
  <p:extLst>
    <p:ext uri="{DCECCB84-F9BA-43D5-87BE-67443E8EF086}">
      <p15:sldGuideLst xmlns:p15="http://schemas.microsoft.com/office/powerpoint/2012/main">
        <p15:guide id="0" pos="4050">
          <p15:clr>
            <a:srgbClr val="FBAE40"/>
          </p15:clr>
        </p15:guide>
        <p15:guide id="1" pos="540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5964933" y="777673"/>
            <a:ext cx="3075493"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5080" y="1503910"/>
            <a:ext cx="2423160" cy="1687924"/>
          </a:xfrm>
        </p:spPr>
        <p:txBody>
          <a:bodyPr anchor="b">
            <a:noAutofit/>
          </a:bodyPr>
          <a:lstStyle>
            <a:lvl1pPr>
              <a:lnSpc>
                <a:spcPct val="104000"/>
              </a:lnSpc>
              <a:defRPr sz="28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1" y="1"/>
            <a:ext cx="6076988"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CN"/>
              <a:t>Click icon to add picture</a:t>
            </a:r>
            <a:endParaRPr lang="en-US" dirty="0"/>
          </a:p>
        </p:txBody>
      </p:sp>
      <p:sp>
        <p:nvSpPr>
          <p:cNvPr id="4" name="Text Placeholder 3"/>
          <p:cNvSpPr>
            <a:spLocks noGrp="1"/>
          </p:cNvSpPr>
          <p:nvPr>
            <p:ph type="body" sz="half" idx="2"/>
          </p:nvPr>
        </p:nvSpPr>
        <p:spPr>
          <a:xfrm>
            <a:off x="6355080" y="3223806"/>
            <a:ext cx="2423160" cy="2872194"/>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Edit Master text styles</a:t>
            </a:r>
          </a:p>
        </p:txBody>
      </p:sp>
      <p:sp>
        <p:nvSpPr>
          <p:cNvPr id="5" name="Date Placeholder 4"/>
          <p:cNvSpPr>
            <a:spLocks noGrp="1"/>
          </p:cNvSpPr>
          <p:nvPr>
            <p:ph type="dt" sz="half" idx="10"/>
          </p:nvPr>
        </p:nvSpPr>
        <p:spPr>
          <a:xfrm>
            <a:off x="6350194" y="6296616"/>
            <a:ext cx="242801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Footer Placeholder 5"/>
          <p:cNvSpPr>
            <a:spLocks noGrp="1"/>
          </p:cNvSpPr>
          <p:nvPr>
            <p:ph type="ftr" sz="quarter" idx="11"/>
          </p:nvPr>
        </p:nvSpPr>
        <p:spPr>
          <a:xfrm>
            <a:off x="365798" y="6296616"/>
            <a:ext cx="571119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7" name="Slide Number Placeholder 6"/>
          <p:cNvSpPr>
            <a:spLocks noGrp="1"/>
          </p:cNvSpPr>
          <p:nvPr>
            <p:ph type="sldNum" sz="quarter" idx="12"/>
          </p:nvPr>
        </p:nvSpPr>
        <p:spPr>
          <a:xfrm>
            <a:off x="6355080" y="373607"/>
            <a:ext cx="2423160" cy="816482"/>
          </a:xfrm>
        </p:spPr>
        <p:txBody>
          <a:bodyPr anchor="t"/>
          <a:lstStyle>
            <a:lvl1pPr algn="l">
              <a:defRPr sz="380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32129863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spTree>
    <p:extLst>
      <p:ext uri="{BB962C8B-B14F-4D97-AF65-F5344CB8AC3E}">
        <p14:creationId xmlns:p14="http://schemas.microsoft.com/office/powerpoint/2010/main" val="65571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3" name="Group 12" title="Feathers"/>
          <p:cNvGrpSpPr/>
          <p:nvPr/>
        </p:nvGrpSpPr>
        <p:grpSpPr>
          <a:xfrm>
            <a:off x="242422" y="723329"/>
            <a:ext cx="3173440" cy="5631971"/>
            <a:chOff x="400714" y="362425"/>
            <a:chExt cx="3495979" cy="6204388"/>
          </a:xfrm>
        </p:grpSpPr>
        <p:sp>
          <p:nvSpPr>
            <p:cNvPr id="14"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5" name="Freeform 14"/>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6573835" y="507037"/>
            <a:ext cx="1563624" cy="5339932"/>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2200275" y="524373"/>
            <a:ext cx="4087379" cy="5322596"/>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a:xfrm>
            <a:off x="6958474" y="6296616"/>
            <a:ext cx="187949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11"/>
          </p:nvPr>
        </p:nvSpPr>
        <p:spPr>
          <a:xfrm>
            <a:off x="2200275" y="6296616"/>
            <a:ext cx="446968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12"/>
          </p:nvPr>
        </p:nvSpPr>
        <p:spPr>
          <a:xfrm rot="5400000">
            <a:off x="5878074" y="2928735"/>
            <a:ext cx="5383267" cy="453202"/>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8CADAE">
                    <a:shade val="75000"/>
                  </a:srgbClr>
                </a:solidFill>
                <a:effectLst/>
                <a:uLnTx/>
                <a:uFillTx/>
                <a:latin typeface="Century Schoolbook" panose="020406040505050203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8CADAE">
                  <a:shade val="75000"/>
                </a:srgbClr>
              </a:solidFill>
              <a:effectLst/>
              <a:uLnTx/>
              <a:uFillTx/>
              <a:latin typeface="Century Schoolbook" panose="02040604050505020304"/>
              <a:ea typeface="等线" panose="02010600030101010101" pitchFamily="2" charset="-122"/>
              <a:cs typeface="+mn-cs"/>
            </a:endParaRPr>
          </a:p>
        </p:txBody>
      </p:sp>
      <p:cxnSp>
        <p:nvCxnSpPr>
          <p:cNvPr id="12" name="Straight Connector 11" title="Rule Line"/>
          <p:cNvCxnSpPr/>
          <p:nvPr/>
        </p:nvCxnSpPr>
        <p:spPr>
          <a:xfrm>
            <a:off x="6476240" y="571503"/>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14915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15" y="608400"/>
            <a:ext cx="822717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456315" y="1501200"/>
            <a:ext cx="3882727"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4808858" y="1501200"/>
            <a:ext cx="3882727"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2025/3/20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420888"/>
            <a:ext cx="9144000" cy="1731961"/>
          </a:xfrm>
          <a:solidFill>
            <a:srgbClr val="2B7F91"/>
          </a:solidFill>
          <a:ln>
            <a:noFill/>
          </a:ln>
        </p:spPr>
        <p:txBody>
          <a:bodyPr anchor="ctr" anchorCtr="0"/>
          <a:lstStyle>
            <a:lvl1pPr algn="ctr">
              <a:defRPr sz="6000">
                <a:solidFill>
                  <a:schemeClr val="bg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82666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15" y="608400"/>
            <a:ext cx="822717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456315" y="1429200"/>
            <a:ext cx="4006931"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635" indent="0">
              <a:buNone/>
              <a:defRPr sz="1600" b="1"/>
            </a:lvl6pPr>
            <a:lvl7pPr marL="2743200" indent="0">
              <a:buNone/>
              <a:defRPr sz="1600" b="1"/>
            </a:lvl7pPr>
            <a:lvl8pPr marL="3200400" indent="0">
              <a:buNone/>
              <a:defRPr sz="1600" b="1"/>
            </a:lvl8pPr>
            <a:lvl9pPr marL="3658235"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15" y="1854000"/>
            <a:ext cx="4006931"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4676966" y="1421729"/>
            <a:ext cx="4006931"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635" indent="0">
              <a:buNone/>
              <a:defRPr sz="1600" b="1"/>
            </a:lvl6pPr>
            <a:lvl7pPr marL="2743200" indent="0">
              <a:buNone/>
              <a:defRPr sz="1600" b="1"/>
            </a:lvl7pPr>
            <a:lvl8pPr marL="3200400" indent="0">
              <a:buNone/>
              <a:defRPr sz="1600" b="1"/>
            </a:lvl8pPr>
            <a:lvl9pPr marL="3658235"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4676966" y="1854000"/>
            <a:ext cx="4006931"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2025/3/20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15" y="608400"/>
            <a:ext cx="822717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2025/3/20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315" y="1555200"/>
            <a:ext cx="3924936"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4762956" y="1555200"/>
            <a:ext cx="3920528"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2025/3/20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352" y="914400"/>
            <a:ext cx="783026"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685822" y="914400"/>
            <a:ext cx="6877125"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2025/3/20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456315" y="608400"/>
            <a:ext cx="822717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456315" y="1490400"/>
            <a:ext cx="822717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459015" y="6314400"/>
            <a:ext cx="2025066"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2025/3/20</a:t>
            </a:fld>
            <a:endParaRPr lang="zh-CN" altLang="en-US"/>
          </a:p>
        </p:txBody>
      </p:sp>
      <p:sp>
        <p:nvSpPr>
          <p:cNvPr id="5" name="页脚占位符 4"/>
          <p:cNvSpPr>
            <a:spLocks noGrp="1"/>
          </p:cNvSpPr>
          <p:nvPr>
            <p:ph type="ftr" sz="quarter" idx="3"/>
            <p:custDataLst>
              <p:tags r:id="rId18"/>
            </p:custDataLst>
          </p:nvPr>
        </p:nvSpPr>
        <p:spPr>
          <a:xfrm>
            <a:off x="3087101" y="6314400"/>
            <a:ext cx="2970097"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658418" y="6314400"/>
            <a:ext cx="2025066"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635"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8175" y="0"/>
            <a:ext cx="8505825" cy="1231900"/>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1333500"/>
            <a:ext cx="822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Text Box 4"/>
          <p:cNvSpPr txBox="1">
            <a:spLocks noChangeArrowheads="1"/>
          </p:cNvSpPr>
          <p:nvPr/>
        </p:nvSpPr>
        <p:spPr bwMode="auto">
          <a:xfrm>
            <a:off x="0" y="0"/>
            <a:ext cx="657225" cy="1228725"/>
          </a:xfrm>
          <a:prstGeom prst="rect">
            <a:avLst/>
          </a:prstGeom>
          <a:solidFill>
            <a:srgbClr val="053E49"/>
          </a:solidFill>
          <a:ln w="25400">
            <a:solidFill>
              <a:schemeClr val="tx1"/>
            </a:solidFill>
            <a:miter lim="800000"/>
            <a:headEnd/>
            <a:tailEnd/>
          </a:ln>
          <a:effectLst/>
        </p:spPr>
        <p:txBody>
          <a:bodyPr anchor="ctr" anchorCtr="1"/>
          <a:lstStyle/>
          <a:p>
            <a:pPr algn="ctr" fontAlgn="base">
              <a:spcBef>
                <a:spcPct val="50000"/>
              </a:spcBef>
              <a:spcAft>
                <a:spcPct val="0"/>
              </a:spcAft>
            </a:pPr>
            <a:fld id="{6D13C176-406F-4B1A-BA78-656BAB1AA59F}" type="slidenum">
              <a:rPr lang="en-US" altLang="zh-CN" smtClean="0">
                <a:solidFill>
                  <a:srgbClr val="FFFFFF"/>
                </a:solidFill>
                <a:ea typeface="宋体" panose="02010600030101010101" pitchFamily="2" charset="-122"/>
              </a:rPr>
              <a:pPr algn="ctr" fontAlgn="base">
                <a:spcBef>
                  <a:spcPct val="50000"/>
                </a:spcBef>
                <a:spcAft>
                  <a:spcPct val="0"/>
                </a:spcAft>
              </a:pPr>
              <a:t>‹#›</a:t>
            </a:fld>
            <a:endParaRPr lang="en-US" altLang="zh-CN" dirty="0">
              <a:solidFill>
                <a:srgbClr val="FFFFFF"/>
              </a:solidFill>
              <a:ea typeface="宋体" panose="02010600030101010101" pitchFamily="2" charset="-122"/>
            </a:endParaRPr>
          </a:p>
        </p:txBody>
      </p:sp>
    </p:spTree>
    <p:extLst>
      <p:ext uri="{BB962C8B-B14F-4D97-AF65-F5344CB8AC3E}">
        <p14:creationId xmlns:p14="http://schemas.microsoft.com/office/powerpoint/2010/main" val="182488736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txStyles>
    <p:titleStyle>
      <a:lvl1pPr algn="r" rtl="0" fontAlgn="base">
        <a:spcBef>
          <a:spcPct val="0"/>
        </a:spcBef>
        <a:spcAft>
          <a:spcPct val="0"/>
        </a:spcAft>
        <a:defRPr sz="4000" kern="1200">
          <a:solidFill>
            <a:schemeClr val="bg1"/>
          </a:solidFill>
          <a:latin typeface="+mj-lt"/>
          <a:ea typeface="+mj-ea"/>
          <a:cs typeface="+mj-cs"/>
        </a:defRPr>
      </a:lvl1pPr>
      <a:lvl2pPr algn="r" rtl="0" fontAlgn="base">
        <a:spcBef>
          <a:spcPct val="0"/>
        </a:spcBef>
        <a:spcAft>
          <a:spcPct val="0"/>
        </a:spcAft>
        <a:defRPr sz="4000">
          <a:solidFill>
            <a:schemeClr val="bg1"/>
          </a:solidFill>
          <a:latin typeface="Arial" panose="020B0604020202020204" pitchFamily="34" charset="0"/>
        </a:defRPr>
      </a:lvl2pPr>
      <a:lvl3pPr algn="r" rtl="0" fontAlgn="base">
        <a:spcBef>
          <a:spcPct val="0"/>
        </a:spcBef>
        <a:spcAft>
          <a:spcPct val="0"/>
        </a:spcAft>
        <a:defRPr sz="4000">
          <a:solidFill>
            <a:schemeClr val="bg1"/>
          </a:solidFill>
          <a:latin typeface="Arial" panose="020B0604020202020204" pitchFamily="34" charset="0"/>
        </a:defRPr>
      </a:lvl3pPr>
      <a:lvl4pPr algn="r" rtl="0" fontAlgn="base">
        <a:spcBef>
          <a:spcPct val="0"/>
        </a:spcBef>
        <a:spcAft>
          <a:spcPct val="0"/>
        </a:spcAft>
        <a:defRPr sz="4000">
          <a:solidFill>
            <a:schemeClr val="bg1"/>
          </a:solidFill>
          <a:latin typeface="Arial" panose="020B0604020202020204" pitchFamily="34" charset="0"/>
        </a:defRPr>
      </a:lvl4pPr>
      <a:lvl5pPr algn="r" rtl="0" fontAlgn="base">
        <a:spcBef>
          <a:spcPct val="0"/>
        </a:spcBef>
        <a:spcAft>
          <a:spcPct val="0"/>
        </a:spcAft>
        <a:defRPr sz="4000">
          <a:solidFill>
            <a:schemeClr val="bg1"/>
          </a:solidFill>
          <a:latin typeface="Arial" panose="020B0604020202020204" pitchFamily="34" charset="0"/>
        </a:defRPr>
      </a:lvl5pPr>
      <a:lvl6pPr marL="457200" algn="r" rtl="0" fontAlgn="base">
        <a:spcBef>
          <a:spcPct val="0"/>
        </a:spcBef>
        <a:spcAft>
          <a:spcPct val="0"/>
        </a:spcAft>
        <a:defRPr sz="4000">
          <a:solidFill>
            <a:schemeClr val="bg1"/>
          </a:solidFill>
          <a:latin typeface="Arial" panose="020B0604020202020204" pitchFamily="34" charset="0"/>
        </a:defRPr>
      </a:lvl6pPr>
      <a:lvl7pPr marL="914400" algn="r" rtl="0" fontAlgn="base">
        <a:spcBef>
          <a:spcPct val="0"/>
        </a:spcBef>
        <a:spcAft>
          <a:spcPct val="0"/>
        </a:spcAft>
        <a:defRPr sz="4000">
          <a:solidFill>
            <a:schemeClr val="bg1"/>
          </a:solidFill>
          <a:latin typeface="Arial" panose="020B0604020202020204" pitchFamily="34" charset="0"/>
        </a:defRPr>
      </a:lvl7pPr>
      <a:lvl8pPr marL="1371600" algn="r" rtl="0" fontAlgn="base">
        <a:spcBef>
          <a:spcPct val="0"/>
        </a:spcBef>
        <a:spcAft>
          <a:spcPct val="0"/>
        </a:spcAft>
        <a:defRPr sz="4000">
          <a:solidFill>
            <a:schemeClr val="bg1"/>
          </a:solidFill>
          <a:latin typeface="Arial" panose="020B0604020202020204" pitchFamily="34" charset="0"/>
        </a:defRPr>
      </a:lvl8pPr>
      <a:lvl9pPr marL="1828800" algn="r" rtl="0" fontAlgn="base">
        <a:spcBef>
          <a:spcPct val="0"/>
        </a:spcBef>
        <a:spcAft>
          <a:spcPct val="0"/>
        </a:spcAft>
        <a:defRPr sz="4000">
          <a:solidFill>
            <a:schemeClr val="bg1"/>
          </a:solidFill>
          <a:latin typeface="Arial" panose="020B0604020202020204" pitchFamily="34" charset="0"/>
        </a:defRPr>
      </a:lvl9pPr>
    </p:titleStyle>
    <p:body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title="Feathers"/>
          <p:cNvGrpSpPr/>
          <p:nvPr/>
        </p:nvGrpSpPr>
        <p:grpSpPr>
          <a:xfrm>
            <a:off x="242422" y="723329"/>
            <a:ext cx="3173440" cy="5631971"/>
            <a:chOff x="400714" y="362425"/>
            <a:chExt cx="3495979" cy="6204388"/>
          </a:xfrm>
        </p:grpSpPr>
        <p:sp>
          <p:nvSpPr>
            <p:cNvPr id="1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105030" y="568345"/>
            <a:ext cx="6673174" cy="1560716"/>
          </a:xfrm>
          <a:prstGeom prst="rect">
            <a:avLst/>
          </a:prstGeom>
        </p:spPr>
        <p:txBody>
          <a:bodyPr vert="horz" lIns="91440" tIns="45720" rIns="91440" bIns="45720" rtlCol="0" anchor="t">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2200276" y="2438400"/>
            <a:ext cx="6577928" cy="3651504"/>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720803" y="6296616"/>
            <a:ext cx="2057400" cy="365125"/>
          </a:xfrm>
          <a:prstGeom prst="rect">
            <a:avLst/>
          </a:prstGeom>
        </p:spPr>
        <p:txBody>
          <a:bodyPr vert="horz" lIns="91440" tIns="45720" rIns="91440" bIns="45720" rtlCol="0" anchor="ctr"/>
          <a:lstStyle>
            <a:lvl1pPr algn="r">
              <a:defRPr sz="1000" baseline="0">
                <a:solidFill>
                  <a:schemeClr val="tx2">
                    <a:lumMod val="75000"/>
                    <a:lumOff val="2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0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2025/3/20</a:t>
            </a:fld>
            <a:endParaRPr kumimoji="0" lang="zh-CN" altLang="en-US" sz="10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5" name="Footer Placeholder 4"/>
          <p:cNvSpPr>
            <a:spLocks noGrp="1"/>
          </p:cNvSpPr>
          <p:nvPr>
            <p:ph type="ftr" sz="quarter" idx="3"/>
          </p:nvPr>
        </p:nvSpPr>
        <p:spPr>
          <a:xfrm>
            <a:off x="2200276" y="6296616"/>
            <a:ext cx="4250530" cy="365125"/>
          </a:xfrm>
          <a:prstGeom prst="rect">
            <a:avLst/>
          </a:prstGeom>
        </p:spPr>
        <p:txBody>
          <a:bodyPr vert="horz" lIns="91440" tIns="45720" rIns="91440" bIns="45720" rtlCol="0" anchor="ctr"/>
          <a:lstStyle>
            <a:lvl1pPr algn="l">
              <a:defRPr sz="1000" baseline="0">
                <a:solidFill>
                  <a:schemeClr val="tx2">
                    <a:lumMod val="75000"/>
                    <a:lumOff val="25000"/>
                  </a:schemeClr>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sp>
        <p:nvSpPr>
          <p:cNvPr id="6" name="Slide Number Placeholder 5"/>
          <p:cNvSpPr>
            <a:spLocks noGrp="1"/>
          </p:cNvSpPr>
          <p:nvPr>
            <p:ph type="sldNum" sz="quarter" idx="4"/>
          </p:nvPr>
        </p:nvSpPr>
        <p:spPr>
          <a:xfrm>
            <a:off x="285750" y="627886"/>
            <a:ext cx="1413261" cy="604269"/>
          </a:xfrm>
          <a:prstGeom prst="rect">
            <a:avLst/>
          </a:prstGeom>
        </p:spPr>
        <p:txBody>
          <a:bodyPr vert="horz" lIns="91440" tIns="45720" rIns="91440" bIns="45720" rtlCol="0" anchor="b"/>
          <a:lstStyle>
            <a:lvl1pPr algn="r">
              <a:defRPr sz="3800" baseline="0">
                <a:solidFill>
                  <a:schemeClr val="tx2">
                    <a:lumMod val="75000"/>
                    <a:lumOff val="2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800" b="0" i="0" u="none" strike="noStrike" kern="1200" cap="none" spc="0" normalizeH="0" baseline="0" noProof="0" smtClean="0">
                <a:ln>
                  <a:noFill/>
                </a:ln>
                <a:solidFill>
                  <a:srgbClr val="121316">
                    <a:lumMod val="75000"/>
                    <a:lumOff val="25000"/>
                  </a:srgbClr>
                </a:solidFill>
                <a:effectLst/>
                <a:uLnTx/>
                <a:uFillTx/>
                <a:latin typeface="Century Schoolbook" panose="020406040505050203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3800" b="0" i="0" u="none" strike="noStrike" kern="1200" cap="none" spc="0" normalizeH="0" baseline="0" noProof="0">
              <a:ln>
                <a:noFill/>
              </a:ln>
              <a:solidFill>
                <a:srgbClr val="121316">
                  <a:lumMod val="75000"/>
                  <a:lumOff val="25000"/>
                </a:srgbClr>
              </a:solidFill>
              <a:effectLst/>
              <a:uLnTx/>
              <a:uFillTx/>
              <a:latin typeface="Century Schoolbook" panose="02040604050505020304"/>
              <a:ea typeface="等线" panose="02010600030101010101" pitchFamily="2" charset="-122"/>
              <a:cs typeface="+mn-cs"/>
            </a:endParaRPr>
          </a:p>
        </p:txBody>
      </p:sp>
      <p:cxnSp>
        <p:nvCxnSpPr>
          <p:cNvPr id="9" name="Straight Connector 8"/>
          <p:cNvCxnSpPr/>
          <p:nvPr/>
        </p:nvCxnSpPr>
        <p:spPr>
          <a:xfrm>
            <a:off x="2200276" y="2176009"/>
            <a:ext cx="65779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Rule Line"/>
          <p:cNvCxnSpPr/>
          <p:nvPr/>
        </p:nvCxnSpPr>
        <p:spPr>
          <a:xfrm>
            <a:off x="2200276" y="2176009"/>
            <a:ext cx="6577928" cy="0"/>
          </a:xfrm>
          <a:prstGeom prst="line">
            <a:avLst/>
          </a:prstGeom>
          <a:ln w="38100">
            <a:solidFill>
              <a:srgbClr val="053E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64364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defTabSz="685800" rtl="0" eaLnBrk="1" latinLnBrk="0" hangingPunct="1">
        <a:lnSpc>
          <a:spcPct val="99000"/>
        </a:lnSpc>
        <a:spcBef>
          <a:spcPct val="0"/>
        </a:spcBef>
        <a:buNone/>
        <a:defRPr sz="3800" kern="1200">
          <a:solidFill>
            <a:schemeClr val="tx2">
              <a:lumMod val="75000"/>
              <a:lumOff val="25000"/>
            </a:schemeClr>
          </a:solidFill>
          <a:latin typeface="+mj-lt"/>
          <a:ea typeface="+mj-ea"/>
          <a:cs typeface="+mj-cs"/>
        </a:defRPr>
      </a:lvl1pPr>
    </p:titleStyle>
    <p:bodyStyle>
      <a:lvl1pPr marL="240030" indent="-240030" algn="l" defTabSz="6858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480060" indent="-240030" algn="l" defTabSz="6858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720090" indent="-240030" algn="l" defTabSz="6858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960120" indent="-240030" algn="l" defTabSz="6858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200150" indent="-240030" algn="l" defTabSz="6858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440180" indent="-240030" algn="l" defTabSz="6858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1680210" indent="-240030" algn="l" defTabSz="6858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1920240" indent="-240030" algn="l" defTabSz="685800" rtl="0" eaLnBrk="1" latinLnBrk="0" hangingPunct="1">
        <a:lnSpc>
          <a:spcPct val="111000"/>
        </a:lnSpc>
        <a:spcBef>
          <a:spcPts val="930"/>
        </a:spcBef>
        <a:buFont typeface="Corbel" panose="020B0503020204020204" pitchFamily="34" charset="0"/>
        <a:buChar char="–"/>
        <a:defRPr sz="1400" kern="1200" baseline="0">
          <a:solidFill>
            <a:schemeClr val="accent1">
              <a:lumMod val="75000"/>
            </a:schemeClr>
          </a:solidFill>
          <a:latin typeface="+mn-lt"/>
          <a:ea typeface="+mn-ea"/>
          <a:cs typeface="+mn-cs"/>
        </a:defRPr>
      </a:lvl8pPr>
      <a:lvl9pPr marL="2160270" indent="-240030" algn="l" defTabSz="685800" rtl="0" eaLnBrk="1" latinLnBrk="0" hangingPunct="1">
        <a:lnSpc>
          <a:spcPct val="111000"/>
        </a:lnSpc>
        <a:spcBef>
          <a:spcPts val="930"/>
        </a:spcBef>
        <a:buFont typeface="Corbel" panose="020B0503020204020204" pitchFamily="34" charset="0"/>
        <a:buChar char="–"/>
        <a:defRPr sz="1400" i="1" kern="1200" baseline="0">
          <a:solidFill>
            <a:schemeClr val="accent1">
              <a:lumMod val="7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386">
          <p15:clr>
            <a:srgbClr val="F26B43"/>
          </p15:clr>
        </p15:guide>
        <p15:guide id="1" pos="1848">
          <p15:clr>
            <a:srgbClr val="F26B43"/>
          </p15:clr>
        </p15:guide>
        <p15:guide id="2" pos="4416">
          <p15:clr>
            <a:srgbClr val="F26B43"/>
          </p15:clr>
        </p15:guide>
        <p15:guide id="3" pos="4800">
          <p15:clr>
            <a:srgbClr val="F26B43"/>
          </p15:clr>
        </p15:guide>
        <p15:guide id="4" pos="7368">
          <p15:clr>
            <a:srgbClr val="F26B43"/>
          </p15:clr>
        </p15:guide>
        <p15:guide id="5" pos="240">
          <p15:clr>
            <a:srgbClr val="F26B43"/>
          </p15:clr>
        </p15:guide>
        <p15:guide id="6" orient="horz" pos="3960">
          <p15:clr>
            <a:srgbClr val="F26B43"/>
          </p15:clr>
        </p15:guide>
        <p15:guide id="7" orient="horz" pos="3840">
          <p15:clr>
            <a:srgbClr val="F26B43"/>
          </p15:clr>
        </p15:guide>
        <p15:guide id="8" pos="3312">
          <p15:clr>
            <a:srgbClr val="F26B43"/>
          </p15:clr>
        </p15:guide>
        <p15:guide id="9" pos="3600">
          <p15:clr>
            <a:srgbClr val="F26B43"/>
          </p15:clr>
        </p15:guide>
        <p15:guide id="10" orient="horz" pos="360">
          <p15:clr>
            <a:srgbClr val="F26B43"/>
          </p15:clr>
        </p15:guide>
        <p15:guide id="11" pos="5526">
          <p15:clr>
            <a:srgbClr val="F26B43"/>
          </p15:clr>
        </p15:guide>
        <p15:guide id="12" pos="180">
          <p15:clr>
            <a:srgbClr val="F26B43"/>
          </p15:clr>
        </p15:guide>
        <p15:guide id="1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8.emf"/><Relationship Id="rId2" Type="http://schemas.openxmlformats.org/officeDocument/2006/relationships/image" Target="../media/image283.png"/><Relationship Id="rId1" Type="http://schemas.openxmlformats.org/officeDocument/2006/relationships/slideLayout" Target="../slideLayouts/slideLayout14.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10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4.xml"/><Relationship Id="rId5" Type="http://schemas.openxmlformats.org/officeDocument/2006/relationships/image" Target="../media/image246.png"/><Relationship Id="rId4" Type="http://schemas.openxmlformats.org/officeDocument/2006/relationships/image" Target="../media/image291.png"/></Relationships>
</file>

<file path=ppt/slides/_rels/slide10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294.png"/><Relationship Id="rId5" Type="http://schemas.openxmlformats.org/officeDocument/2006/relationships/image" Target="../media/image291.png"/><Relationship Id="rId4" Type="http://schemas.openxmlformats.org/officeDocument/2006/relationships/image" Target="../media/image293.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9.emf"/></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56.jpeg"/><Relationship Id="rId3" Type="http://schemas.openxmlformats.org/officeDocument/2006/relationships/image" Target="../media/image59.jpeg"/><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image" Target="../media/image58.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66.jpeg"/><Relationship Id="rId5" Type="http://schemas.openxmlformats.org/officeDocument/2006/relationships/image" Target="../media/image61.jpeg"/><Relationship Id="rId10" Type="http://schemas.openxmlformats.org/officeDocument/2006/relationships/image" Target="../media/image65.png"/><Relationship Id="rId4" Type="http://schemas.openxmlformats.org/officeDocument/2006/relationships/image" Target="../media/image60.jpeg"/><Relationship Id="rId9" Type="http://schemas.openxmlformats.org/officeDocument/2006/relationships/image" Target="../media/image64.jpeg"/><Relationship Id="rId1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6.jpe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1.wmf"/><Relationship Id="rId7" Type="http://schemas.openxmlformats.org/officeDocument/2006/relationships/image" Target="../media/image73.wmf"/><Relationship Id="rId2" Type="http://schemas.openxmlformats.org/officeDocument/2006/relationships/oleObject" Target="../embeddings/oleObject1.bin"/><Relationship Id="rId1" Type="http://schemas.openxmlformats.org/officeDocument/2006/relationships/slideLayout" Target="../slideLayouts/slideLayout14.xml"/><Relationship Id="rId6" Type="http://schemas.openxmlformats.org/officeDocument/2006/relationships/oleObject" Target="../embeddings/oleObject3.bin"/><Relationship Id="rId5" Type="http://schemas.openxmlformats.org/officeDocument/2006/relationships/image" Target="../media/image72.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6.png"/><Relationship Id="rId7"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4.jpeg"/><Relationship Id="rId5" Type="http://schemas.openxmlformats.org/officeDocument/2006/relationships/image" Target="../media/image74.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78.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jpeg"/></Relationships>
</file>

<file path=ppt/slides/_rels/slide4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5.xml"/><Relationship Id="rId4" Type="http://schemas.openxmlformats.org/officeDocument/2006/relationships/image" Target="../media/image92.emf"/></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65.xml"/><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5.png"/><Relationship Id="rId5" Type="http://schemas.openxmlformats.org/officeDocument/2006/relationships/image" Target="../media/image103.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slideLayout" Target="../slideLayouts/slideLayout13.xml"/><Relationship Id="rId6" Type="http://schemas.openxmlformats.org/officeDocument/2006/relationships/image" Target="../media/image106.png"/><Relationship Id="rId5" Type="http://schemas.openxmlformats.org/officeDocument/2006/relationships/image" Target="../media/image9.jpe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111.jpeg"/><Relationship Id="rId4" Type="http://schemas.openxmlformats.org/officeDocument/2006/relationships/image" Target="../media/image110.jpeg"/></Relationships>
</file>

<file path=ppt/slides/_rels/slide5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114.jpeg"/><Relationship Id="rId4" Type="http://schemas.openxmlformats.org/officeDocument/2006/relationships/image" Target="../media/image113.jpeg"/></Relationships>
</file>

<file path=ppt/slides/_rels/slide5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115.emf"/></Relationships>
</file>

<file path=ppt/slides/_rels/slide5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jpeg"/><Relationship Id="rId7" Type="http://schemas.openxmlformats.org/officeDocument/2006/relationships/image" Target="../media/image121.jpeg"/><Relationship Id="rId2" Type="http://schemas.openxmlformats.org/officeDocument/2006/relationships/image" Target="../media/image116.png"/><Relationship Id="rId1" Type="http://schemas.openxmlformats.org/officeDocument/2006/relationships/slideLayout" Target="../slideLayouts/slideLayout13.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image" Target="../media/image118.jpeg"/><Relationship Id="rId9" Type="http://schemas.openxmlformats.org/officeDocument/2006/relationships/image" Target="../media/image9.jpeg"/></Relationships>
</file>

<file path=ppt/slides/_rels/slide5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115.emf"/></Relationships>
</file>

<file path=ppt/slides/_rels/slide57.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25.emf"/></Relationships>
</file>

<file path=ppt/slides/_rels/slide58.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127.wmf"/><Relationship Id="rId5" Type="http://schemas.openxmlformats.org/officeDocument/2006/relationships/oleObject" Target="../embeddings/oleObject5.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7.bin"/></Relationships>
</file>

<file path=ppt/slides/_rels/slide5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jpeg"/><Relationship Id="rId7" Type="http://schemas.openxmlformats.org/officeDocument/2006/relationships/image" Target="../media/image144.png"/><Relationship Id="rId12" Type="http://schemas.openxmlformats.org/officeDocument/2006/relationships/image" Target="../media/image149.jpe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143.png"/><Relationship Id="rId11" Type="http://schemas.openxmlformats.org/officeDocument/2006/relationships/image" Target="../media/image148.jpeg"/><Relationship Id="rId5" Type="http://schemas.openxmlformats.org/officeDocument/2006/relationships/image" Target="../media/image142.jpeg"/><Relationship Id="rId10" Type="http://schemas.openxmlformats.org/officeDocument/2006/relationships/image" Target="../media/image147.jpeg"/><Relationship Id="rId4" Type="http://schemas.openxmlformats.org/officeDocument/2006/relationships/image" Target="../media/image141.jpeg"/><Relationship Id="rId9" Type="http://schemas.openxmlformats.org/officeDocument/2006/relationships/image" Target="../media/image146.jpeg"/></Relationships>
</file>

<file path=ppt/slides/_rels/slide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52.jpeg"/><Relationship Id="rId7" Type="http://schemas.openxmlformats.org/officeDocument/2006/relationships/image" Target="../media/image155.png"/><Relationship Id="rId2" Type="http://schemas.openxmlformats.org/officeDocument/2006/relationships/image" Target="../media/image151.png"/><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154.png"/><Relationship Id="rId4" Type="http://schemas.openxmlformats.org/officeDocument/2006/relationships/image" Target="../media/image153.png"/></Relationships>
</file>

<file path=ppt/slides/_rels/slide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160.png"/><Relationship Id="rId5" Type="http://schemas.openxmlformats.org/officeDocument/2006/relationships/image" Target="../media/image159.jpeg"/><Relationship Id="rId4" Type="http://schemas.openxmlformats.org/officeDocument/2006/relationships/image" Target="../media/image158.jpe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1.png"/><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163.jpeg"/><Relationship Id="rId4" Type="http://schemas.openxmlformats.org/officeDocument/2006/relationships/image" Target="../media/image162.jpeg"/></Relationships>
</file>

<file path=ppt/slides/_rels/slide6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164.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7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5.xml"/><Relationship Id="rId5" Type="http://schemas.openxmlformats.org/officeDocument/2006/relationships/image" Target="../media/image171.png"/><Relationship Id="rId4" Type="http://schemas.openxmlformats.org/officeDocument/2006/relationships/image" Target="../media/image168.png"/></Relationships>
</file>

<file path=ppt/slides/_rels/slide7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75.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69.png"/><Relationship Id="rId7" Type="http://schemas.openxmlformats.org/officeDocument/2006/relationships/image" Target="../media/image177.png"/><Relationship Id="rId12" Type="http://schemas.openxmlformats.org/officeDocument/2006/relationships/image" Target="../media/image182.png"/><Relationship Id="rId17" Type="http://schemas.openxmlformats.org/officeDocument/2006/relationships/image" Target="../media/image186.png"/><Relationship Id="rId2" Type="http://schemas.openxmlformats.org/officeDocument/2006/relationships/notesSlide" Target="../notesSlides/notesSlide44.xml"/><Relationship Id="rId16" Type="http://schemas.openxmlformats.org/officeDocument/2006/relationships/image" Target="../media/image185.emf"/><Relationship Id="rId1" Type="http://schemas.openxmlformats.org/officeDocument/2006/relationships/slideLayout" Target="../slideLayouts/slideLayout15.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3.png"/><Relationship Id="rId15" Type="http://schemas.openxmlformats.org/officeDocument/2006/relationships/image" Target="../media/image160.png"/><Relationship Id="rId10" Type="http://schemas.openxmlformats.org/officeDocument/2006/relationships/image" Target="../media/image180.png"/><Relationship Id="rId4" Type="http://schemas.openxmlformats.org/officeDocument/2006/relationships/image" Target="../media/image157.png"/><Relationship Id="rId9" Type="http://schemas.openxmlformats.org/officeDocument/2006/relationships/image" Target="../media/image179.png"/><Relationship Id="rId14" Type="http://schemas.openxmlformats.org/officeDocument/2006/relationships/image" Target="../media/image184.png"/></Relationships>
</file>

<file path=ppt/slides/_rels/slide76.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85.emf"/><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s>
</file>

<file path=ppt/slides/_rels/slide77.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185.emf"/><Relationship Id="rId3" Type="http://schemas.openxmlformats.org/officeDocument/2006/relationships/image" Target="../media/image197.png"/><Relationship Id="rId7" Type="http://schemas.openxmlformats.org/officeDocument/2006/relationships/image" Target="../media/image192.png"/><Relationship Id="rId12" Type="http://schemas.openxmlformats.org/officeDocument/2006/relationships/image" Target="../media/image204.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91.png"/><Relationship Id="rId11" Type="http://schemas.openxmlformats.org/officeDocument/2006/relationships/image" Target="../media/image203.png"/><Relationship Id="rId5" Type="http://schemas.openxmlformats.org/officeDocument/2006/relationships/image" Target="../media/image199.png"/><Relationship Id="rId10" Type="http://schemas.openxmlformats.org/officeDocument/2006/relationships/image" Target="../media/image202.png"/><Relationship Id="rId4" Type="http://schemas.openxmlformats.org/officeDocument/2006/relationships/image" Target="../media/image198.png"/><Relationship Id="rId9" Type="http://schemas.openxmlformats.org/officeDocument/2006/relationships/image" Target="../media/image201.png"/></Relationships>
</file>

<file path=ppt/slides/_rels/slide7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91.png"/><Relationship Id="rId7" Type="http://schemas.openxmlformats.org/officeDocument/2006/relationships/image" Target="../media/image207.png"/><Relationship Id="rId12" Type="http://schemas.openxmlformats.org/officeDocument/2006/relationships/image" Target="../media/image185.emf"/><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192.png"/><Relationship Id="rId11" Type="http://schemas.openxmlformats.org/officeDocument/2006/relationships/image" Target="../media/image211.png"/><Relationship Id="rId5" Type="http://schemas.openxmlformats.org/officeDocument/2006/relationships/image" Target="../media/image206.png"/><Relationship Id="rId10" Type="http://schemas.openxmlformats.org/officeDocument/2006/relationships/image" Target="../media/image210.png"/><Relationship Id="rId4" Type="http://schemas.openxmlformats.org/officeDocument/2006/relationships/image" Target="../media/image205.png"/><Relationship Id="rId9" Type="http://schemas.openxmlformats.org/officeDocument/2006/relationships/image" Target="../media/image209.png"/></Relationships>
</file>

<file path=ppt/slides/_rels/slide79.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85.emf"/><Relationship Id="rId7" Type="http://schemas.openxmlformats.org/officeDocument/2006/relationships/image" Target="../media/image215.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214.png"/><Relationship Id="rId5" Type="http://schemas.openxmlformats.org/officeDocument/2006/relationships/image" Target="../media/image213.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219.jpg"/><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image" Target="../media/image220.wmf"/><Relationship Id="rId7" Type="http://schemas.openxmlformats.org/officeDocument/2006/relationships/image" Target="../media/image222.wmf"/><Relationship Id="rId2" Type="http://schemas.openxmlformats.org/officeDocument/2006/relationships/oleObject" Target="../embeddings/oleObject9.bin"/><Relationship Id="rId1" Type="http://schemas.openxmlformats.org/officeDocument/2006/relationships/slideLayout" Target="../slideLayouts/slideLayout14.xml"/><Relationship Id="rId6" Type="http://schemas.openxmlformats.org/officeDocument/2006/relationships/oleObject" Target="../embeddings/oleObject11.bin"/><Relationship Id="rId5" Type="http://schemas.openxmlformats.org/officeDocument/2006/relationships/image" Target="../media/image221.wmf"/><Relationship Id="rId4" Type="http://schemas.openxmlformats.org/officeDocument/2006/relationships/oleObject" Target="../embeddings/oleObject10.bin"/><Relationship Id="rId9" Type="http://schemas.openxmlformats.org/officeDocument/2006/relationships/slide" Target="slide91.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223.wmf"/><Relationship Id="rId1" Type="http://schemas.openxmlformats.org/officeDocument/2006/relationships/slideLayout" Target="../slideLayouts/slideLayout14.xml"/><Relationship Id="rId4" Type="http://schemas.openxmlformats.org/officeDocument/2006/relationships/image" Target="../media/image224.wmf"/></Relationships>
</file>

<file path=ppt/slides/_rels/slide84.xml.rels><?xml version="1.0" encoding="UTF-8" standalone="yes"?>
<Relationships xmlns="http://schemas.openxmlformats.org/package/2006/relationships"><Relationship Id="rId3" Type="http://schemas.openxmlformats.org/officeDocument/2006/relationships/image" Target="../media/image220.wmf"/><Relationship Id="rId7" Type="http://schemas.openxmlformats.org/officeDocument/2006/relationships/image" Target="../media/image225.wmf"/><Relationship Id="rId2" Type="http://schemas.openxmlformats.org/officeDocument/2006/relationships/oleObject" Target="../embeddings/oleObject9.bin"/><Relationship Id="rId1" Type="http://schemas.openxmlformats.org/officeDocument/2006/relationships/slideLayout" Target="../slideLayouts/slideLayout14.xml"/><Relationship Id="rId6" Type="http://schemas.openxmlformats.org/officeDocument/2006/relationships/oleObject" Target="../embeddings/oleObject13.bin"/><Relationship Id="rId5" Type="http://schemas.openxmlformats.org/officeDocument/2006/relationships/image" Target="../media/image221.wmf"/><Relationship Id="rId4" Type="http://schemas.openxmlformats.org/officeDocument/2006/relationships/oleObject" Target="../embeddings/oleObject10.bin"/></Relationships>
</file>

<file path=ppt/slides/_rels/slide8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4.xml"/><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230.wmf"/><Relationship Id="rId5" Type="http://schemas.openxmlformats.org/officeDocument/2006/relationships/oleObject" Target="../embeddings/oleObject15.bin"/><Relationship Id="rId4" Type="http://schemas.openxmlformats.org/officeDocument/2006/relationships/image" Target="../media/image229.wmf"/></Relationships>
</file>

<file path=ppt/slides/_rels/slide87.xml.rels><?xml version="1.0" encoding="UTF-8" standalone="yes"?>
<Relationships xmlns="http://schemas.openxmlformats.org/package/2006/relationships"><Relationship Id="rId8" Type="http://schemas.openxmlformats.org/officeDocument/2006/relationships/image" Target="../media/image229.wmf"/><Relationship Id="rId3" Type="http://schemas.openxmlformats.org/officeDocument/2006/relationships/oleObject" Target="../embeddings/oleObject17.bin"/><Relationship Id="rId7" Type="http://schemas.openxmlformats.org/officeDocument/2006/relationships/oleObject" Target="../embeddings/oleObject14.bin"/><Relationship Id="rId12" Type="http://schemas.openxmlformats.org/officeDocument/2006/relationships/image" Target="../media/image235.wmf"/><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233.wmf"/><Relationship Id="rId11" Type="http://schemas.openxmlformats.org/officeDocument/2006/relationships/oleObject" Target="../embeddings/oleObject20.bin"/><Relationship Id="rId5" Type="http://schemas.openxmlformats.org/officeDocument/2006/relationships/oleObject" Target="../embeddings/oleObject18.bin"/><Relationship Id="rId10" Type="http://schemas.openxmlformats.org/officeDocument/2006/relationships/image" Target="../media/image234.wmf"/><Relationship Id="rId4" Type="http://schemas.openxmlformats.org/officeDocument/2006/relationships/image" Target="../media/image232.wmf"/><Relationship Id="rId9" Type="http://schemas.openxmlformats.org/officeDocument/2006/relationships/oleObject" Target="../embeddings/oleObject19.bin"/></Relationships>
</file>

<file path=ppt/slides/_rels/slide88.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242.wmf"/><Relationship Id="rId5" Type="http://schemas.openxmlformats.org/officeDocument/2006/relationships/oleObject" Target="../embeddings/oleObject21.bin"/><Relationship Id="rId4" Type="http://schemas.openxmlformats.org/officeDocument/2006/relationships/image" Target="../media/image220.wmf"/></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_rels/slide9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oleObject" Target="../embeddings/oleObject22.bin"/><Relationship Id="rId1" Type="http://schemas.openxmlformats.org/officeDocument/2006/relationships/slideLayout" Target="../slideLayouts/slideLayout14.xml"/><Relationship Id="rId5" Type="http://schemas.openxmlformats.org/officeDocument/2006/relationships/image" Target="../media/image248.wmf"/><Relationship Id="rId4" Type="http://schemas.openxmlformats.org/officeDocument/2006/relationships/oleObject" Target="../embeddings/oleObject23.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253.wmf"/><Relationship Id="rId3" Type="http://schemas.openxmlformats.org/officeDocument/2006/relationships/image" Target="../media/image249.emf"/><Relationship Id="rId7" Type="http://schemas.openxmlformats.org/officeDocument/2006/relationships/image" Target="../media/image250.wmf"/><Relationship Id="rId12" Type="http://schemas.openxmlformats.org/officeDocument/2006/relationships/oleObject" Target="../embeddings/oleObject28.bin"/><Relationship Id="rId2" Type="http://schemas.openxmlformats.org/officeDocument/2006/relationships/notesSlide" Target="../notesSlides/notesSlide55.xml"/><Relationship Id="rId16" Type="http://schemas.openxmlformats.org/officeDocument/2006/relationships/image" Target="../media/image254.wmf"/><Relationship Id="rId1" Type="http://schemas.openxmlformats.org/officeDocument/2006/relationships/slideLayout" Target="../slideLayouts/slideLayout15.xml"/><Relationship Id="rId6" Type="http://schemas.openxmlformats.org/officeDocument/2006/relationships/oleObject" Target="../embeddings/oleObject25.bin"/><Relationship Id="rId11" Type="http://schemas.openxmlformats.org/officeDocument/2006/relationships/image" Target="../media/image252.wmf"/><Relationship Id="rId5" Type="http://schemas.openxmlformats.org/officeDocument/2006/relationships/image" Target="../media/image220.wmf"/><Relationship Id="rId15" Type="http://schemas.openxmlformats.org/officeDocument/2006/relationships/oleObject" Target="../embeddings/oleObject30.bin"/><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251.wmf"/><Relationship Id="rId14" Type="http://schemas.openxmlformats.org/officeDocument/2006/relationships/oleObject" Target="../embeddings/oleObject29.bin"/></Relationships>
</file>

<file path=ppt/slides/_rels/slide9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9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notesSlide" Target="../notesSlides/notesSlide58.xml"/><Relationship Id="rId1" Type="http://schemas.openxmlformats.org/officeDocument/2006/relationships/slideLayout" Target="../slideLayouts/slideLayout14.xml"/><Relationship Id="rId6" Type="http://schemas.openxmlformats.org/officeDocument/2006/relationships/image" Target="../media/image263.png"/><Relationship Id="rId5" Type="http://schemas.openxmlformats.org/officeDocument/2006/relationships/image" Target="../media/image262.png"/><Relationship Id="rId10" Type="http://schemas.openxmlformats.org/officeDocument/2006/relationships/image" Target="../media/image267.png"/><Relationship Id="rId4" Type="http://schemas.openxmlformats.org/officeDocument/2006/relationships/image" Target="../media/image261.png"/><Relationship Id="rId9" Type="http://schemas.openxmlformats.org/officeDocument/2006/relationships/image" Target="../media/image266.png"/></Relationships>
</file>

<file path=ppt/slides/_rels/slide97.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90.emf"/><Relationship Id="rId7" Type="http://schemas.openxmlformats.org/officeDocument/2006/relationships/image" Target="../media/image271.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270.png"/><Relationship Id="rId5" Type="http://schemas.openxmlformats.org/officeDocument/2006/relationships/image" Target="../media/image269.png"/><Relationship Id="rId4" Type="http://schemas.openxmlformats.org/officeDocument/2006/relationships/image" Target="../media/image268.jpeg"/></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275.wmf"/><Relationship Id="rId18" Type="http://schemas.openxmlformats.org/officeDocument/2006/relationships/oleObject" Target="../embeddings/oleObject39.bin"/><Relationship Id="rId3" Type="http://schemas.openxmlformats.org/officeDocument/2006/relationships/image" Target="../media/image220.wmf"/><Relationship Id="rId21" Type="http://schemas.openxmlformats.org/officeDocument/2006/relationships/image" Target="../media/image279.wmf"/><Relationship Id="rId7" Type="http://schemas.openxmlformats.org/officeDocument/2006/relationships/image" Target="../media/image273.wmf"/><Relationship Id="rId12" Type="http://schemas.openxmlformats.org/officeDocument/2006/relationships/oleObject" Target="../embeddings/oleObject36.bin"/><Relationship Id="rId17" Type="http://schemas.openxmlformats.org/officeDocument/2006/relationships/image" Target="../media/image277.wmf"/><Relationship Id="rId2" Type="http://schemas.openxmlformats.org/officeDocument/2006/relationships/oleObject" Target="../embeddings/oleObject31.bin"/><Relationship Id="rId16" Type="http://schemas.openxmlformats.org/officeDocument/2006/relationships/oleObject" Target="../embeddings/oleObject38.bin"/><Relationship Id="rId20" Type="http://schemas.openxmlformats.org/officeDocument/2006/relationships/oleObject" Target="../embeddings/oleObject40.bin"/><Relationship Id="rId1" Type="http://schemas.openxmlformats.org/officeDocument/2006/relationships/slideLayout" Target="../slideLayouts/slideLayout14.xml"/><Relationship Id="rId6" Type="http://schemas.openxmlformats.org/officeDocument/2006/relationships/oleObject" Target="../embeddings/oleObject33.bin"/><Relationship Id="rId11" Type="http://schemas.openxmlformats.org/officeDocument/2006/relationships/image" Target="../media/image274.wmf"/><Relationship Id="rId5" Type="http://schemas.openxmlformats.org/officeDocument/2006/relationships/image" Target="../media/image272.wmf"/><Relationship Id="rId15" Type="http://schemas.openxmlformats.org/officeDocument/2006/relationships/image" Target="../media/image276.wmf"/><Relationship Id="rId10" Type="http://schemas.openxmlformats.org/officeDocument/2006/relationships/oleObject" Target="../embeddings/oleObject35.bin"/><Relationship Id="rId19" Type="http://schemas.openxmlformats.org/officeDocument/2006/relationships/image" Target="../media/image278.wmf"/><Relationship Id="rId4" Type="http://schemas.openxmlformats.org/officeDocument/2006/relationships/oleObject" Target="../embeddings/oleObject32.bin"/><Relationship Id="rId9" Type="http://schemas.openxmlformats.org/officeDocument/2006/relationships/image" Target="../media/image221.wmf"/><Relationship Id="rId14" Type="http://schemas.openxmlformats.org/officeDocument/2006/relationships/oleObject" Target="../embeddings/oleObject37.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221.wmf"/><Relationship Id="rId7" Type="http://schemas.openxmlformats.org/officeDocument/2006/relationships/image" Target="../media/image281.wmf"/><Relationship Id="rId2" Type="http://schemas.openxmlformats.org/officeDocument/2006/relationships/oleObject" Target="../embeddings/oleObject34.bin"/><Relationship Id="rId1" Type="http://schemas.openxmlformats.org/officeDocument/2006/relationships/slideLayout" Target="../slideLayouts/slideLayout14.xml"/><Relationship Id="rId6" Type="http://schemas.openxmlformats.org/officeDocument/2006/relationships/oleObject" Target="../embeddings/oleObject42.bin"/><Relationship Id="rId5" Type="http://schemas.openxmlformats.org/officeDocument/2006/relationships/image" Target="../media/image280.wmf"/><Relationship Id="rId4" Type="http://schemas.openxmlformats.org/officeDocument/2006/relationships/oleObject" Target="../embeddings/oleObject41.bin"/><Relationship Id="rId9" Type="http://schemas.openxmlformats.org/officeDocument/2006/relationships/image" Target="../media/image28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B22A830-B3B6-5FBB-5091-5A8F5C6FC6D6}"/>
              </a:ext>
            </a:extLst>
          </p:cNvPr>
          <p:cNvSpPr/>
          <p:nvPr/>
        </p:nvSpPr>
        <p:spPr>
          <a:xfrm>
            <a:off x="0" y="-26378"/>
            <a:ext cx="9144000" cy="4941278"/>
          </a:xfrm>
          <a:prstGeom prst="rect">
            <a:avLst/>
          </a:prstGeom>
          <a:blipFill dpi="0" rotWithShape="1">
            <a:blip r:embed="rId3"/>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 26"/>
          <p:cNvGrpSpPr/>
          <p:nvPr/>
        </p:nvGrpSpPr>
        <p:grpSpPr>
          <a:xfrm>
            <a:off x="1309670" y="5886856"/>
            <a:ext cx="6986498" cy="738289"/>
            <a:chOff x="1584506" y="5896006"/>
            <a:chExt cx="6986498" cy="738289"/>
          </a:xfrm>
        </p:grpSpPr>
        <p:sp>
          <p:nvSpPr>
            <p:cNvPr id="20" name="副标题 2"/>
            <p:cNvSpPr txBox="1"/>
            <p:nvPr/>
          </p:nvSpPr>
          <p:spPr>
            <a:xfrm>
              <a:off x="1584506" y="5896006"/>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sz="1800" b="1" dirty="0">
                  <a:solidFill>
                    <a:schemeClr val="accent4">
                      <a:lumMod val="50000"/>
                    </a:schemeClr>
                  </a:solidFill>
                  <a:latin typeface="SimHei" charset="-122"/>
                  <a:ea typeface="SimHei" charset="-122"/>
                  <a:cs typeface="SimHei" charset="-122"/>
                </a:rPr>
                <a:t>南京信息工程大学</a:t>
              </a:r>
            </a:p>
          </p:txBody>
        </p:sp>
        <p:sp>
          <p:nvSpPr>
            <p:cNvPr id="24" name="副标题 2"/>
            <p:cNvSpPr txBox="1"/>
            <p:nvPr/>
          </p:nvSpPr>
          <p:spPr>
            <a:xfrm>
              <a:off x="1699149" y="6280028"/>
              <a:ext cx="6871855" cy="354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altLang="zh-CN" sz="1800" dirty="0">
                  <a:solidFill>
                    <a:srgbClr val="3C6488"/>
                  </a:solidFill>
                  <a:latin typeface="Times New Roman" panose="02020503050405090304" charset="0"/>
                  <a:ea typeface="Times New Roman" panose="02020503050405090304" charset="0"/>
                  <a:cs typeface="Times New Roman" panose="02020503050405090304" charset="0"/>
                </a:rPr>
                <a:t>Nanjing University of Information Science and Technology</a:t>
              </a:r>
              <a:endParaRPr lang="zh-CN" altLang="en-US" sz="1800" dirty="0">
                <a:solidFill>
                  <a:srgbClr val="3C6488"/>
                </a:solidFill>
                <a:latin typeface="Times New Roman" panose="02020503050405090304" charset="0"/>
                <a:ea typeface="Times New Roman" panose="02020503050405090304" charset="0"/>
                <a:cs typeface="Times New Roman" panose="02020503050405090304" charset="0"/>
              </a:endParaRPr>
            </a:p>
          </p:txBody>
        </p:sp>
      </p:grpSp>
      <p:sp>
        <p:nvSpPr>
          <p:cNvPr id="2" name="标题 1"/>
          <p:cNvSpPr>
            <a:spLocks noGrp="1"/>
          </p:cNvSpPr>
          <p:nvPr>
            <p:ph type="ctrTitle"/>
          </p:nvPr>
        </p:nvSpPr>
        <p:spPr>
          <a:xfrm>
            <a:off x="-88900" y="1324819"/>
            <a:ext cx="9232900" cy="1223745"/>
          </a:xfrm>
          <a:solidFill>
            <a:schemeClr val="bg1">
              <a:alpha val="30000"/>
            </a:schemeClr>
          </a:solidFill>
        </p:spPr>
        <p:txBody>
          <a:bodyPr anchor="t">
            <a:noAutofit/>
          </a:bodyPr>
          <a:lstStyle/>
          <a:p>
            <a:pPr>
              <a:lnSpc>
                <a:spcPct val="100000"/>
              </a:lnSpc>
            </a:pPr>
            <a:r>
              <a:rPr lang="zh-CN" altLang="en-US" sz="7200" b="1" dirty="0">
                <a:solidFill>
                  <a:schemeClr val="bg1"/>
                </a:solidFill>
                <a:latin typeface="SimHei" charset="-122"/>
                <a:ea typeface="SimHei" charset="-122"/>
                <a:cs typeface="SimHei" charset="-122"/>
              </a:rPr>
              <a:t>数字图像处理</a:t>
            </a:r>
          </a:p>
        </p:txBody>
      </p:sp>
      <p:sp>
        <p:nvSpPr>
          <p:cNvPr id="3" name="副标题 2"/>
          <p:cNvSpPr>
            <a:spLocks noGrp="1"/>
          </p:cNvSpPr>
          <p:nvPr>
            <p:ph type="subTitle" idx="1"/>
          </p:nvPr>
        </p:nvSpPr>
        <p:spPr>
          <a:xfrm>
            <a:off x="1271570" y="5414026"/>
            <a:ext cx="6871855" cy="795536"/>
          </a:xfrm>
          <a:noFill/>
        </p:spPr>
        <p:txBody>
          <a:bodyPr>
            <a:noAutofit/>
          </a:bodyPr>
          <a:lstStyle/>
          <a:p>
            <a:r>
              <a:rPr lang="zh-CN" altLang="en-US" dirty="0">
                <a:latin typeface="华光标题宋_CNKI" panose="02000500000000000000" pitchFamily="2" charset="-122"/>
                <a:ea typeface="华光标题宋_CNKI" panose="02000500000000000000" pitchFamily="2" charset="-122"/>
                <a:cs typeface="SimHei" charset="-122"/>
              </a:rPr>
              <a:t>第</a:t>
            </a:r>
            <a:r>
              <a:rPr lang="en-US" altLang="zh-CN">
                <a:latin typeface="华光标题宋_CNKI" panose="02000500000000000000" pitchFamily="2" charset="-122"/>
                <a:ea typeface="华光标题宋_CNKI" panose="02000500000000000000" pitchFamily="2" charset="-122"/>
                <a:cs typeface="SimHei" charset="-122"/>
              </a:rPr>
              <a:t>6</a:t>
            </a:r>
            <a:r>
              <a:rPr lang="zh-CN" altLang="en-US">
                <a:latin typeface="华光标题宋_CNKI" panose="02000500000000000000" pitchFamily="2" charset="-122"/>
                <a:ea typeface="华光标题宋_CNKI" panose="02000500000000000000" pitchFamily="2" charset="-122"/>
                <a:cs typeface="SimHei" charset="-122"/>
              </a:rPr>
              <a:t>章 </a:t>
            </a:r>
            <a:r>
              <a:rPr lang="en-US" altLang="zh-CN" dirty="0">
                <a:latin typeface="华光标题宋_CNKI" panose="02000500000000000000" pitchFamily="2" charset="-122"/>
                <a:ea typeface="华光标题宋_CNKI" panose="02000500000000000000" pitchFamily="2" charset="-122"/>
                <a:cs typeface="SimHei" charset="-122"/>
              </a:rPr>
              <a:t>– </a:t>
            </a:r>
            <a:r>
              <a:rPr lang="zh-CN" altLang="en-US" dirty="0">
                <a:latin typeface="华光标题宋_CNKI" panose="02000500000000000000" pitchFamily="2" charset="-122"/>
                <a:ea typeface="华光标题宋_CNKI" panose="02000500000000000000" pitchFamily="2" charset="-122"/>
                <a:cs typeface="SimHei" charset="-122"/>
              </a:rPr>
              <a:t>彩色图像处理</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3425" y="5535177"/>
            <a:ext cx="875116" cy="855973"/>
          </a:xfrm>
          <a:prstGeom prst="rect">
            <a:avLst/>
          </a:prstGeom>
        </p:spPr>
      </p:pic>
      <p:sp>
        <p:nvSpPr>
          <p:cNvPr id="12" name="矩形 11">
            <a:extLst>
              <a:ext uri="{FF2B5EF4-FFF2-40B4-BE49-F238E27FC236}">
                <a16:creationId xmlns:a16="http://schemas.microsoft.com/office/drawing/2014/main" id="{9CC9475D-32C0-0E06-6633-45250559F3F7}"/>
              </a:ext>
            </a:extLst>
          </p:cNvPr>
          <p:cNvSpPr/>
          <p:nvPr/>
        </p:nvSpPr>
        <p:spPr>
          <a:xfrm rot="2696006">
            <a:off x="3770155" y="3709790"/>
            <a:ext cx="1320759" cy="1320759"/>
          </a:xfrm>
          <a:prstGeom prst="rect">
            <a:avLst/>
          </a:prstGeom>
          <a:noFill/>
          <a:ln w="63500">
            <a:solidFill>
              <a:srgbClr val="FFE8C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sp>
        <p:nvSpPr>
          <p:cNvPr id="13" name="矩形 12">
            <a:extLst>
              <a:ext uri="{FF2B5EF4-FFF2-40B4-BE49-F238E27FC236}">
                <a16:creationId xmlns:a16="http://schemas.microsoft.com/office/drawing/2014/main" id="{D369ACC4-DFCB-6ACC-B13D-76C51EB7064F}"/>
              </a:ext>
            </a:extLst>
          </p:cNvPr>
          <p:cNvSpPr/>
          <p:nvPr/>
        </p:nvSpPr>
        <p:spPr>
          <a:xfrm rot="2696006">
            <a:off x="3938998" y="3708437"/>
            <a:ext cx="1320759" cy="1320759"/>
          </a:xfrm>
          <a:prstGeom prst="rect">
            <a:avLst/>
          </a:prstGeom>
          <a:noFill/>
          <a:ln w="254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bg1"/>
              </a:solidFill>
            </a:endParaRPr>
          </a:p>
        </p:txBody>
      </p:sp>
      <p:cxnSp>
        <p:nvCxnSpPr>
          <p:cNvPr id="10" name="直接连接符 9">
            <a:extLst>
              <a:ext uri="{FF2B5EF4-FFF2-40B4-BE49-F238E27FC236}">
                <a16:creationId xmlns:a16="http://schemas.microsoft.com/office/drawing/2014/main" id="{A64FA87F-93DE-77E4-A3DE-9246DCA8CE28}"/>
              </a:ext>
            </a:extLst>
          </p:cNvPr>
          <p:cNvCxnSpPr>
            <a:cxnSpLocks/>
          </p:cNvCxnSpPr>
          <p:nvPr/>
        </p:nvCxnSpPr>
        <p:spPr>
          <a:xfrm flipH="1">
            <a:off x="0" y="4371869"/>
            <a:ext cx="317402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AC3BE42-0010-5792-CD7E-BEF0F1464B8B}"/>
              </a:ext>
            </a:extLst>
          </p:cNvPr>
          <p:cNvCxnSpPr>
            <a:cxnSpLocks/>
          </p:cNvCxnSpPr>
          <p:nvPr/>
        </p:nvCxnSpPr>
        <p:spPr>
          <a:xfrm flipH="1">
            <a:off x="5882050" y="4371866"/>
            <a:ext cx="32619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A565EE4B-8DDF-1BE6-1DAB-25D3DF776065}"/>
              </a:ext>
            </a:extLst>
          </p:cNvPr>
          <p:cNvSpPr txBox="1">
            <a:spLocks/>
          </p:cNvSpPr>
          <p:nvPr/>
        </p:nvSpPr>
        <p:spPr>
          <a:xfrm>
            <a:off x="0" y="2658721"/>
            <a:ext cx="9144000" cy="664881"/>
          </a:xfrm>
          <a:prstGeom prst="rect">
            <a:avLst/>
          </a:prstGeom>
          <a:solidFill>
            <a:schemeClr val="bg1">
              <a:alpha val="30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dirty="0">
                <a:solidFill>
                  <a:schemeClr val="bg1"/>
                </a:solidFill>
                <a:latin typeface="Times New Roman" panose="02020603050405020304" pitchFamily="18" charset="0"/>
                <a:ea typeface="SimHei" charset="-122"/>
                <a:cs typeface="Times New Roman" panose="02020603050405020304" pitchFamily="18" charset="0"/>
              </a:rPr>
              <a:t>Digital Image Processing</a:t>
            </a:r>
            <a:endParaRPr lang="zh-CN" altLang="en-US" sz="3600" dirty="0">
              <a:solidFill>
                <a:schemeClr val="bg1"/>
              </a:solidFill>
              <a:latin typeface="Times New Roman" panose="02020603050405020304" pitchFamily="18" charset="0"/>
              <a:ea typeface="SimHei"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id="{5F3C5571-429D-C981-EC08-589C47B69105}"/>
              </a:ext>
            </a:extLst>
          </p:cNvPr>
          <p:cNvCxnSpPr>
            <a:cxnSpLocks/>
          </p:cNvCxnSpPr>
          <p:nvPr/>
        </p:nvCxnSpPr>
        <p:spPr>
          <a:xfrm flipH="1">
            <a:off x="0" y="4425735"/>
            <a:ext cx="31740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BF40FAA-8777-3FD1-C785-70B67C5B542F}"/>
              </a:ext>
            </a:extLst>
          </p:cNvPr>
          <p:cNvCxnSpPr>
            <a:cxnSpLocks/>
          </p:cNvCxnSpPr>
          <p:nvPr/>
        </p:nvCxnSpPr>
        <p:spPr>
          <a:xfrm flipH="1">
            <a:off x="5882050" y="4425732"/>
            <a:ext cx="3261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6"/>
          <p:cNvPicPr>
            <a:picLocks noChangeAspect="1"/>
          </p:cNvPicPr>
          <p:nvPr/>
        </p:nvPicPr>
        <p:blipFill>
          <a:blip r:embed="rId2"/>
          <a:stretch>
            <a:fillRect/>
          </a:stretch>
        </p:blipFill>
        <p:spPr>
          <a:xfrm rot="21600000">
            <a:off x="1908047" y="1772411"/>
            <a:ext cx="5334000" cy="4735067"/>
          </a:xfrm>
          <a:prstGeom prst="rect">
            <a:avLst/>
          </a:prstGeom>
        </p:spPr>
      </p:pic>
      <p:graphicFrame>
        <p:nvGraphicFramePr>
          <p:cNvPr id="67" name="table 67"/>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34315" algn="l" rtl="0" eaLnBrk="0">
                        <a:lnSpc>
                          <a:spcPct val="80000"/>
                        </a:lnSpc>
                        <a:spcBef>
                          <a:spcPts val="5"/>
                        </a:spcBef>
                      </a:pPr>
                      <a:r>
                        <a:rPr sz="1800" spc="-90" dirty="0">
                          <a:solidFill>
                            <a:srgbClr val="FFFFFF">
                              <a:alpha val="100000"/>
                            </a:srgbClr>
                          </a:solidFill>
                          <a:latin typeface="Arial" panose="020B0604020202020204"/>
                          <a:ea typeface="Arial" panose="020B0604020202020204"/>
                          <a:cs typeface="Arial" panose="020B0604020202020204"/>
                        </a:rPr>
                        <a:t>1</a:t>
                      </a:r>
                      <a:r>
                        <a:rPr sz="1800" spc="-80" dirty="0">
                          <a:solidFill>
                            <a:srgbClr val="FFFFFF">
                              <a:alpha val="100000"/>
                            </a:srgbClr>
                          </a:solidFill>
                          <a:latin typeface="Arial" panose="020B0604020202020204"/>
                          <a:ea typeface="Arial" panose="020B0604020202020204"/>
                          <a:cs typeface="Arial" panose="020B0604020202020204"/>
                        </a:rPr>
                        <a:t>1</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3000"/>
                        </a:lnSpc>
                      </a:pPr>
                      <a:endParaRPr lang="en-US" altLang="en-US" sz="1000" dirty="0"/>
                    </a:p>
                    <a:p>
                      <a:pPr algn="l" rtl="0" eaLnBrk="0">
                        <a:lnSpc>
                          <a:spcPct val="124000"/>
                        </a:lnSpc>
                      </a:pPr>
                      <a:endParaRPr lang="en-US" altLang="en-US" sz="1000" dirty="0"/>
                    </a:p>
                    <a:p>
                      <a:pPr algn="r" rtl="0" eaLnBrk="0">
                        <a:lnSpc>
                          <a:spcPct val="96000"/>
                        </a:lnSpc>
                        <a:spcBef>
                          <a:spcPts val="5"/>
                        </a:spcBef>
                      </a:pPr>
                      <a:r>
                        <a:rPr sz="3900" spc="90" dirty="0">
                          <a:solidFill>
                            <a:srgbClr val="FFFFFF">
                              <a:alpha val="100000"/>
                            </a:srgbClr>
                          </a:solidFill>
                          <a:latin typeface="黑体" panose="02010609060101010101" charset="-122"/>
                          <a:ea typeface="黑体" panose="02010609060101010101" charset="-122"/>
                          <a:cs typeface="黑体" panose="02010609060101010101" charset="-122"/>
                        </a:rPr>
                        <a:t>光与颜色的关</a:t>
                      </a:r>
                      <a:r>
                        <a:rPr sz="3900" spc="20" dirty="0">
                          <a:solidFill>
                            <a:srgbClr val="FFFFFF">
                              <a:alpha val="100000"/>
                            </a:srgbClr>
                          </a:solidFill>
                          <a:latin typeface="黑体" panose="02010609060101010101" charset="-122"/>
                          <a:ea typeface="黑体" panose="02010609060101010101" charset="-122"/>
                          <a:cs typeface="黑体" panose="02010609060101010101" charset="-122"/>
                        </a:rPr>
                        <a:t>系</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68" name="textbox 68"/>
          <p:cNvSpPr/>
          <p:nvPr/>
        </p:nvSpPr>
        <p:spPr>
          <a:xfrm>
            <a:off x="563745" y="1439050"/>
            <a:ext cx="3395979" cy="40259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50" dirty="0" err="1">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白光是一种混合光</a:t>
            </a:r>
            <a:r>
              <a:rPr lang="en-US" sz="2600" spc="-5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endParaRPr lang="en-US" altLang="en-US" sz="2600" dirty="0"/>
          </a:p>
        </p:txBody>
      </p:sp>
      <p:pic>
        <p:nvPicPr>
          <p:cNvPr id="69" name="picture 69"/>
          <p:cNvPicPr>
            <a:picLocks noChangeAspect="1"/>
          </p:cNvPicPr>
          <p:nvPr/>
        </p:nvPicPr>
        <p:blipFill>
          <a:blip r:embed="rId3"/>
          <a:stretch>
            <a:fillRect/>
          </a:stretch>
        </p:blipFill>
        <p:spPr>
          <a:xfrm rot="21600000">
            <a:off x="576445" y="1480879"/>
            <a:ext cx="127770" cy="255210"/>
          </a:xfrm>
          <a:prstGeom prst="rect">
            <a:avLst/>
          </a:prstGeom>
        </p:spPr>
      </p:pic>
      <p:pic>
        <p:nvPicPr>
          <p:cNvPr id="70" name="picture 70"/>
          <p:cNvPicPr>
            <a:picLocks noChangeAspect="1"/>
          </p:cNvPicPr>
          <p:nvPr/>
        </p:nvPicPr>
        <p:blipFill>
          <a:blip r:embed="rId4"/>
          <a:stretch>
            <a:fillRect/>
          </a:stretch>
        </p:blipFill>
        <p:spPr>
          <a:xfrm rot="21600000">
            <a:off x="8449056" y="6332218"/>
            <a:ext cx="694943" cy="50749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latin typeface="黑体" pitchFamily="2" charset="-122"/>
                <a:cs typeface="Times New Roman" pitchFamily="18" charset="0"/>
              </a:rPr>
              <a:t>基于向量梯度的彩色边缘检测示例</a:t>
            </a:r>
            <a:endParaRPr lang="zh-CN" altLang="en-US" dirty="0">
              <a:latin typeface="黑体" pitchFamily="2" charset="-122"/>
            </a:endParaRPr>
          </a:p>
        </p:txBody>
      </p:sp>
      <p:sp>
        <p:nvSpPr>
          <p:cNvPr id="15" name="矩形 14"/>
          <p:cNvSpPr/>
          <p:nvPr/>
        </p:nvSpPr>
        <p:spPr>
          <a:xfrm>
            <a:off x="638175" y="5664842"/>
            <a:ext cx="2736304" cy="646331"/>
          </a:xfrm>
          <a:prstGeom prst="rect">
            <a:avLst/>
          </a:prstGeom>
        </p:spPr>
        <p:txBody>
          <a:bodyPr wrap="square">
            <a:spAutoFit/>
          </a:bodyPr>
          <a:lstStyle/>
          <a:p>
            <a:r>
              <a:rPr lang="zh-CN" altLang="en-US" dirty="0">
                <a:solidFill>
                  <a:srgbClr val="053E49"/>
                </a:solidFill>
                <a:latin typeface="微软雅黑" pitchFamily="34" charset="-122"/>
                <a:ea typeface="微软雅黑" pitchFamily="34" charset="-122"/>
              </a:rPr>
              <a:t>向量梯度边缘检测中两种颜色之间的差异度量</a:t>
            </a:r>
          </a:p>
        </p:txBody>
      </p:sp>
      <p:pic>
        <p:nvPicPr>
          <p:cNvPr id="193538" name="Picture 2" descr="PatchRGB"/>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26700" y="424130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39" name="Picture 3" descr="PatchColorEdg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16431" y="424130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0" name="Picture 4" descr="PatchSyntEdg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54217" y="424130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954810" y="5537008"/>
            <a:ext cx="1178528" cy="369332"/>
          </a:xfrm>
          <a:prstGeom prst="rect">
            <a:avLst/>
          </a:prstGeom>
        </p:spPr>
        <p:txBody>
          <a:bodyPr wrap="none">
            <a:spAutoFit/>
          </a:bodyPr>
          <a:lstStyle/>
          <a:p>
            <a:r>
              <a:rPr lang="en-US" altLang="zh-CN" kern="100" dirty="0">
                <a:solidFill>
                  <a:srgbClr val="053E49"/>
                </a:solidFill>
                <a:latin typeface="微软雅黑" panose="020B0503020204020204" pitchFamily="34" charset="-122"/>
                <a:ea typeface="微软雅黑" panose="020B0503020204020204" pitchFamily="34" charset="-122"/>
              </a:rPr>
              <a:t> RGB</a:t>
            </a:r>
            <a:r>
              <a:rPr lang="zh-CN" altLang="zh-CN" kern="100" dirty="0">
                <a:solidFill>
                  <a:srgbClr val="053E49"/>
                </a:solidFill>
                <a:latin typeface="微软雅黑" panose="020B0503020204020204" pitchFamily="34" charset="-122"/>
                <a:ea typeface="微软雅黑" panose="020B0503020204020204" pitchFamily="34" charset="-122"/>
                <a:cs typeface="Times New Roman" panose="02020603050405020304" pitchFamily="18" charset="0"/>
              </a:rPr>
              <a:t>图像</a:t>
            </a:r>
            <a:endParaRPr lang="zh-CN" altLang="en-US" dirty="0">
              <a:solidFill>
                <a:srgbClr val="053E49"/>
              </a:solidFill>
              <a:latin typeface="微软雅黑" panose="020B0503020204020204" pitchFamily="34" charset="-122"/>
              <a:ea typeface="微软雅黑" panose="020B0503020204020204" pitchFamily="34" charset="-122"/>
            </a:endParaRPr>
          </a:p>
        </p:txBody>
      </p:sp>
      <p:sp>
        <p:nvSpPr>
          <p:cNvPr id="3" name="Rectangle 2"/>
          <p:cNvSpPr/>
          <p:nvPr/>
        </p:nvSpPr>
        <p:spPr>
          <a:xfrm>
            <a:off x="5609970" y="5557297"/>
            <a:ext cx="1569660" cy="369332"/>
          </a:xfrm>
          <a:prstGeom prst="rect">
            <a:avLst/>
          </a:prstGeom>
        </p:spPr>
        <p:txBody>
          <a:bodyPr wrap="none">
            <a:spAutoFit/>
          </a:bodyPr>
          <a:lstStyle/>
          <a:p>
            <a:r>
              <a:rPr lang="zh-CN" altLang="zh-CN" kern="100" dirty="0">
                <a:solidFill>
                  <a:srgbClr val="053E49"/>
                </a:solidFill>
                <a:latin typeface="微软雅黑" panose="020B0503020204020204" pitchFamily="34" charset="-122"/>
                <a:ea typeface="微软雅黑" panose="020B0503020204020204" pitchFamily="34" charset="-122"/>
                <a:cs typeface="Times New Roman" panose="02020603050405020304" pitchFamily="18" charset="0"/>
              </a:rPr>
              <a:t>向量梯度图像</a:t>
            </a:r>
            <a:endParaRPr lang="zh-CN" altLang="en-US" dirty="0">
              <a:solidFill>
                <a:srgbClr val="053E49"/>
              </a:solidFill>
              <a:latin typeface="微软雅黑" panose="020B0503020204020204" pitchFamily="34" charset="-122"/>
              <a:ea typeface="微软雅黑" panose="020B0503020204020204" pitchFamily="34" charset="-122"/>
            </a:endParaRPr>
          </a:p>
        </p:txBody>
      </p:sp>
      <p:sp>
        <p:nvSpPr>
          <p:cNvPr id="4" name="Rectangle 3"/>
          <p:cNvSpPr/>
          <p:nvPr/>
        </p:nvSpPr>
        <p:spPr>
          <a:xfrm>
            <a:off x="7216923" y="5537008"/>
            <a:ext cx="2031325" cy="369332"/>
          </a:xfrm>
          <a:prstGeom prst="rect">
            <a:avLst/>
          </a:prstGeom>
        </p:spPr>
        <p:txBody>
          <a:bodyPr wrap="none">
            <a:spAutoFit/>
          </a:bodyPr>
          <a:lstStyle/>
          <a:p>
            <a:r>
              <a:rPr lang="zh-CN" altLang="zh-CN" kern="100" dirty="0">
                <a:solidFill>
                  <a:srgbClr val="053E49"/>
                </a:solidFill>
                <a:latin typeface="微软雅黑" panose="020B0503020204020204" pitchFamily="34" charset="-122"/>
                <a:ea typeface="微软雅黑" panose="020B0503020204020204" pitchFamily="34" charset="-122"/>
                <a:cs typeface="Times New Roman" panose="02020603050405020304" pitchFamily="18" charset="0"/>
              </a:rPr>
              <a:t>分量梯度合并图像</a:t>
            </a:r>
            <a:endParaRPr lang="zh-CN" altLang="en-US" dirty="0">
              <a:solidFill>
                <a:srgbClr val="053E49"/>
              </a:solidFill>
              <a:latin typeface="微软雅黑" panose="020B0503020204020204" pitchFamily="34" charset="-122"/>
              <a:ea typeface="微软雅黑" panose="020B0503020204020204" pitchFamily="34" charset="-122"/>
            </a:endParaRPr>
          </a:p>
        </p:txBody>
      </p:sp>
      <p:pic>
        <p:nvPicPr>
          <p:cNvPr id="225282" name="Picture 2" descr="Patch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5805" y="2164663"/>
            <a:ext cx="1219200" cy="1219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25283" name="Picture 3" descr="Patch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5200" y="2164663"/>
            <a:ext cx="1219200" cy="1219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25284" name="Picture 4" descr="Patch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2986" y="2164663"/>
            <a:ext cx="1219200" cy="1219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13"/>
          <p:cNvSpPr/>
          <p:nvPr/>
        </p:nvSpPr>
        <p:spPr>
          <a:xfrm>
            <a:off x="4103328" y="3383863"/>
            <a:ext cx="865943" cy="369332"/>
          </a:xfrm>
          <a:prstGeom prst="rect">
            <a:avLst/>
          </a:prstGeom>
        </p:spPr>
        <p:txBody>
          <a:bodyPr wrap="none">
            <a:spAutoFit/>
          </a:bodyPr>
          <a:lstStyle/>
          <a:p>
            <a:r>
              <a:rPr lang="en-US" altLang="zh-CN" kern="100" dirty="0">
                <a:solidFill>
                  <a:srgbClr val="053E49"/>
                </a:solidFill>
                <a:latin typeface="微软雅黑" panose="020B0503020204020204" pitchFamily="34" charset="-122"/>
                <a:ea typeface="微软雅黑" panose="020B0503020204020204" pitchFamily="34" charset="-122"/>
              </a:rPr>
              <a:t> R</a:t>
            </a:r>
            <a:r>
              <a:rPr lang="zh-CN" altLang="zh-CN" kern="100" dirty="0">
                <a:solidFill>
                  <a:srgbClr val="053E49"/>
                </a:solidFill>
                <a:latin typeface="微软雅黑" panose="020B0503020204020204" pitchFamily="34" charset="-122"/>
                <a:ea typeface="微软雅黑" panose="020B0503020204020204" pitchFamily="34" charset="-122"/>
                <a:cs typeface="Times New Roman" panose="02020603050405020304" pitchFamily="18" charset="0"/>
              </a:rPr>
              <a:t>图像</a:t>
            </a:r>
            <a:endParaRPr lang="zh-CN" altLang="en-US" dirty="0">
              <a:solidFill>
                <a:srgbClr val="053E49"/>
              </a:solidFill>
              <a:latin typeface="微软雅黑" panose="020B0503020204020204" pitchFamily="34" charset="-122"/>
              <a:ea typeface="微软雅黑" panose="020B0503020204020204" pitchFamily="34" charset="-122"/>
            </a:endParaRPr>
          </a:p>
        </p:txBody>
      </p:sp>
      <p:sp>
        <p:nvSpPr>
          <p:cNvPr id="16" name="Rectangle 15"/>
          <p:cNvSpPr/>
          <p:nvPr/>
        </p:nvSpPr>
        <p:spPr>
          <a:xfrm>
            <a:off x="5982640" y="3383863"/>
            <a:ext cx="886781" cy="369332"/>
          </a:xfrm>
          <a:prstGeom prst="rect">
            <a:avLst/>
          </a:prstGeom>
        </p:spPr>
        <p:txBody>
          <a:bodyPr wrap="none">
            <a:spAutoFit/>
          </a:bodyPr>
          <a:lstStyle/>
          <a:p>
            <a:r>
              <a:rPr lang="en-US" altLang="zh-CN" kern="100" dirty="0">
                <a:solidFill>
                  <a:srgbClr val="053E49"/>
                </a:solidFill>
                <a:latin typeface="微软雅黑" panose="020B0503020204020204" pitchFamily="34" charset="-122"/>
                <a:ea typeface="微软雅黑" panose="020B0503020204020204" pitchFamily="34" charset="-122"/>
              </a:rPr>
              <a:t> G</a:t>
            </a:r>
            <a:r>
              <a:rPr lang="zh-CN" altLang="zh-CN" kern="100" dirty="0">
                <a:solidFill>
                  <a:srgbClr val="053E49"/>
                </a:solidFill>
                <a:latin typeface="微软雅黑" panose="020B0503020204020204" pitchFamily="34" charset="-122"/>
                <a:ea typeface="微软雅黑" panose="020B0503020204020204" pitchFamily="34" charset="-122"/>
                <a:cs typeface="Times New Roman" panose="02020603050405020304" pitchFamily="18" charset="0"/>
              </a:rPr>
              <a:t>图像</a:t>
            </a:r>
            <a:endParaRPr lang="zh-CN" altLang="en-US" dirty="0">
              <a:solidFill>
                <a:srgbClr val="053E49"/>
              </a:solidFill>
              <a:latin typeface="微软雅黑" panose="020B0503020204020204" pitchFamily="34" charset="-122"/>
              <a:ea typeface="微软雅黑" panose="020B0503020204020204" pitchFamily="34" charset="-122"/>
            </a:endParaRPr>
          </a:p>
        </p:txBody>
      </p:sp>
      <p:sp>
        <p:nvSpPr>
          <p:cNvPr id="17" name="Rectangle 16"/>
          <p:cNvSpPr/>
          <p:nvPr/>
        </p:nvSpPr>
        <p:spPr>
          <a:xfrm>
            <a:off x="7834051" y="3383863"/>
            <a:ext cx="859531" cy="369332"/>
          </a:xfrm>
          <a:prstGeom prst="rect">
            <a:avLst/>
          </a:prstGeom>
        </p:spPr>
        <p:txBody>
          <a:bodyPr wrap="none">
            <a:spAutoFit/>
          </a:bodyPr>
          <a:lstStyle/>
          <a:p>
            <a:r>
              <a:rPr lang="en-US" altLang="zh-CN" kern="100" dirty="0">
                <a:solidFill>
                  <a:srgbClr val="053E49"/>
                </a:solidFill>
                <a:latin typeface="微软雅黑" panose="020B0503020204020204" pitchFamily="34" charset="-122"/>
                <a:ea typeface="微软雅黑" panose="020B0503020204020204" pitchFamily="34" charset="-122"/>
              </a:rPr>
              <a:t> B</a:t>
            </a:r>
            <a:r>
              <a:rPr lang="zh-CN" altLang="zh-CN" kern="100" dirty="0">
                <a:solidFill>
                  <a:srgbClr val="053E49"/>
                </a:solidFill>
                <a:latin typeface="微软雅黑" panose="020B0503020204020204" pitchFamily="34" charset="-122"/>
                <a:ea typeface="微软雅黑" panose="020B0503020204020204" pitchFamily="34" charset="-122"/>
                <a:cs typeface="Times New Roman" panose="02020603050405020304" pitchFamily="18" charset="0"/>
              </a:rPr>
              <a:t>图像</a:t>
            </a:r>
            <a:endParaRPr lang="zh-CN" altLang="en-US" dirty="0">
              <a:solidFill>
                <a:srgbClr val="053E49"/>
              </a:solidFill>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7" y="2060848"/>
            <a:ext cx="3874349" cy="3569579"/>
          </a:xfrm>
          <a:prstGeom prst="rect">
            <a:avLst/>
          </a:prstGeom>
        </p:spPr>
      </p:pic>
    </p:spTree>
    <p:extLst>
      <p:ext uri="{BB962C8B-B14F-4D97-AF65-F5344CB8AC3E}">
        <p14:creationId xmlns:p14="http://schemas.microsoft.com/office/powerpoint/2010/main" val="38755019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935726" y="5998977"/>
            <a:ext cx="7548169" cy="407362"/>
          </a:xfrm>
          <a:prstGeom prst="rect">
            <a:avLst/>
          </a:prstGeom>
        </p:spPr>
        <p:txBody>
          <a:bodyPr vert="horz">
            <a:noAutofit/>
          </a:bodyPr>
          <a:lstStyle/>
          <a:p>
            <a:pPr marL="274320" lvl="0" indent="-274320" algn="ctr">
              <a:spcBef>
                <a:spcPct val="20000"/>
              </a:spcBef>
              <a:buClr>
                <a:schemeClr val="accent1"/>
              </a:buClr>
              <a:buSzPct val="85000"/>
            </a:pPr>
            <a:r>
              <a:rPr lang="zh-CN" altLang="en-US" sz="2000" dirty="0">
                <a:solidFill>
                  <a:srgbClr val="053E49"/>
                </a:solidFill>
                <a:latin typeface="Times New Roman" pitchFamily="18" charset="0"/>
                <a:ea typeface="微软雅黑" pitchFamily="34" charset="-122"/>
                <a:cs typeface="Times New Roman" pitchFamily="18" charset="0"/>
              </a:rPr>
              <a:t>基于向量梯度的彩色边缘检测</a:t>
            </a:r>
            <a:endParaRPr kumimoji="0" lang="zh-CN" alt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pic>
        <p:nvPicPr>
          <p:cNvPr id="135171" name="Picture 3" descr="G_ver"/>
          <p:cNvPicPr>
            <a:picLocks noChangeAspect="1" noChangeArrowheads="1"/>
          </p:cNvPicPr>
          <p:nvPr/>
        </p:nvPicPr>
        <p:blipFill>
          <a:blip r:embed="rId2"/>
          <a:srcRect/>
          <a:stretch>
            <a:fillRect/>
          </a:stretch>
        </p:blipFill>
        <p:spPr bwMode="auto">
          <a:xfrm>
            <a:off x="638175" y="3645024"/>
            <a:ext cx="2415482" cy="1800000"/>
          </a:xfrm>
          <a:prstGeom prst="rect">
            <a:avLst/>
          </a:prstGeom>
          <a:noFill/>
        </p:spPr>
      </p:pic>
      <p:pic>
        <p:nvPicPr>
          <p:cNvPr id="135170" name="Picture 2" descr="G_hor"/>
          <p:cNvPicPr>
            <a:picLocks noChangeAspect="1" noChangeArrowheads="1"/>
          </p:cNvPicPr>
          <p:nvPr/>
        </p:nvPicPr>
        <p:blipFill>
          <a:blip r:embed="rId3"/>
          <a:srcRect/>
          <a:stretch>
            <a:fillRect/>
          </a:stretch>
        </p:blipFill>
        <p:spPr bwMode="auto">
          <a:xfrm>
            <a:off x="3459976" y="3645024"/>
            <a:ext cx="2415482" cy="1800000"/>
          </a:xfrm>
          <a:prstGeom prst="rect">
            <a:avLst/>
          </a:prstGeom>
          <a:noFill/>
        </p:spPr>
      </p:pic>
      <p:pic>
        <p:nvPicPr>
          <p:cNvPr id="135169" name="Picture 1" descr="VG"/>
          <p:cNvPicPr>
            <a:picLocks noChangeAspect="1" noChangeArrowheads="1"/>
          </p:cNvPicPr>
          <p:nvPr/>
        </p:nvPicPr>
        <p:blipFill>
          <a:blip r:embed="rId4"/>
          <a:srcRect/>
          <a:stretch>
            <a:fillRect/>
          </a:stretch>
        </p:blipFill>
        <p:spPr bwMode="auto">
          <a:xfrm>
            <a:off x="6281777" y="3645024"/>
            <a:ext cx="2415482" cy="1800000"/>
          </a:xfrm>
          <a:prstGeom prst="rect">
            <a:avLst/>
          </a:prstGeom>
          <a:noFill/>
        </p:spPr>
      </p:pic>
      <p:sp>
        <p:nvSpPr>
          <p:cNvPr id="7" name="标题 6"/>
          <p:cNvSpPr>
            <a:spLocks noGrp="1"/>
          </p:cNvSpPr>
          <p:nvPr>
            <p:ph type="title"/>
          </p:nvPr>
        </p:nvSpPr>
        <p:spPr/>
        <p:txBody>
          <a:bodyPr/>
          <a:lstStyle/>
          <a:p>
            <a:r>
              <a:rPr lang="zh-CN" altLang="en-US" dirty="0">
                <a:latin typeface="黑体" pitchFamily="2" charset="-122"/>
                <a:cs typeface="Times New Roman" pitchFamily="18" charset="0"/>
              </a:rPr>
              <a:t>基于向量梯度的彩色边缘检测示例</a:t>
            </a:r>
            <a:endParaRPr lang="zh-CN" altLang="en-US" dirty="0">
              <a:latin typeface="黑体" pitchFamily="2" charset="-122"/>
            </a:endParaRPr>
          </a:p>
        </p:txBody>
      </p:sp>
      <p:sp>
        <p:nvSpPr>
          <p:cNvPr id="8" name="矩形 7"/>
          <p:cNvSpPr/>
          <p:nvPr/>
        </p:nvSpPr>
        <p:spPr>
          <a:xfrm>
            <a:off x="447613" y="5507207"/>
            <a:ext cx="3012363" cy="369332"/>
          </a:xfrm>
          <a:prstGeom prst="rect">
            <a:avLst/>
          </a:prstGeom>
        </p:spPr>
        <p:txBody>
          <a:bodyPr wrap="none">
            <a:spAutoFit/>
          </a:bodyPr>
          <a:lstStyle/>
          <a:p>
            <a:r>
              <a:rPr lang="zh-CN" altLang="en-US" dirty="0">
                <a:solidFill>
                  <a:srgbClr val="053E49"/>
                </a:solidFill>
                <a:latin typeface="Times New Roman" pitchFamily="18" charset="0"/>
                <a:ea typeface="微软雅黑" pitchFamily="34" charset="-122"/>
                <a:cs typeface="Times New Roman" pitchFamily="18" charset="0"/>
              </a:rPr>
              <a:t>垂直方向梯度检测水平边缘 </a:t>
            </a:r>
            <a:endParaRPr lang="zh-CN" altLang="en-US" dirty="0">
              <a:solidFill>
                <a:srgbClr val="053E49"/>
              </a:solidFill>
            </a:endParaRPr>
          </a:p>
        </p:txBody>
      </p:sp>
      <p:sp>
        <p:nvSpPr>
          <p:cNvPr id="9" name="矩形 8"/>
          <p:cNvSpPr/>
          <p:nvPr/>
        </p:nvSpPr>
        <p:spPr>
          <a:xfrm>
            <a:off x="3312146" y="5507207"/>
            <a:ext cx="2954655" cy="369332"/>
          </a:xfrm>
          <a:prstGeom prst="rect">
            <a:avLst/>
          </a:prstGeom>
        </p:spPr>
        <p:txBody>
          <a:bodyPr wrap="none">
            <a:spAutoFit/>
          </a:bodyPr>
          <a:lstStyle/>
          <a:p>
            <a:r>
              <a:rPr lang="zh-CN" altLang="en-US" dirty="0">
                <a:solidFill>
                  <a:srgbClr val="053E49"/>
                </a:solidFill>
                <a:latin typeface="Times New Roman" pitchFamily="18" charset="0"/>
                <a:ea typeface="微软雅黑" pitchFamily="34" charset="-122"/>
                <a:cs typeface="Times New Roman" pitchFamily="18" charset="0"/>
              </a:rPr>
              <a:t>水平方向梯度检测垂直边缘</a:t>
            </a:r>
            <a:endParaRPr lang="zh-CN" altLang="en-US" dirty="0">
              <a:solidFill>
                <a:srgbClr val="053E49"/>
              </a:solidFill>
            </a:endParaRPr>
          </a:p>
        </p:txBody>
      </p:sp>
      <p:sp>
        <p:nvSpPr>
          <p:cNvPr id="10" name="矩形 9"/>
          <p:cNvSpPr/>
          <p:nvPr/>
        </p:nvSpPr>
        <p:spPr>
          <a:xfrm>
            <a:off x="6669732" y="5507207"/>
            <a:ext cx="1627369" cy="369332"/>
          </a:xfrm>
          <a:prstGeom prst="rect">
            <a:avLst/>
          </a:prstGeom>
        </p:spPr>
        <p:txBody>
          <a:bodyPr wrap="none">
            <a:spAutoFit/>
          </a:bodyPr>
          <a:lstStyle/>
          <a:p>
            <a:r>
              <a:rPr lang="zh-CN" altLang="en-US" dirty="0">
                <a:solidFill>
                  <a:srgbClr val="053E49"/>
                </a:solidFill>
                <a:latin typeface="Times New Roman" pitchFamily="18" charset="0"/>
                <a:ea typeface="微软雅黑" pitchFamily="34" charset="-122"/>
                <a:cs typeface="Times New Roman" pitchFamily="18" charset="0"/>
              </a:rPr>
              <a:t> 向量梯度图像</a:t>
            </a:r>
            <a:endParaRPr lang="zh-CN" altLang="en-US" dirty="0">
              <a:solidFill>
                <a:srgbClr val="053E49"/>
              </a:solidFill>
            </a:endParaRPr>
          </a:p>
        </p:txBody>
      </p:sp>
      <p:sp>
        <p:nvSpPr>
          <p:cNvPr id="2" name="Rectangle 1"/>
          <p:cNvSpPr/>
          <p:nvPr/>
        </p:nvSpPr>
        <p:spPr>
          <a:xfrm>
            <a:off x="1337767" y="3213839"/>
            <a:ext cx="1176925" cy="369332"/>
          </a:xfrm>
          <a:prstGeom prst="rect">
            <a:avLst/>
          </a:prstGeom>
        </p:spPr>
        <p:txBody>
          <a:bodyPr wrap="none">
            <a:spAutoFit/>
          </a:bodyPr>
          <a:lstStyle/>
          <a:p>
            <a:r>
              <a:rPr lang="zh-CN" altLang="en-US" dirty="0">
                <a:solidFill>
                  <a:srgbClr val="053E49"/>
                </a:solidFill>
                <a:latin typeface="微软雅黑" panose="020B0503020204020204" pitchFamily="34" charset="-122"/>
                <a:ea typeface="微软雅黑" panose="020B0503020204020204" pitchFamily="34" charset="-122"/>
              </a:rPr>
              <a:t>彩色图像 </a:t>
            </a:r>
            <a:endParaRPr lang="zh-CN" altLang="en-US" dirty="0">
              <a:solidFill>
                <a:srgbClr val="053E49"/>
              </a:solidFill>
            </a:endParaRPr>
          </a:p>
        </p:txBody>
      </p:sp>
      <p:pic>
        <p:nvPicPr>
          <p:cNvPr id="198658" name="Picture 2" descr="pepp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 y="1405248"/>
            <a:ext cx="2415600" cy="180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1223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50609" y="5867980"/>
            <a:ext cx="2304256" cy="369332"/>
          </a:xfrm>
          <a:prstGeom prst="rect">
            <a:avLst/>
          </a:prstGeom>
        </p:spPr>
        <p:txBody>
          <a:bodyPr wrap="square">
            <a:spAutoFit/>
          </a:bodyPr>
          <a:lstStyle/>
          <a:p>
            <a:pPr marL="342900" indent="-342900"/>
            <a:r>
              <a:rPr lang="zh-CN" altLang="en-US" dirty="0">
                <a:solidFill>
                  <a:srgbClr val="053E49"/>
                </a:solidFill>
                <a:latin typeface="Times New Roman" pitchFamily="18" charset="0"/>
                <a:ea typeface="微软雅黑" pitchFamily="34" charset="-122"/>
                <a:cs typeface="Times New Roman" pitchFamily="18" charset="0"/>
              </a:rPr>
              <a:t>灰度图像的梯度图像</a:t>
            </a:r>
            <a:endParaRPr lang="en-US" altLang="zh-CN" dirty="0">
              <a:solidFill>
                <a:srgbClr val="053E49"/>
              </a:solidFill>
              <a:latin typeface="Times New Roman" pitchFamily="18" charset="0"/>
              <a:ea typeface="微软雅黑" pitchFamily="34" charset="-122"/>
              <a:cs typeface="Times New Roman" pitchFamily="18" charset="0"/>
            </a:endParaRPr>
          </a:p>
        </p:txBody>
      </p:sp>
      <p:sp>
        <p:nvSpPr>
          <p:cNvPr id="12" name="内容占位符 2"/>
          <p:cNvSpPr txBox="1">
            <a:spLocks/>
          </p:cNvSpPr>
          <p:nvPr/>
        </p:nvSpPr>
        <p:spPr>
          <a:xfrm>
            <a:off x="426514" y="6237312"/>
            <a:ext cx="8358246" cy="353488"/>
          </a:xfrm>
          <a:prstGeom prst="rect">
            <a:avLst/>
          </a:prstGeom>
        </p:spPr>
        <p:txBody>
          <a:bodyPr vert="horz">
            <a:noAutofit/>
          </a:bodyPr>
          <a:lstStyle/>
          <a:p>
            <a:pPr marL="274320" indent="-274320" algn="ctr">
              <a:spcBef>
                <a:spcPct val="20000"/>
              </a:spcBef>
              <a:buClr>
                <a:schemeClr val="accent1"/>
              </a:buClr>
              <a:buSzPct val="85000"/>
            </a:pPr>
            <a:r>
              <a:rPr lang="zh-CN" altLang="en-US" sz="2000" dirty="0">
                <a:solidFill>
                  <a:srgbClr val="053E49"/>
                </a:solidFill>
                <a:latin typeface="Times New Roman" pitchFamily="18" charset="0"/>
                <a:ea typeface="微软雅黑" pitchFamily="34" charset="-122"/>
                <a:cs typeface="Times New Roman" pitchFamily="18" charset="0"/>
              </a:rPr>
              <a:t>彩色图像的向量梯度与灰度图像的梯度、分量梯度合并的梯度图像比较</a:t>
            </a:r>
          </a:p>
          <a:p>
            <a:pPr marL="274320" lvl="0" indent="-274320" algn="ctr">
              <a:spcBef>
                <a:spcPct val="20000"/>
              </a:spcBef>
              <a:buClr>
                <a:schemeClr val="accent1"/>
              </a:buClr>
              <a:buSzPct val="85000"/>
            </a:pPr>
            <a:endParaRPr lang="en-US" altLang="zh-CN" sz="2400" dirty="0">
              <a:solidFill>
                <a:srgbClr val="053E49"/>
              </a:solidFill>
              <a:latin typeface="Times New Roman" pitchFamily="18" charset="0"/>
              <a:ea typeface="微软雅黑" pitchFamily="34" charset="-122"/>
              <a:cs typeface="Times New Roman" pitchFamily="18" charset="0"/>
            </a:endParaRPr>
          </a:p>
        </p:txBody>
      </p:sp>
      <p:pic>
        <p:nvPicPr>
          <p:cNvPr id="141314" name="Picture 2" descr="SobelGrad"/>
          <p:cNvPicPr>
            <a:picLocks noChangeAspect="1" noChangeArrowheads="1"/>
          </p:cNvPicPr>
          <p:nvPr/>
        </p:nvPicPr>
        <p:blipFill>
          <a:blip r:embed="rId3"/>
          <a:srcRect/>
          <a:stretch>
            <a:fillRect/>
          </a:stretch>
        </p:blipFill>
        <p:spPr bwMode="auto">
          <a:xfrm>
            <a:off x="357158" y="1563342"/>
            <a:ext cx="2784000" cy="2088000"/>
          </a:xfrm>
          <a:prstGeom prst="rect">
            <a:avLst/>
          </a:prstGeom>
          <a:noFill/>
        </p:spPr>
      </p:pic>
      <p:pic>
        <p:nvPicPr>
          <p:cNvPr id="141313" name="Picture 1" descr="GD_BW"/>
          <p:cNvPicPr>
            <a:picLocks noChangeAspect="1" noChangeArrowheads="1"/>
          </p:cNvPicPr>
          <p:nvPr/>
        </p:nvPicPr>
        <p:blipFill>
          <a:blip r:embed="rId4"/>
          <a:srcRect/>
          <a:stretch>
            <a:fillRect/>
          </a:stretch>
        </p:blipFill>
        <p:spPr bwMode="auto">
          <a:xfrm>
            <a:off x="357158" y="3686870"/>
            <a:ext cx="2784000" cy="2088000"/>
          </a:xfrm>
          <a:prstGeom prst="rect">
            <a:avLst/>
          </a:prstGeom>
          <a:noFill/>
        </p:spPr>
      </p:pic>
      <p:pic>
        <p:nvPicPr>
          <p:cNvPr id="141316" name="Picture 4" descr="SobelGrad"/>
          <p:cNvPicPr>
            <a:picLocks noChangeAspect="1" noChangeArrowheads="1"/>
          </p:cNvPicPr>
          <p:nvPr/>
        </p:nvPicPr>
        <p:blipFill>
          <a:blip r:embed="rId3"/>
          <a:srcRect/>
          <a:stretch>
            <a:fillRect/>
          </a:stretch>
        </p:blipFill>
        <p:spPr bwMode="auto">
          <a:xfrm>
            <a:off x="3178959" y="1563342"/>
            <a:ext cx="2784000" cy="2088000"/>
          </a:xfrm>
          <a:prstGeom prst="rect">
            <a:avLst/>
          </a:prstGeom>
          <a:noFill/>
        </p:spPr>
      </p:pic>
      <p:pic>
        <p:nvPicPr>
          <p:cNvPr id="141315" name="Picture 3" descr="GD_BW"/>
          <p:cNvPicPr>
            <a:picLocks noChangeAspect="1" noChangeArrowheads="1"/>
          </p:cNvPicPr>
          <p:nvPr/>
        </p:nvPicPr>
        <p:blipFill>
          <a:blip r:embed="rId4"/>
          <a:srcRect/>
          <a:stretch>
            <a:fillRect/>
          </a:stretch>
        </p:blipFill>
        <p:spPr bwMode="auto">
          <a:xfrm>
            <a:off x="3178959" y="3686870"/>
            <a:ext cx="2784000" cy="2088000"/>
          </a:xfrm>
          <a:prstGeom prst="rect">
            <a:avLst/>
          </a:prstGeom>
          <a:noFill/>
        </p:spPr>
      </p:pic>
      <p:pic>
        <p:nvPicPr>
          <p:cNvPr id="141318" name="Picture 6" descr="VG"/>
          <p:cNvPicPr>
            <a:picLocks noChangeAspect="1" noChangeArrowheads="1"/>
          </p:cNvPicPr>
          <p:nvPr/>
        </p:nvPicPr>
        <p:blipFill>
          <a:blip r:embed="rId5"/>
          <a:srcRect/>
          <a:stretch>
            <a:fillRect/>
          </a:stretch>
        </p:blipFill>
        <p:spPr bwMode="auto">
          <a:xfrm>
            <a:off x="6000760" y="1563342"/>
            <a:ext cx="2784000" cy="2088000"/>
          </a:xfrm>
          <a:prstGeom prst="rect">
            <a:avLst/>
          </a:prstGeom>
          <a:noFill/>
        </p:spPr>
      </p:pic>
      <p:pic>
        <p:nvPicPr>
          <p:cNvPr id="141317" name="Picture 5" descr="VG_BW"/>
          <p:cNvPicPr>
            <a:picLocks noChangeAspect="1" noChangeArrowheads="1"/>
          </p:cNvPicPr>
          <p:nvPr/>
        </p:nvPicPr>
        <p:blipFill>
          <a:blip r:embed="rId6"/>
          <a:srcRect/>
          <a:stretch>
            <a:fillRect/>
          </a:stretch>
        </p:blipFill>
        <p:spPr bwMode="auto">
          <a:xfrm>
            <a:off x="6000760" y="3686870"/>
            <a:ext cx="2784000" cy="2088000"/>
          </a:xfrm>
          <a:prstGeom prst="rect">
            <a:avLst/>
          </a:prstGeom>
          <a:noFill/>
        </p:spPr>
      </p:pic>
      <p:sp>
        <p:nvSpPr>
          <p:cNvPr id="11" name="标题 10"/>
          <p:cNvSpPr>
            <a:spLocks noGrp="1"/>
          </p:cNvSpPr>
          <p:nvPr>
            <p:ph type="title"/>
          </p:nvPr>
        </p:nvSpPr>
        <p:spPr/>
        <p:txBody>
          <a:bodyPr/>
          <a:lstStyle/>
          <a:p>
            <a:pPr marL="274320" indent="-274320">
              <a:spcBef>
                <a:spcPct val="20000"/>
              </a:spcBef>
            </a:pPr>
            <a:r>
              <a:rPr lang="zh-CN" altLang="en-US" dirty="0">
                <a:latin typeface="黑体" pitchFamily="2" charset="-122"/>
                <a:cs typeface="Times New Roman" pitchFamily="18" charset="0"/>
              </a:rPr>
              <a:t>不同梯度图像结果比较</a:t>
            </a:r>
          </a:p>
        </p:txBody>
      </p:sp>
      <p:sp>
        <p:nvSpPr>
          <p:cNvPr id="13" name="矩形 5"/>
          <p:cNvSpPr/>
          <p:nvPr/>
        </p:nvSpPr>
        <p:spPr>
          <a:xfrm>
            <a:off x="3178959" y="5867980"/>
            <a:ext cx="2880320" cy="369332"/>
          </a:xfrm>
          <a:prstGeom prst="rect">
            <a:avLst/>
          </a:prstGeom>
        </p:spPr>
        <p:txBody>
          <a:bodyPr wrap="square">
            <a:spAutoFit/>
          </a:bodyPr>
          <a:lstStyle/>
          <a:p>
            <a:pPr marL="342900" indent="-342900"/>
            <a:r>
              <a:rPr lang="zh-CN" altLang="en-US" dirty="0">
                <a:solidFill>
                  <a:srgbClr val="053E49"/>
                </a:solidFill>
                <a:latin typeface="Times New Roman" pitchFamily="18" charset="0"/>
                <a:ea typeface="微软雅黑" pitchFamily="34" charset="-122"/>
                <a:cs typeface="Times New Roman" pitchFamily="18" charset="0"/>
              </a:rPr>
              <a:t>分量梯度合并的梯度图像 </a:t>
            </a:r>
            <a:endParaRPr lang="en-US" altLang="zh-CN" dirty="0">
              <a:solidFill>
                <a:srgbClr val="053E49"/>
              </a:solidFill>
              <a:latin typeface="Times New Roman" pitchFamily="18" charset="0"/>
              <a:ea typeface="微软雅黑" pitchFamily="34" charset="-122"/>
              <a:cs typeface="Times New Roman" pitchFamily="18" charset="0"/>
            </a:endParaRPr>
          </a:p>
        </p:txBody>
      </p:sp>
      <p:sp>
        <p:nvSpPr>
          <p:cNvPr id="14" name="矩形 5"/>
          <p:cNvSpPr/>
          <p:nvPr/>
        </p:nvSpPr>
        <p:spPr>
          <a:xfrm>
            <a:off x="6583857" y="5867980"/>
            <a:ext cx="1617806" cy="369332"/>
          </a:xfrm>
          <a:prstGeom prst="rect">
            <a:avLst/>
          </a:prstGeom>
        </p:spPr>
        <p:txBody>
          <a:bodyPr wrap="square">
            <a:spAutoFit/>
          </a:bodyPr>
          <a:lstStyle/>
          <a:p>
            <a:pPr marL="342900" indent="-342900"/>
            <a:r>
              <a:rPr lang="zh-CN" altLang="en-US" dirty="0">
                <a:solidFill>
                  <a:srgbClr val="053E49"/>
                </a:solidFill>
                <a:latin typeface="Times New Roman" pitchFamily="18" charset="0"/>
                <a:ea typeface="微软雅黑" pitchFamily="34" charset="-122"/>
                <a:cs typeface="Times New Roman" pitchFamily="18" charset="0"/>
              </a:rPr>
              <a:t>向量梯度图像</a:t>
            </a:r>
            <a:endParaRPr lang="en-US" altLang="zh-CN" dirty="0">
              <a:solidFill>
                <a:srgbClr val="053E49"/>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1265151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彩色平衡</a:t>
            </a:r>
          </a:p>
        </p:txBody>
      </p:sp>
      <p:sp>
        <p:nvSpPr>
          <p:cNvPr id="4" name="Content Placeholder 3"/>
          <p:cNvSpPr>
            <a:spLocks noGrp="1"/>
          </p:cNvSpPr>
          <p:nvPr>
            <p:ph idx="1"/>
          </p:nvPr>
        </p:nvSpPr>
        <p:spPr>
          <a:xfrm>
            <a:off x="611560" y="1268760"/>
            <a:ext cx="8075240" cy="5524500"/>
          </a:xfrm>
        </p:spPr>
        <p:txBody>
          <a:bodyPr/>
          <a:lstStyle/>
          <a:p>
            <a:pPr>
              <a:lnSpc>
                <a:spcPct val="120000"/>
              </a:lnSpc>
            </a:pPr>
            <a:r>
              <a:rPr lang="zh-CN" altLang="en-US" sz="2600" b="1" dirty="0">
                <a:solidFill>
                  <a:srgbClr val="7D2E8F"/>
                </a:solidFill>
                <a:latin typeface="+mn-ea"/>
              </a:rPr>
              <a:t>偏色</a:t>
            </a:r>
            <a:endParaRPr lang="en-US" altLang="zh-CN" sz="2600" b="1" dirty="0">
              <a:solidFill>
                <a:srgbClr val="7D2E8F"/>
              </a:solidFill>
              <a:latin typeface="+mn-ea"/>
            </a:endParaRPr>
          </a:p>
          <a:p>
            <a:pPr lvl="1">
              <a:lnSpc>
                <a:spcPct val="120000"/>
              </a:lnSpc>
            </a:pPr>
            <a:r>
              <a:rPr lang="zh-CN" altLang="en-US" sz="2400" b="1" dirty="0">
                <a:latin typeface="宋体" panose="02010600030101010101" pitchFamily="2" charset="-122"/>
                <a:ea typeface="宋体" panose="02010600030101010101" pitchFamily="2" charset="-122"/>
              </a:rPr>
              <a:t>采样过程中，由于设备、环境的原因会造成图像的三个颜色分量不同的变换关系，使图像中所有物体的颜色偏离了其原有的真实色彩。</a:t>
            </a:r>
            <a:endParaRPr lang="en-US" altLang="zh-CN" sz="2400" b="1" dirty="0">
              <a:latin typeface="宋体" panose="02010600030101010101" pitchFamily="2" charset="-122"/>
              <a:ea typeface="宋体" panose="02010600030101010101" pitchFamily="2" charset="-122"/>
            </a:endParaRPr>
          </a:p>
          <a:p>
            <a:pPr>
              <a:lnSpc>
                <a:spcPct val="120000"/>
              </a:lnSpc>
            </a:pPr>
            <a:r>
              <a:rPr lang="zh-CN" altLang="en-US" sz="2600" b="1" dirty="0">
                <a:solidFill>
                  <a:srgbClr val="7D2E8F"/>
                </a:solidFill>
                <a:latin typeface="+mn-ea"/>
              </a:rPr>
              <a:t>彩色平衡</a:t>
            </a:r>
            <a:endParaRPr lang="en-US" altLang="zh-CN" sz="2600" b="1" dirty="0">
              <a:solidFill>
                <a:srgbClr val="7D2E8F"/>
              </a:solidFill>
              <a:latin typeface="+mn-ea"/>
            </a:endParaRPr>
          </a:p>
          <a:p>
            <a:pPr lvl="1">
              <a:lnSpc>
                <a:spcPct val="120000"/>
              </a:lnSpc>
            </a:pPr>
            <a:r>
              <a:rPr lang="zh-CN" altLang="en-US" sz="2400" b="1" dirty="0">
                <a:latin typeface="宋体" panose="02010600030101010101" pitchFamily="2" charset="-122"/>
                <a:ea typeface="宋体" panose="02010600030101010101" pitchFamily="2" charset="-122"/>
              </a:rPr>
              <a:t>校正偏色的过程叫作彩色平衡。</a:t>
            </a:r>
            <a:endParaRPr lang="en-US" altLang="zh-CN" sz="2400" b="1" dirty="0">
              <a:latin typeface="宋体" panose="02010600030101010101" pitchFamily="2" charset="-122"/>
              <a:ea typeface="宋体" panose="02010600030101010101" pitchFamily="2" charset="-122"/>
            </a:endParaRPr>
          </a:p>
          <a:p>
            <a:pPr lvl="1">
              <a:lnSpc>
                <a:spcPct val="120000"/>
              </a:lnSpc>
            </a:pPr>
            <a:r>
              <a:rPr lang="zh-CN" altLang="en-US" sz="2400" b="1" dirty="0">
                <a:latin typeface="宋体" panose="02010600030101010101" pitchFamily="2" charset="-122"/>
                <a:ea typeface="宋体" panose="02010600030101010101" pitchFamily="2" charset="-122"/>
              </a:rPr>
              <a:t>通过</a:t>
            </a:r>
            <a:r>
              <a:rPr lang="zh-CN" altLang="en-US" sz="2400" b="1" dirty="0">
                <a:solidFill>
                  <a:srgbClr val="0033CC"/>
                </a:solidFill>
                <a:latin typeface="宋体" panose="02010600030101010101" pitchFamily="2" charset="-122"/>
                <a:ea typeface="宋体" panose="02010600030101010101" pitchFamily="2" charset="-122"/>
              </a:rPr>
              <a:t>白平衡方法</a:t>
            </a:r>
            <a:r>
              <a:rPr lang="zh-CN" altLang="en-US" sz="2400" b="1" dirty="0">
                <a:latin typeface="宋体" panose="02010600030101010101" pitchFamily="2" charset="-122"/>
                <a:ea typeface="宋体" panose="02010600030101010101" pitchFamily="2" charset="-122"/>
              </a:rPr>
              <a:t>实现彩色平衡。</a:t>
            </a:r>
            <a:endParaRPr lang="en-US" altLang="zh-CN" sz="2400" b="1" dirty="0">
              <a:latin typeface="宋体" panose="02010600030101010101" pitchFamily="2" charset="-122"/>
              <a:ea typeface="宋体" panose="02010600030101010101" pitchFamily="2" charset="-122"/>
            </a:endParaRPr>
          </a:p>
          <a:p>
            <a:pPr lvl="0">
              <a:lnSpc>
                <a:spcPct val="120000"/>
              </a:lnSpc>
            </a:pPr>
            <a:r>
              <a:rPr lang="zh-CN" altLang="en-US" sz="2600" b="1" dirty="0">
                <a:solidFill>
                  <a:srgbClr val="7D2E8F"/>
                </a:solidFill>
                <a:latin typeface="+mn-ea"/>
                <a:cs typeface="Times New Roman" pitchFamily="18" charset="0"/>
              </a:rPr>
              <a:t>白平衡</a:t>
            </a:r>
            <a:endParaRPr lang="en-US" altLang="zh-CN" sz="2600" b="1" dirty="0">
              <a:solidFill>
                <a:srgbClr val="7D2E8F"/>
              </a:solidFill>
              <a:latin typeface="+mn-ea"/>
              <a:cs typeface="Times New Roman" pitchFamily="18" charset="0"/>
            </a:endParaRPr>
          </a:p>
          <a:p>
            <a:pPr lvl="1">
              <a:lnSpc>
                <a:spcPct val="120000"/>
              </a:lnSpc>
            </a:pPr>
            <a:r>
              <a:rPr lang="zh-CN" altLang="en-US" sz="2400" b="1" dirty="0">
                <a:solidFill>
                  <a:srgbClr val="000000"/>
                </a:solidFill>
                <a:latin typeface="Times New Roman" pitchFamily="18" charset="0"/>
                <a:cs typeface="Times New Roman" pitchFamily="18" charset="0"/>
              </a:rPr>
              <a:t>将场景中白色物体在成像中的响应值校正为像素的白色。</a:t>
            </a:r>
            <a:endParaRPr lang="en-US" altLang="zh-CN" sz="2400" b="1" dirty="0">
              <a:solidFill>
                <a:srgbClr val="000000"/>
              </a:solidFill>
              <a:latin typeface="Times New Roman" pitchFamily="18" charset="0"/>
              <a:cs typeface="Times New Roman" pitchFamily="18" charset="0"/>
            </a:endParaRPr>
          </a:p>
          <a:p>
            <a:pPr>
              <a:lnSpc>
                <a:spcPct val="120000"/>
              </a:lnSpc>
            </a:pPr>
            <a:endParaRPr lang="zh-CN" altLang="en-US" sz="2800" b="1" dirty="0">
              <a:latin typeface="宋体" panose="02010600030101010101" pitchFamily="2" charset="-122"/>
              <a:ea typeface="宋体" panose="02010600030101010101" pitchFamily="2" charset="-122"/>
            </a:endParaRPr>
          </a:p>
          <a:p>
            <a:pPr>
              <a:lnSpc>
                <a:spcPct val="120000"/>
              </a:lnSpc>
            </a:pPr>
            <a:endParaRPr lang="zh-CN" altLang="en-US" sz="2800" dirty="0"/>
          </a:p>
        </p:txBody>
      </p:sp>
    </p:spTree>
    <p:extLst>
      <p:ext uri="{BB962C8B-B14F-4D97-AF65-F5344CB8AC3E}">
        <p14:creationId xmlns:p14="http://schemas.microsoft.com/office/powerpoint/2010/main" val="11729802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latin typeface="黑体" pitchFamily="2" charset="-122"/>
                <a:ea typeface="黑体" pitchFamily="2" charset="-122"/>
              </a:rPr>
              <a:t>彩色平衡</a:t>
            </a:r>
          </a:p>
        </p:txBody>
      </p:sp>
      <p:sp>
        <p:nvSpPr>
          <p:cNvPr id="4" name="Content Placeholder 3"/>
          <p:cNvSpPr>
            <a:spLocks noGrp="1"/>
          </p:cNvSpPr>
          <p:nvPr>
            <p:ph idx="1"/>
          </p:nvPr>
        </p:nvSpPr>
        <p:spPr/>
        <p:txBody>
          <a:bodyPr/>
          <a:lstStyle/>
          <a:p>
            <a:pPr>
              <a:lnSpc>
                <a:spcPct val="120000"/>
              </a:lnSpc>
            </a:pPr>
            <a:r>
              <a:rPr lang="zh-CN" altLang="en-US" sz="2800" b="1" dirty="0"/>
              <a:t>如何判断彩色图像的偏色？</a:t>
            </a:r>
          </a:p>
          <a:p>
            <a:pPr lvl="1">
              <a:lnSpc>
                <a:spcPct val="120000"/>
              </a:lnSpc>
            </a:pPr>
            <a:r>
              <a:rPr lang="zh-CN" altLang="en-US" sz="2600" b="1" dirty="0"/>
              <a:t>检查在现实中应该是灰色的物体，在图像中是否是灰色。</a:t>
            </a:r>
          </a:p>
          <a:p>
            <a:pPr lvl="1">
              <a:lnSpc>
                <a:spcPct val="120000"/>
              </a:lnSpc>
            </a:pPr>
            <a:r>
              <a:rPr lang="zh-CN" altLang="en-US" sz="2600" b="1" dirty="0"/>
              <a:t>例如：某黑色区域的平均值是</a:t>
            </a:r>
          </a:p>
          <a:p>
            <a:pPr marL="0" indent="0">
              <a:lnSpc>
                <a:spcPct val="120000"/>
              </a:lnSpc>
              <a:buNone/>
            </a:pPr>
            <a:r>
              <a:rPr lang="zh-CN" altLang="en-US" sz="2600" b="1" dirty="0"/>
              <a:t>	</a:t>
            </a:r>
            <a:r>
              <a:rPr lang="en-US" altLang="zh-CN" sz="2600" b="1" dirty="0">
                <a:solidFill>
                  <a:srgbClr val="FF0000"/>
                </a:solidFill>
              </a:rPr>
              <a:t>R = 0</a:t>
            </a:r>
            <a:r>
              <a:rPr lang="en-US" altLang="zh-CN" sz="2600" b="1" dirty="0"/>
              <a:t> </a:t>
            </a:r>
            <a:r>
              <a:rPr lang="zh-CN" altLang="en-US" sz="2600" b="1" dirty="0"/>
              <a:t>， </a:t>
            </a:r>
            <a:r>
              <a:rPr lang="en-US" altLang="zh-CN" sz="2600" b="1" dirty="0">
                <a:solidFill>
                  <a:srgbClr val="00FF00"/>
                </a:solidFill>
              </a:rPr>
              <a:t>G = 12</a:t>
            </a:r>
            <a:r>
              <a:rPr lang="zh-CN" altLang="en-US" sz="2600" b="1" dirty="0"/>
              <a:t>，  </a:t>
            </a:r>
            <a:r>
              <a:rPr lang="en-US" altLang="zh-CN" sz="2600" b="1" dirty="0">
                <a:solidFill>
                  <a:srgbClr val="0000FF"/>
                </a:solidFill>
              </a:rPr>
              <a:t>B = 7  </a:t>
            </a:r>
            <a:r>
              <a:rPr lang="zh-CN" altLang="en-US" sz="2600" b="1" dirty="0"/>
              <a:t>说明有青色色偏</a:t>
            </a:r>
          </a:p>
          <a:p>
            <a:pPr lvl="1">
              <a:lnSpc>
                <a:spcPct val="120000"/>
              </a:lnSpc>
            </a:pPr>
            <a:r>
              <a:rPr lang="zh-CN" altLang="en-US" sz="2600" b="1" dirty="0"/>
              <a:t>检查高饱和度的颜色是否正常，即检查在现实中应该是纯色的物体，在图像中是否有偏色。</a:t>
            </a:r>
          </a:p>
          <a:p>
            <a:pPr>
              <a:lnSpc>
                <a:spcPct val="120000"/>
              </a:lnSpc>
            </a:pPr>
            <a:endParaRPr lang="zh-CN" altLang="en-US" sz="2800" b="1" dirty="0"/>
          </a:p>
        </p:txBody>
      </p:sp>
    </p:spTree>
    <p:extLst>
      <p:ext uri="{BB962C8B-B14F-4D97-AF65-F5344CB8AC3E}">
        <p14:creationId xmlns:p14="http://schemas.microsoft.com/office/powerpoint/2010/main" val="37948440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itchFamily="2" charset="-122"/>
                <a:ea typeface="黑体" pitchFamily="2" charset="-122"/>
              </a:rPr>
              <a:t>彩色平衡</a:t>
            </a:r>
            <a:endParaRPr lang="zh-CN" altLang="en-US" dirty="0"/>
          </a:p>
        </p:txBody>
      </p:sp>
      <p:sp>
        <p:nvSpPr>
          <p:cNvPr id="3" name="Content Placeholder 2"/>
          <p:cNvSpPr>
            <a:spLocks noGrp="1"/>
          </p:cNvSpPr>
          <p:nvPr>
            <p:ph idx="1"/>
          </p:nvPr>
        </p:nvSpPr>
        <p:spPr>
          <a:xfrm>
            <a:off x="457200" y="2132856"/>
            <a:ext cx="8229600" cy="4725144"/>
          </a:xfrm>
        </p:spPr>
        <p:txBody>
          <a:bodyPr/>
          <a:lstStyle/>
          <a:p>
            <a:pPr>
              <a:lnSpc>
                <a:spcPct val="120000"/>
              </a:lnSpc>
            </a:pPr>
            <a:r>
              <a:rPr lang="zh-CN" altLang="en-US" sz="2800" b="1" dirty="0"/>
              <a:t>简单的交互式白平衡方法</a:t>
            </a:r>
            <a:endParaRPr lang="en-US" altLang="zh-CN" sz="2800" b="1" dirty="0"/>
          </a:p>
          <a:p>
            <a:pPr lvl="1">
              <a:lnSpc>
                <a:spcPct val="120000"/>
              </a:lnSpc>
            </a:pPr>
            <a:r>
              <a:rPr lang="zh-CN" altLang="en-US" sz="2600" b="1" dirty="0"/>
              <a:t>由于人眼对绿色更为敏感，保持</a:t>
            </a:r>
            <a:r>
              <a:rPr lang="en-US" altLang="zh-CN" sz="2600" b="1" dirty="0"/>
              <a:t>G</a:t>
            </a:r>
            <a:r>
              <a:rPr lang="zh-CN" altLang="en-US" sz="2600" b="1" dirty="0"/>
              <a:t>分量不变，</a:t>
            </a:r>
            <a:endParaRPr lang="en-US" altLang="zh-CN" sz="2600" b="1" dirty="0"/>
          </a:p>
          <a:p>
            <a:pPr lvl="1">
              <a:lnSpc>
                <a:spcPct val="120000"/>
              </a:lnSpc>
            </a:pPr>
            <a:r>
              <a:rPr lang="zh-CN" altLang="en-US" sz="2600" b="1" dirty="0"/>
              <a:t>选择</a:t>
            </a:r>
            <a:r>
              <a:rPr lang="en-US" altLang="zh-CN" sz="2600" b="1" dirty="0"/>
              <a:t>R</a:t>
            </a:r>
            <a:r>
              <a:rPr lang="zh-CN" altLang="en-US" sz="2600" b="1" dirty="0"/>
              <a:t>、</a:t>
            </a:r>
            <a:r>
              <a:rPr lang="en-US" altLang="zh-CN" sz="2600" b="1" dirty="0"/>
              <a:t>B</a:t>
            </a:r>
            <a:r>
              <a:rPr lang="zh-CN" altLang="en-US" sz="2600" b="1" dirty="0"/>
              <a:t>两个颜色分量，去匹配</a:t>
            </a:r>
            <a:r>
              <a:rPr lang="en-US" altLang="zh-CN" sz="2600" b="1" dirty="0"/>
              <a:t>G</a:t>
            </a:r>
            <a:r>
              <a:rPr lang="zh-CN" altLang="en-US" sz="2600" b="1" dirty="0"/>
              <a:t>分量。</a:t>
            </a:r>
          </a:p>
          <a:p>
            <a:pPr>
              <a:lnSpc>
                <a:spcPct val="120000"/>
              </a:lnSpc>
            </a:pPr>
            <a:endParaRPr lang="zh-CN" altLang="en-US" sz="2800" b="1" dirty="0"/>
          </a:p>
        </p:txBody>
      </p:sp>
    </p:spTree>
    <p:extLst>
      <p:ext uri="{BB962C8B-B14F-4D97-AF65-F5344CB8AC3E}">
        <p14:creationId xmlns:p14="http://schemas.microsoft.com/office/powerpoint/2010/main" val="18378993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itchFamily="2" charset="-122"/>
                <a:ea typeface="黑体" pitchFamily="2" charset="-122"/>
              </a:rPr>
              <a:t>彩色平衡</a:t>
            </a:r>
            <a:endParaRPr lang="zh-CN" altLang="en-US" dirty="0"/>
          </a:p>
        </p:txBody>
      </p:sp>
      <p:sp>
        <p:nvSpPr>
          <p:cNvPr id="3" name="Content Placeholder 2"/>
          <p:cNvSpPr>
            <a:spLocks noGrp="1"/>
          </p:cNvSpPr>
          <p:nvPr>
            <p:ph idx="1"/>
          </p:nvPr>
        </p:nvSpPr>
        <p:spPr/>
        <p:txBody>
          <a:bodyPr/>
          <a:lstStyle/>
          <a:p>
            <a:pPr>
              <a:lnSpc>
                <a:spcPct val="120000"/>
              </a:lnSpc>
            </a:pPr>
            <a:r>
              <a:rPr lang="zh-CN" altLang="en-US" sz="2800" b="1" dirty="0"/>
              <a:t>在图像中选取两个浅灰或深灰区域，并计算这两个区域的</a:t>
            </a:r>
            <a:r>
              <a:rPr lang="en-US" altLang="zh-CN" sz="2800" b="1" dirty="0"/>
              <a:t>RGB</a:t>
            </a:r>
            <a:r>
              <a:rPr lang="zh-CN" altLang="en-US" sz="2800" b="1" dirty="0"/>
              <a:t>平均值，假设：</a:t>
            </a:r>
          </a:p>
          <a:p>
            <a:pPr marL="0" indent="0" algn="ctr">
              <a:lnSpc>
                <a:spcPct val="120000"/>
              </a:lnSpc>
              <a:buNone/>
            </a:pPr>
            <a:r>
              <a:rPr lang="en-US" altLang="zh-CN" sz="2800" b="1" dirty="0">
                <a:solidFill>
                  <a:srgbClr val="FF0000"/>
                </a:solidFill>
              </a:rPr>
              <a:t>R</a:t>
            </a:r>
            <a:r>
              <a:rPr lang="en-US" altLang="zh-CN" sz="2800" b="1" baseline="-25000" dirty="0">
                <a:solidFill>
                  <a:srgbClr val="FF0000"/>
                </a:solidFill>
              </a:rPr>
              <a:t>1</a:t>
            </a:r>
            <a:r>
              <a:rPr lang="en-US" altLang="zh-CN" sz="2800" b="1" dirty="0">
                <a:solidFill>
                  <a:srgbClr val="FF0000"/>
                </a:solidFill>
              </a:rPr>
              <a:t> = 25 </a:t>
            </a:r>
            <a:r>
              <a:rPr lang="zh-CN" altLang="en-US" sz="2800" b="1" dirty="0">
                <a:solidFill>
                  <a:srgbClr val="FF0000"/>
                </a:solidFill>
              </a:rPr>
              <a:t>；</a:t>
            </a:r>
            <a:r>
              <a:rPr lang="en-US" altLang="zh-CN" sz="2800" b="1" dirty="0">
                <a:solidFill>
                  <a:srgbClr val="00FF00"/>
                </a:solidFill>
              </a:rPr>
              <a:t>G</a:t>
            </a:r>
            <a:r>
              <a:rPr lang="en-US" altLang="zh-CN" sz="2800" b="1" baseline="-25000" dirty="0">
                <a:solidFill>
                  <a:srgbClr val="00FF00"/>
                </a:solidFill>
              </a:rPr>
              <a:t>1</a:t>
            </a:r>
            <a:r>
              <a:rPr lang="en-US" altLang="zh-CN" sz="2800" b="1" dirty="0">
                <a:solidFill>
                  <a:srgbClr val="00FF00"/>
                </a:solidFill>
              </a:rPr>
              <a:t> = 31</a:t>
            </a:r>
            <a:r>
              <a:rPr lang="zh-CN" altLang="en-US" sz="2800" b="1" dirty="0">
                <a:solidFill>
                  <a:srgbClr val="00FF00"/>
                </a:solidFill>
              </a:rPr>
              <a:t>；</a:t>
            </a:r>
            <a:r>
              <a:rPr lang="en-US" altLang="zh-CN" sz="2800" b="1" dirty="0">
                <a:solidFill>
                  <a:srgbClr val="0000FF"/>
                </a:solidFill>
              </a:rPr>
              <a:t>B</a:t>
            </a:r>
            <a:r>
              <a:rPr lang="en-US" altLang="zh-CN" sz="2800" b="1" baseline="-25000" dirty="0">
                <a:solidFill>
                  <a:srgbClr val="0000FF"/>
                </a:solidFill>
              </a:rPr>
              <a:t>1</a:t>
            </a:r>
            <a:r>
              <a:rPr lang="en-US" altLang="zh-CN" sz="2800" b="1" dirty="0">
                <a:solidFill>
                  <a:srgbClr val="0000FF"/>
                </a:solidFill>
              </a:rPr>
              <a:t> = 37</a:t>
            </a:r>
          </a:p>
          <a:p>
            <a:pPr marL="0" indent="0">
              <a:lnSpc>
                <a:spcPct val="120000"/>
              </a:lnSpc>
              <a:buNone/>
            </a:pPr>
            <a:r>
              <a:rPr lang="en-US" altLang="zh-CN" sz="2800" b="1" dirty="0"/>
              <a:t>                      </a:t>
            </a:r>
            <a:r>
              <a:rPr lang="en-US" altLang="zh-CN" sz="2800" b="1" dirty="0">
                <a:solidFill>
                  <a:srgbClr val="FF0000"/>
                </a:solidFill>
              </a:rPr>
              <a:t>R</a:t>
            </a:r>
            <a:r>
              <a:rPr lang="en-US" altLang="zh-CN" sz="2800" b="1" baseline="-25000" dirty="0">
                <a:solidFill>
                  <a:srgbClr val="FF0000"/>
                </a:solidFill>
              </a:rPr>
              <a:t>2</a:t>
            </a:r>
            <a:r>
              <a:rPr lang="en-US" altLang="zh-CN" sz="2800" b="1" dirty="0">
                <a:solidFill>
                  <a:srgbClr val="FF0000"/>
                </a:solidFill>
              </a:rPr>
              <a:t> = 75 </a:t>
            </a:r>
            <a:r>
              <a:rPr lang="zh-CN" altLang="en-US" sz="2800" b="1" dirty="0">
                <a:solidFill>
                  <a:srgbClr val="FF0000"/>
                </a:solidFill>
              </a:rPr>
              <a:t>；</a:t>
            </a:r>
            <a:r>
              <a:rPr lang="en-US" altLang="zh-CN" sz="2800" b="1" dirty="0">
                <a:solidFill>
                  <a:srgbClr val="00FF00"/>
                </a:solidFill>
              </a:rPr>
              <a:t>G</a:t>
            </a:r>
            <a:r>
              <a:rPr lang="en-US" altLang="zh-CN" sz="2800" b="1" baseline="-25000" dirty="0">
                <a:solidFill>
                  <a:srgbClr val="00FF00"/>
                </a:solidFill>
              </a:rPr>
              <a:t>2</a:t>
            </a:r>
            <a:r>
              <a:rPr lang="en-US" altLang="zh-CN" sz="2800" b="1" dirty="0">
                <a:solidFill>
                  <a:srgbClr val="00FF00"/>
                </a:solidFill>
              </a:rPr>
              <a:t> = 79</a:t>
            </a:r>
            <a:r>
              <a:rPr lang="zh-CN" altLang="en-US" sz="2800" b="1" dirty="0">
                <a:solidFill>
                  <a:srgbClr val="00FF00"/>
                </a:solidFill>
              </a:rPr>
              <a:t>；</a:t>
            </a:r>
            <a:r>
              <a:rPr lang="en-US" altLang="zh-CN" sz="2800" b="1" dirty="0">
                <a:solidFill>
                  <a:srgbClr val="0000FF"/>
                </a:solidFill>
              </a:rPr>
              <a:t>B</a:t>
            </a:r>
            <a:r>
              <a:rPr lang="en-US" altLang="zh-CN" sz="2800" b="1" baseline="-25000" dirty="0">
                <a:solidFill>
                  <a:srgbClr val="0000FF"/>
                </a:solidFill>
              </a:rPr>
              <a:t>2</a:t>
            </a:r>
            <a:r>
              <a:rPr lang="en-US" altLang="zh-CN" sz="2800" b="1" dirty="0">
                <a:solidFill>
                  <a:srgbClr val="0000FF"/>
                </a:solidFill>
              </a:rPr>
              <a:t> = 77   </a:t>
            </a:r>
            <a:r>
              <a:rPr lang="en-US" altLang="zh-CN" sz="2800" b="1" dirty="0"/>
              <a:t>	 </a:t>
            </a:r>
          </a:p>
          <a:p>
            <a:pPr>
              <a:lnSpc>
                <a:spcPct val="120000"/>
              </a:lnSpc>
            </a:pPr>
            <a:r>
              <a:rPr lang="zh-CN" altLang="en-US" sz="2800" b="1" dirty="0"/>
              <a:t>调整</a:t>
            </a:r>
            <a:r>
              <a:rPr lang="en-US" altLang="zh-CN" sz="2800" b="1" dirty="0"/>
              <a:t>R</a:t>
            </a:r>
            <a:r>
              <a:rPr lang="zh-CN" altLang="en-US" sz="2800" b="1" dirty="0"/>
              <a:t>、</a:t>
            </a:r>
            <a:r>
              <a:rPr lang="en-US" altLang="zh-CN" sz="2800" b="1" dirty="0"/>
              <a:t>B</a:t>
            </a:r>
            <a:r>
              <a:rPr lang="zh-CN" altLang="en-US" sz="2800" b="1" dirty="0"/>
              <a:t>去匹配</a:t>
            </a:r>
            <a:r>
              <a:rPr lang="en-US" altLang="zh-CN" sz="2800" b="1" dirty="0"/>
              <a:t>G</a:t>
            </a:r>
            <a:r>
              <a:rPr lang="zh-CN" altLang="en-US" sz="2800" b="1" dirty="0"/>
              <a:t>。从而有线性变换</a:t>
            </a:r>
          </a:p>
          <a:p>
            <a:pPr marL="0" indent="0">
              <a:lnSpc>
                <a:spcPct val="120000"/>
              </a:lnSpc>
              <a:buNone/>
            </a:pPr>
            <a:r>
              <a:rPr lang="zh-CN" altLang="en-US" sz="2800" b="1" dirty="0"/>
              <a:t>			</a:t>
            </a:r>
            <a:r>
              <a:rPr lang="en-US" altLang="zh-CN" sz="2800" b="1" dirty="0"/>
              <a:t>R: 25(</a:t>
            </a:r>
            <a:r>
              <a:rPr lang="en-US" altLang="zh-CN" sz="2800" b="1" dirty="0">
                <a:solidFill>
                  <a:srgbClr val="00B0F0"/>
                </a:solidFill>
              </a:rPr>
              <a:t>31</a:t>
            </a:r>
            <a:r>
              <a:rPr lang="en-US" altLang="zh-CN" sz="2800" b="1" dirty="0"/>
              <a:t>); 75(</a:t>
            </a:r>
            <a:r>
              <a:rPr lang="en-US" altLang="zh-CN" sz="2800" b="1" dirty="0">
                <a:solidFill>
                  <a:srgbClr val="00B0F0"/>
                </a:solidFill>
              </a:rPr>
              <a:t>79</a:t>
            </a:r>
            <a:r>
              <a:rPr lang="en-US" altLang="zh-CN" sz="2800" b="1" dirty="0"/>
              <a:t>)</a:t>
            </a:r>
          </a:p>
          <a:p>
            <a:pPr marL="0" indent="0">
              <a:lnSpc>
                <a:spcPct val="120000"/>
              </a:lnSpc>
              <a:buNone/>
            </a:pPr>
            <a:r>
              <a:rPr lang="en-US" altLang="zh-CN" sz="2800" b="1" dirty="0"/>
              <a:t>   		          B: 37(</a:t>
            </a:r>
            <a:r>
              <a:rPr lang="en-US" altLang="zh-CN" sz="2800" b="1" dirty="0">
                <a:solidFill>
                  <a:srgbClr val="00B0F0"/>
                </a:solidFill>
              </a:rPr>
              <a:t>31</a:t>
            </a:r>
            <a:r>
              <a:rPr lang="en-US" altLang="zh-CN" sz="2800" b="1" dirty="0"/>
              <a:t>); 77(</a:t>
            </a:r>
            <a:r>
              <a:rPr lang="en-US" altLang="zh-CN" sz="2800" b="1" dirty="0">
                <a:solidFill>
                  <a:srgbClr val="00B0F0"/>
                </a:solidFill>
              </a:rPr>
              <a:t>79</a:t>
            </a:r>
            <a:r>
              <a:rPr lang="en-US" altLang="zh-CN" sz="2800" b="1" dirty="0"/>
              <a:t>)</a:t>
            </a:r>
          </a:p>
          <a:p>
            <a:pPr>
              <a:lnSpc>
                <a:spcPct val="120000"/>
              </a:lnSpc>
            </a:pPr>
            <a:endParaRPr lang="zh-CN" altLang="en-US" sz="2800" b="1" dirty="0"/>
          </a:p>
        </p:txBody>
      </p:sp>
    </p:spTree>
    <p:extLst>
      <p:ext uri="{BB962C8B-B14F-4D97-AF65-F5344CB8AC3E}">
        <p14:creationId xmlns:p14="http://schemas.microsoft.com/office/powerpoint/2010/main" val="39296266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itchFamily="2" charset="-122"/>
                <a:ea typeface="黑体" pitchFamily="2" charset="-122"/>
              </a:rPr>
              <a:t>彩色平衡</a:t>
            </a:r>
            <a:endParaRPr lang="zh-CN" altLang="en-US" dirty="0"/>
          </a:p>
        </p:txBody>
      </p:sp>
      <p:grpSp>
        <p:nvGrpSpPr>
          <p:cNvPr id="4" name="Group 3"/>
          <p:cNvGrpSpPr>
            <a:grpSpLocks/>
          </p:cNvGrpSpPr>
          <p:nvPr/>
        </p:nvGrpSpPr>
        <p:grpSpPr bwMode="auto">
          <a:xfrm>
            <a:off x="749424" y="2132856"/>
            <a:ext cx="3689350" cy="3738563"/>
            <a:chOff x="700" y="1776"/>
            <a:chExt cx="2324" cy="2355"/>
          </a:xfrm>
        </p:grpSpPr>
        <p:sp>
          <p:nvSpPr>
            <p:cNvPr id="5" name="Line 4"/>
            <p:cNvSpPr>
              <a:spLocks noChangeShapeType="1"/>
            </p:cNvSpPr>
            <p:nvPr/>
          </p:nvSpPr>
          <p:spPr bwMode="auto">
            <a:xfrm>
              <a:off x="1152" y="3552"/>
              <a:ext cx="1872" cy="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 name="Line 5"/>
            <p:cNvSpPr>
              <a:spLocks noChangeShapeType="1"/>
            </p:cNvSpPr>
            <p:nvPr/>
          </p:nvSpPr>
          <p:spPr bwMode="auto">
            <a:xfrm flipV="1">
              <a:off x="1152" y="1776"/>
              <a:ext cx="0" cy="1776"/>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1152" y="1968"/>
              <a:ext cx="1584" cy="1584"/>
            </a:xfrm>
            <a:prstGeom prst="rect">
              <a:avLst/>
            </a:prstGeom>
            <a:noFill/>
            <a:ln w="9525">
              <a:solidFill>
                <a:srgbClr val="000099"/>
              </a:solidFill>
              <a:prstDash val="dash"/>
              <a:miter lim="800000"/>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 name="Line 7"/>
            <p:cNvSpPr>
              <a:spLocks noChangeShapeType="1"/>
            </p:cNvSpPr>
            <p:nvPr/>
          </p:nvSpPr>
          <p:spPr bwMode="auto">
            <a:xfrm flipV="1">
              <a:off x="1968" y="2832"/>
              <a:ext cx="0" cy="72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Text Box 8"/>
            <p:cNvSpPr txBox="1">
              <a:spLocks noChangeArrowheads="1"/>
            </p:cNvSpPr>
            <p:nvPr/>
          </p:nvSpPr>
          <p:spPr bwMode="auto">
            <a:xfrm>
              <a:off x="2620" y="3504"/>
              <a:ext cx="404"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255</a:t>
              </a:r>
            </a:p>
          </p:txBody>
        </p:sp>
        <p:sp>
          <p:nvSpPr>
            <p:cNvPr id="10" name="Text Box 9"/>
            <p:cNvSpPr txBox="1">
              <a:spLocks noChangeArrowheads="1"/>
            </p:cNvSpPr>
            <p:nvPr/>
          </p:nvSpPr>
          <p:spPr bwMode="auto">
            <a:xfrm>
              <a:off x="772" y="3035"/>
              <a:ext cx="308"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a:t>31</a:t>
              </a:r>
            </a:p>
          </p:txBody>
        </p:sp>
        <p:sp>
          <p:nvSpPr>
            <p:cNvPr id="11" name="Text Box 10"/>
            <p:cNvSpPr txBox="1">
              <a:spLocks noChangeArrowheads="1"/>
            </p:cNvSpPr>
            <p:nvPr/>
          </p:nvSpPr>
          <p:spPr bwMode="auto">
            <a:xfrm>
              <a:off x="700" y="1824"/>
              <a:ext cx="404"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255</a:t>
              </a:r>
            </a:p>
          </p:txBody>
        </p:sp>
        <p:sp>
          <p:nvSpPr>
            <p:cNvPr id="12" name="Text Box 11"/>
            <p:cNvSpPr txBox="1">
              <a:spLocks noChangeArrowheads="1"/>
            </p:cNvSpPr>
            <p:nvPr/>
          </p:nvSpPr>
          <p:spPr bwMode="auto">
            <a:xfrm>
              <a:off x="816" y="3408"/>
              <a:ext cx="212"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0</a:t>
              </a:r>
            </a:p>
          </p:txBody>
        </p:sp>
        <p:sp>
          <p:nvSpPr>
            <p:cNvPr id="13" name="Line 12"/>
            <p:cNvSpPr>
              <a:spLocks noChangeShapeType="1"/>
            </p:cNvSpPr>
            <p:nvPr/>
          </p:nvSpPr>
          <p:spPr bwMode="auto">
            <a:xfrm flipH="1">
              <a:off x="1126" y="2184"/>
              <a:ext cx="1610" cy="122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Text Box 13"/>
            <p:cNvSpPr txBox="1">
              <a:spLocks noChangeArrowheads="1"/>
            </p:cNvSpPr>
            <p:nvPr/>
          </p:nvSpPr>
          <p:spPr bwMode="auto">
            <a:xfrm>
              <a:off x="762" y="2629"/>
              <a:ext cx="308"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a:t>79</a:t>
              </a:r>
            </a:p>
          </p:txBody>
        </p:sp>
        <p:sp>
          <p:nvSpPr>
            <p:cNvPr id="15" name="Line 14"/>
            <p:cNvSpPr>
              <a:spLocks noChangeShapeType="1"/>
            </p:cNvSpPr>
            <p:nvPr/>
          </p:nvSpPr>
          <p:spPr bwMode="auto">
            <a:xfrm flipV="1">
              <a:off x="1461" y="3185"/>
              <a:ext cx="0" cy="33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15"/>
            <p:cNvSpPr>
              <a:spLocks noChangeShapeType="1"/>
            </p:cNvSpPr>
            <p:nvPr/>
          </p:nvSpPr>
          <p:spPr bwMode="auto">
            <a:xfrm flipH="1">
              <a:off x="1104" y="2784"/>
              <a:ext cx="864"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Text Box 16"/>
            <p:cNvSpPr txBox="1">
              <a:spLocks noChangeArrowheads="1"/>
            </p:cNvSpPr>
            <p:nvPr/>
          </p:nvSpPr>
          <p:spPr bwMode="auto">
            <a:xfrm>
              <a:off x="1814" y="3521"/>
              <a:ext cx="308"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75</a:t>
              </a:r>
            </a:p>
          </p:txBody>
        </p:sp>
        <p:sp>
          <p:nvSpPr>
            <p:cNvPr id="18" name="Line 17"/>
            <p:cNvSpPr>
              <a:spLocks noChangeShapeType="1"/>
            </p:cNvSpPr>
            <p:nvPr/>
          </p:nvSpPr>
          <p:spPr bwMode="auto">
            <a:xfrm flipH="1">
              <a:off x="1152" y="3168"/>
              <a:ext cx="31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Text Box 18"/>
            <p:cNvSpPr txBox="1">
              <a:spLocks noChangeArrowheads="1"/>
            </p:cNvSpPr>
            <p:nvPr/>
          </p:nvSpPr>
          <p:spPr bwMode="auto">
            <a:xfrm>
              <a:off x="1450" y="3521"/>
              <a:ext cx="308"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a:t>25</a:t>
              </a:r>
            </a:p>
          </p:txBody>
        </p:sp>
        <p:sp>
          <p:nvSpPr>
            <p:cNvPr id="20" name="Rectangle 19"/>
            <p:cNvSpPr>
              <a:spLocks noChangeArrowheads="1"/>
            </p:cNvSpPr>
            <p:nvPr/>
          </p:nvSpPr>
          <p:spPr bwMode="auto">
            <a:xfrm>
              <a:off x="1238" y="3801"/>
              <a:ext cx="141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dirty="0">
                  <a:solidFill>
                    <a:srgbClr val="053E49"/>
                  </a:solidFill>
                  <a:cs typeface="Times New Roman" panose="02020603050405020304" pitchFamily="18" charset="0"/>
                </a:rPr>
                <a:t>R</a:t>
              </a:r>
              <a:r>
                <a:rPr lang="zh-CN" altLang="en-US" sz="2800" dirty="0">
                  <a:solidFill>
                    <a:srgbClr val="053E49"/>
                  </a:solidFill>
                  <a:cs typeface="Times New Roman" panose="02020603050405020304" pitchFamily="18" charset="0"/>
                </a:rPr>
                <a:t>的线性变换</a:t>
              </a:r>
              <a:endParaRPr lang="zh-CN" altLang="en-US" sz="2000" dirty="0">
                <a:solidFill>
                  <a:srgbClr val="053E49"/>
                </a:solidFill>
                <a:cs typeface="Times New Roman" panose="02020603050405020304" pitchFamily="18" charset="0"/>
              </a:endParaRPr>
            </a:p>
          </p:txBody>
        </p:sp>
      </p:grpSp>
      <p:grpSp>
        <p:nvGrpSpPr>
          <p:cNvPr id="21" name="Group 20"/>
          <p:cNvGrpSpPr>
            <a:grpSpLocks/>
          </p:cNvGrpSpPr>
          <p:nvPr/>
        </p:nvGrpSpPr>
        <p:grpSpPr bwMode="auto">
          <a:xfrm>
            <a:off x="4788024" y="2132856"/>
            <a:ext cx="3689350" cy="3722688"/>
            <a:chOff x="3244" y="1776"/>
            <a:chExt cx="2324" cy="2345"/>
          </a:xfrm>
        </p:grpSpPr>
        <p:sp>
          <p:nvSpPr>
            <p:cNvPr id="22" name="Line 21"/>
            <p:cNvSpPr>
              <a:spLocks noChangeShapeType="1"/>
            </p:cNvSpPr>
            <p:nvPr/>
          </p:nvSpPr>
          <p:spPr bwMode="auto">
            <a:xfrm>
              <a:off x="3696" y="3552"/>
              <a:ext cx="1872" cy="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Line 22"/>
            <p:cNvSpPr>
              <a:spLocks noChangeShapeType="1"/>
            </p:cNvSpPr>
            <p:nvPr/>
          </p:nvSpPr>
          <p:spPr bwMode="auto">
            <a:xfrm flipV="1">
              <a:off x="3696" y="1776"/>
              <a:ext cx="0" cy="1776"/>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Rectangle 23"/>
            <p:cNvSpPr>
              <a:spLocks noChangeArrowheads="1"/>
            </p:cNvSpPr>
            <p:nvPr/>
          </p:nvSpPr>
          <p:spPr bwMode="auto">
            <a:xfrm>
              <a:off x="3696" y="1968"/>
              <a:ext cx="1584" cy="1584"/>
            </a:xfrm>
            <a:prstGeom prst="rect">
              <a:avLst/>
            </a:prstGeom>
            <a:noFill/>
            <a:ln w="9525">
              <a:solidFill>
                <a:srgbClr val="000099"/>
              </a:solidFill>
              <a:prstDash val="dash"/>
              <a:miter lim="800000"/>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 name="Line 24"/>
            <p:cNvSpPr>
              <a:spLocks noChangeShapeType="1"/>
            </p:cNvSpPr>
            <p:nvPr/>
          </p:nvSpPr>
          <p:spPr bwMode="auto">
            <a:xfrm flipH="1">
              <a:off x="3698" y="2762"/>
              <a:ext cx="766"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Text Box 25"/>
            <p:cNvSpPr txBox="1">
              <a:spLocks noChangeArrowheads="1"/>
            </p:cNvSpPr>
            <p:nvPr/>
          </p:nvSpPr>
          <p:spPr bwMode="auto">
            <a:xfrm>
              <a:off x="5088" y="3504"/>
              <a:ext cx="404"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255</a:t>
              </a:r>
            </a:p>
          </p:txBody>
        </p:sp>
        <p:sp>
          <p:nvSpPr>
            <p:cNvPr id="27" name="Text Box 26"/>
            <p:cNvSpPr txBox="1">
              <a:spLocks noChangeArrowheads="1"/>
            </p:cNvSpPr>
            <p:nvPr/>
          </p:nvSpPr>
          <p:spPr bwMode="auto">
            <a:xfrm>
              <a:off x="4320" y="3504"/>
              <a:ext cx="308"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77</a:t>
              </a:r>
            </a:p>
          </p:txBody>
        </p:sp>
        <p:sp>
          <p:nvSpPr>
            <p:cNvPr id="28" name="Text Box 27"/>
            <p:cNvSpPr txBox="1">
              <a:spLocks noChangeArrowheads="1"/>
            </p:cNvSpPr>
            <p:nvPr/>
          </p:nvSpPr>
          <p:spPr bwMode="auto">
            <a:xfrm>
              <a:off x="3244" y="1824"/>
              <a:ext cx="404"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255</a:t>
              </a:r>
            </a:p>
          </p:txBody>
        </p:sp>
        <p:sp>
          <p:nvSpPr>
            <p:cNvPr id="29" name="Text Box 28"/>
            <p:cNvSpPr txBox="1">
              <a:spLocks noChangeArrowheads="1"/>
            </p:cNvSpPr>
            <p:nvPr/>
          </p:nvSpPr>
          <p:spPr bwMode="auto">
            <a:xfrm>
              <a:off x="3310" y="2592"/>
              <a:ext cx="310" cy="291"/>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a:t>79</a:t>
              </a:r>
            </a:p>
          </p:txBody>
        </p:sp>
        <p:sp>
          <p:nvSpPr>
            <p:cNvPr id="30" name="Line 29"/>
            <p:cNvSpPr>
              <a:spLocks noChangeShapeType="1"/>
            </p:cNvSpPr>
            <p:nvPr/>
          </p:nvSpPr>
          <p:spPr bwMode="auto">
            <a:xfrm flipH="1">
              <a:off x="3744" y="1968"/>
              <a:ext cx="1372" cy="15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Text Box 30"/>
            <p:cNvSpPr txBox="1">
              <a:spLocks noChangeArrowheads="1"/>
            </p:cNvSpPr>
            <p:nvPr/>
          </p:nvSpPr>
          <p:spPr bwMode="auto">
            <a:xfrm>
              <a:off x="3436" y="3408"/>
              <a:ext cx="212"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0</a:t>
              </a:r>
            </a:p>
          </p:txBody>
        </p:sp>
        <p:sp>
          <p:nvSpPr>
            <p:cNvPr id="32" name="Line 31"/>
            <p:cNvSpPr>
              <a:spLocks noChangeShapeType="1"/>
            </p:cNvSpPr>
            <p:nvPr/>
          </p:nvSpPr>
          <p:spPr bwMode="auto">
            <a:xfrm flipV="1">
              <a:off x="4464" y="2762"/>
              <a:ext cx="0" cy="79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Text Box 32"/>
            <p:cNvSpPr txBox="1">
              <a:spLocks noChangeArrowheads="1"/>
            </p:cNvSpPr>
            <p:nvPr/>
          </p:nvSpPr>
          <p:spPr bwMode="auto">
            <a:xfrm>
              <a:off x="3964" y="3504"/>
              <a:ext cx="308" cy="2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37</a:t>
              </a:r>
            </a:p>
          </p:txBody>
        </p:sp>
        <p:sp>
          <p:nvSpPr>
            <p:cNvPr id="34" name="Line 33"/>
            <p:cNvSpPr>
              <a:spLocks noChangeShapeType="1"/>
            </p:cNvSpPr>
            <p:nvPr/>
          </p:nvSpPr>
          <p:spPr bwMode="auto">
            <a:xfrm flipH="1" flipV="1">
              <a:off x="4128" y="3168"/>
              <a:ext cx="0" cy="38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 name="Line 34"/>
            <p:cNvSpPr>
              <a:spLocks noChangeShapeType="1"/>
            </p:cNvSpPr>
            <p:nvPr/>
          </p:nvSpPr>
          <p:spPr bwMode="auto">
            <a:xfrm flipH="1">
              <a:off x="3696" y="3168"/>
              <a:ext cx="4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Text Box 35"/>
            <p:cNvSpPr txBox="1">
              <a:spLocks noChangeArrowheads="1"/>
            </p:cNvSpPr>
            <p:nvPr/>
          </p:nvSpPr>
          <p:spPr bwMode="auto">
            <a:xfrm>
              <a:off x="3310" y="3023"/>
              <a:ext cx="310" cy="291"/>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a:t>31</a:t>
              </a:r>
            </a:p>
          </p:txBody>
        </p:sp>
        <p:sp>
          <p:nvSpPr>
            <p:cNvPr id="37" name="Rectangle 36"/>
            <p:cNvSpPr>
              <a:spLocks noChangeArrowheads="1"/>
            </p:cNvSpPr>
            <p:nvPr/>
          </p:nvSpPr>
          <p:spPr bwMode="auto">
            <a:xfrm>
              <a:off x="3930" y="3791"/>
              <a:ext cx="140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dirty="0">
                  <a:solidFill>
                    <a:srgbClr val="053E49"/>
                  </a:solidFill>
                  <a:cs typeface="Times New Roman" panose="02020603050405020304" pitchFamily="18" charset="0"/>
                </a:rPr>
                <a:t>B</a:t>
              </a:r>
              <a:r>
                <a:rPr lang="zh-CN" altLang="en-US" sz="2800" dirty="0">
                  <a:solidFill>
                    <a:srgbClr val="053E49"/>
                  </a:solidFill>
                  <a:cs typeface="Times New Roman" panose="02020603050405020304" pitchFamily="18" charset="0"/>
                </a:rPr>
                <a:t>的线性变换</a:t>
              </a:r>
              <a:endParaRPr lang="zh-CN" altLang="en-US" sz="2000" dirty="0">
                <a:solidFill>
                  <a:srgbClr val="053E49"/>
                </a:solidFill>
                <a:cs typeface="Times New Roman" panose="02020603050405020304" pitchFamily="18" charset="0"/>
              </a:endParaRPr>
            </a:p>
          </p:txBody>
        </p:sp>
      </p:grpSp>
    </p:spTree>
    <p:extLst>
      <p:ext uri="{BB962C8B-B14F-4D97-AF65-F5344CB8AC3E}">
        <p14:creationId xmlns:p14="http://schemas.microsoft.com/office/powerpoint/2010/main" val="257655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ox(out)">
                                      <p:cBhvr>
                                        <p:cTn id="12" dur="500"/>
                                        <p:tgtEl>
                                          <p:spTgt spid="21"/>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143" t="1905" r="1571" b="2585"/>
          <a:stretch/>
        </p:blipFill>
        <p:spPr bwMode="auto">
          <a:xfrm>
            <a:off x="6264000" y="4878794"/>
            <a:ext cx="2880000" cy="197920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770897" y="4008527"/>
            <a:ext cx="2520000" cy="2815801"/>
          </a:xfrm>
          <a:prstGeom prst="rect">
            <a:avLst/>
          </a:prstGeom>
        </p:spPr>
      </p:pic>
      <p:sp>
        <p:nvSpPr>
          <p:cNvPr id="571394" name="Rectangle 2"/>
          <p:cNvSpPr>
            <a:spLocks noGrp="1" noChangeArrowheads="1"/>
          </p:cNvSpPr>
          <p:nvPr>
            <p:ph type="title"/>
          </p:nvPr>
        </p:nvSpPr>
        <p:spPr/>
        <p:txBody>
          <a:bodyPr/>
          <a:lstStyle/>
          <a:p>
            <a:r>
              <a:rPr lang="zh-CN" altLang="en-US" dirty="0">
                <a:ea typeface="宋体" panose="02010600030101010101" pitchFamily="2" charset="-122"/>
              </a:rPr>
              <a:t>视觉生理学</a:t>
            </a:r>
            <a:endParaRPr lang="en-US" altLang="zh-CN" dirty="0">
              <a:ea typeface="宋体" panose="02010600030101010101" pitchFamily="2" charset="-122"/>
            </a:endParaRPr>
          </a:p>
        </p:txBody>
      </p:sp>
      <p:sp>
        <p:nvSpPr>
          <p:cNvPr id="571395" name="Rectangle 3"/>
          <p:cNvSpPr>
            <a:spLocks noGrp="1" noChangeArrowheads="1"/>
          </p:cNvSpPr>
          <p:nvPr>
            <p:ph idx="1"/>
          </p:nvPr>
        </p:nvSpPr>
        <p:spPr/>
        <p:txBody>
          <a:bodyPr/>
          <a:lstStyle/>
          <a:p>
            <a:pPr marL="304804" indent="-304804"/>
            <a:r>
              <a:rPr lang="zh-CN" altLang="en-US" dirty="0">
                <a:ea typeface="宋体" panose="02010600030101010101" pitchFamily="2" charset="-122"/>
              </a:rPr>
              <a:t>眼睛</a:t>
            </a:r>
            <a:r>
              <a:rPr lang="en-US" altLang="zh-CN" dirty="0">
                <a:ea typeface="宋体" panose="02010600030101010101" pitchFamily="2" charset="-122"/>
              </a:rPr>
              <a:t>:</a:t>
            </a:r>
          </a:p>
          <a:p>
            <a:pPr marL="304804" indent="-304804"/>
            <a:r>
              <a:rPr lang="zh-CN" altLang="en-US" dirty="0">
                <a:ea typeface="宋体" panose="02010600030101010101" pitchFamily="2" charset="-122"/>
              </a:rPr>
              <a:t>视网膜</a:t>
            </a:r>
            <a:endParaRPr lang="en-US" altLang="zh-CN" dirty="0">
              <a:ea typeface="宋体" panose="02010600030101010101" pitchFamily="2" charset="-122"/>
            </a:endParaRPr>
          </a:p>
        </p:txBody>
      </p:sp>
      <p:pic>
        <p:nvPicPr>
          <p:cNvPr id="571396"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7824" y="1252999"/>
            <a:ext cx="5791200" cy="4504267"/>
          </a:xfrm>
          <a:prstGeom prst="rect">
            <a:avLst/>
          </a:prstGeom>
          <a:noFill/>
          <a:ln>
            <a:noFill/>
          </a:ln>
          <a:effectLst/>
        </p:spPr>
      </p:pic>
    </p:spTree>
    <p:extLst>
      <p:ext uri="{BB962C8B-B14F-4D97-AF65-F5344CB8AC3E}">
        <p14:creationId xmlns:p14="http://schemas.microsoft.com/office/powerpoint/2010/main" val="271587527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lvl="1" indent="-457200"/>
            <a:r>
              <a:rPr lang="zh-CN" altLang="en-US" dirty="0">
                <a:solidFill>
                  <a:srgbClr val="FFFFFF"/>
                </a:solidFill>
                <a:latin typeface="黑体" pitchFamily="2" charset="-122"/>
                <a:ea typeface="黑体" pitchFamily="2" charset="-122"/>
                <a:cs typeface="+mj-cs"/>
              </a:rPr>
              <a:t>光与颜色的关系</a:t>
            </a:r>
            <a:endParaRPr lang="en-US" altLang="zh-CN" dirty="0">
              <a:latin typeface="+mj-ea"/>
              <a:ea typeface="+mj-ea"/>
            </a:endParaRPr>
          </a:p>
        </p:txBody>
      </p:sp>
      <p:sp>
        <p:nvSpPr>
          <p:cNvPr id="3" name="内容占位符 2"/>
          <p:cNvSpPr>
            <a:spLocks noGrp="1"/>
          </p:cNvSpPr>
          <p:nvPr>
            <p:ph idx="1"/>
          </p:nvPr>
        </p:nvSpPr>
        <p:spPr>
          <a:xfrm>
            <a:off x="457200" y="1268760"/>
            <a:ext cx="8507288" cy="5017760"/>
          </a:xfrm>
        </p:spPr>
        <p:txBody>
          <a:bodyPr/>
          <a:lstStyle/>
          <a:p>
            <a:pPr marL="457200" lvl="2" indent="-457200">
              <a:buClr>
                <a:srgbClr val="053E49"/>
              </a:buClr>
              <a:buFont typeface="Wingdings 2" panose="05020102010507070707" pitchFamily="18" charset="2"/>
              <a:buChar char=""/>
            </a:pPr>
            <a:r>
              <a:rPr lang="zh-CN" altLang="en-US" sz="2600" b="1" dirty="0">
                <a:solidFill>
                  <a:srgbClr val="7D2E8F"/>
                </a:solidFill>
                <a:latin typeface="+mn-ea"/>
              </a:rPr>
              <a:t>颜色</a:t>
            </a:r>
            <a:r>
              <a:rPr lang="zh-CN" altLang="en-US" sz="2600" b="1" dirty="0">
                <a:latin typeface="+mn-ea"/>
              </a:rPr>
              <a:t>是</a:t>
            </a:r>
            <a:r>
              <a:rPr lang="zh-CN" altLang="en-US" sz="2600" b="1" dirty="0">
                <a:solidFill>
                  <a:srgbClr val="0033CC"/>
                </a:solidFill>
                <a:latin typeface="+mn-ea"/>
              </a:rPr>
              <a:t>人眼</a:t>
            </a:r>
            <a:r>
              <a:rPr lang="zh-CN" altLang="en-US" sz="2600" b="1" dirty="0">
                <a:latin typeface="+mn-ea"/>
              </a:rPr>
              <a:t>通过</a:t>
            </a:r>
            <a:r>
              <a:rPr lang="zh-CN" altLang="en-US" sz="2600" b="1" dirty="0">
                <a:solidFill>
                  <a:srgbClr val="0033CC"/>
                </a:solidFill>
                <a:latin typeface="+mn-ea"/>
              </a:rPr>
              <a:t>大脑视觉神经中枢</a:t>
            </a:r>
            <a:r>
              <a:rPr lang="zh-CN" altLang="en-US" sz="2600" b="1" dirty="0">
                <a:latin typeface="+mn-ea"/>
              </a:rPr>
              <a:t>的解</a:t>
            </a:r>
            <a:r>
              <a:rPr lang="zh-CN" altLang="en-US" sz="2600" dirty="0">
                <a:latin typeface="+mn-ea"/>
              </a:rPr>
              <a:t>释对不同波长的光所做出的</a:t>
            </a:r>
            <a:r>
              <a:rPr lang="zh-CN" altLang="en-US" sz="2600" dirty="0">
                <a:solidFill>
                  <a:srgbClr val="0000FF"/>
                </a:solidFill>
                <a:latin typeface="+mn-ea"/>
              </a:rPr>
              <a:t>视觉响应</a:t>
            </a:r>
            <a:r>
              <a:rPr lang="zh-CN" altLang="en-US" sz="2600" dirty="0">
                <a:latin typeface="+mn-ea"/>
              </a:rPr>
              <a:t>。</a:t>
            </a:r>
            <a:endParaRPr lang="en-US" altLang="zh-CN" sz="2600" b="1" dirty="0">
              <a:latin typeface="+mn-ea"/>
            </a:endParaRPr>
          </a:p>
          <a:p>
            <a:pPr marL="457200" lvl="2" indent="-457200">
              <a:lnSpc>
                <a:spcPct val="120000"/>
              </a:lnSpc>
              <a:buClr>
                <a:srgbClr val="053E49"/>
              </a:buClr>
              <a:buFont typeface="Wingdings 2" panose="05020102010507070707" pitchFamily="18" charset="2"/>
              <a:buChar char=""/>
            </a:pPr>
            <a:endParaRPr lang="en-US" altLang="zh-CN" sz="2600" b="1" dirty="0"/>
          </a:p>
        </p:txBody>
      </p:sp>
      <p:pic>
        <p:nvPicPr>
          <p:cNvPr id="9" name="Content Placeholder 4"/>
          <p:cNvPicPr>
            <a:picLocks noChangeAspect="1"/>
          </p:cNvPicPr>
          <p:nvPr/>
        </p:nvPicPr>
        <p:blipFill>
          <a:blip r:embed="rId3"/>
          <a:stretch>
            <a:fillRect/>
          </a:stretch>
        </p:blipFill>
        <p:spPr bwMode="auto">
          <a:xfrm>
            <a:off x="1187624" y="2367473"/>
            <a:ext cx="7200000" cy="405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3"/>
          <p:cNvSpPr txBox="1">
            <a:spLocks/>
          </p:cNvSpPr>
          <p:nvPr/>
        </p:nvSpPr>
        <p:spPr bwMode="auto">
          <a:xfrm>
            <a:off x="2267744" y="5949280"/>
            <a:ext cx="5616624" cy="52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20000"/>
              </a:spcBef>
              <a:spcAft>
                <a:spcPct val="0"/>
              </a:spcAft>
              <a:defRPr sz="3200" kern="1200">
                <a:solidFill>
                  <a:schemeClr val="tx1"/>
                </a:solidFill>
                <a:latin typeface="+mn-lt"/>
                <a:ea typeface="+mn-ea"/>
                <a:cs typeface="+mn-cs"/>
              </a:defRPr>
            </a:lvl1pPr>
            <a:lvl2pPr marL="827088" indent="-285750" algn="l" rtl="0" fontAlgn="base">
              <a:spcBef>
                <a:spcPct val="20000"/>
              </a:spcBef>
              <a:spcAft>
                <a:spcPct val="0"/>
              </a:spcAft>
              <a:buChar char="–"/>
              <a:defRPr sz="2800" kern="1200">
                <a:solidFill>
                  <a:schemeClr val="tx1"/>
                </a:solidFill>
                <a:latin typeface="+mn-lt"/>
                <a:ea typeface="+mn-ea"/>
                <a:cs typeface="+mn-cs"/>
              </a:defRPr>
            </a:lvl2pPr>
            <a:lvl3pPr marL="1235075" indent="-228600" algn="l" rtl="0" fontAlgn="base">
              <a:spcBef>
                <a:spcPct val="20000"/>
              </a:spcBef>
              <a:spcAft>
                <a:spcPct val="0"/>
              </a:spcAft>
              <a:buChar char="•"/>
              <a:defRPr sz="2400" kern="1200">
                <a:solidFill>
                  <a:schemeClr val="tx1"/>
                </a:solidFill>
                <a:latin typeface="+mn-lt"/>
                <a:ea typeface="+mn-ea"/>
                <a:cs typeface="+mn-cs"/>
              </a:defRPr>
            </a:lvl3pPr>
            <a:lvl4pPr marL="1643063"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FFFF00"/>
                </a:solidFill>
                <a:effectLst/>
                <a:uLnTx/>
                <a:uFillTx/>
                <a:latin typeface="Garamond" panose="02020404030301010803" pitchFamily="18" charset="0"/>
                <a:ea typeface="+mn-ea"/>
                <a:cs typeface="+mn-cs"/>
              </a:rPr>
              <a:t>Color is a perceptual phenomenon.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颜色受体</a:t>
            </a:r>
          </a:p>
        </p:txBody>
      </p:sp>
      <p:sp>
        <p:nvSpPr>
          <p:cNvPr id="3" name="Content Placeholder 2"/>
          <p:cNvSpPr>
            <a:spLocks noGrp="1"/>
          </p:cNvSpPr>
          <p:nvPr>
            <p:ph idx="1"/>
          </p:nvPr>
        </p:nvSpPr>
        <p:spPr>
          <a:xfrm>
            <a:off x="457200" y="1268760"/>
            <a:ext cx="8363272" cy="5328592"/>
          </a:xfrm>
        </p:spPr>
        <p:txBody>
          <a:bodyPr/>
          <a:lstStyle/>
          <a:p>
            <a:pPr lvl="0"/>
            <a:r>
              <a:rPr lang="en-US" altLang="zh-CN" sz="2800" dirty="0"/>
              <a:t>3</a:t>
            </a:r>
            <a:r>
              <a:rPr lang="zh-CN" altLang="en-US" sz="2800" dirty="0"/>
              <a:t>种类型的视锥细胞具有不同的光谱灵敏度。</a:t>
            </a:r>
            <a:endParaRPr lang="en-US" altLang="zh-CN" sz="2800" dirty="0">
              <a:solidFill>
                <a:srgbClr val="000000"/>
              </a:solidFill>
            </a:endParaRPr>
          </a:p>
          <a:p>
            <a:pPr lvl="1"/>
            <a:r>
              <a:rPr lang="en-US" altLang="zh-CN" sz="2400" dirty="0">
                <a:solidFill>
                  <a:srgbClr val="D50203"/>
                </a:solidFill>
              </a:rPr>
              <a:t>L</a:t>
            </a:r>
            <a:r>
              <a:rPr lang="en-US" altLang="zh-CN" sz="2400" dirty="0"/>
              <a:t>-</a:t>
            </a:r>
            <a:r>
              <a:rPr lang="zh-CN" altLang="en-US" sz="2400" dirty="0"/>
              <a:t>视锥细胞，对红光敏感</a:t>
            </a:r>
            <a:endParaRPr lang="en-US" altLang="zh-CN" sz="2400" dirty="0"/>
          </a:p>
          <a:p>
            <a:pPr marL="541338" lvl="1" indent="0">
              <a:buNone/>
            </a:pPr>
            <a:r>
              <a:rPr lang="en-US" altLang="zh-CN" sz="2400" dirty="0">
                <a:solidFill>
                  <a:srgbClr val="D50203"/>
                </a:solidFill>
              </a:rPr>
              <a:t>red</a:t>
            </a:r>
            <a:r>
              <a:rPr lang="en-US" altLang="zh-CN" sz="2400" dirty="0"/>
              <a:t> light (575 nm)</a:t>
            </a:r>
          </a:p>
          <a:p>
            <a:pPr lvl="1"/>
            <a:r>
              <a:rPr lang="en-US" altLang="zh-CN" sz="2400" dirty="0">
                <a:solidFill>
                  <a:srgbClr val="00FF00"/>
                </a:solidFill>
              </a:rPr>
              <a:t>M</a:t>
            </a:r>
            <a:r>
              <a:rPr lang="en-US" altLang="zh-CN" sz="2400" dirty="0"/>
              <a:t>-</a:t>
            </a:r>
            <a:r>
              <a:rPr lang="zh-CN" altLang="en-US" sz="2400" dirty="0"/>
              <a:t>视锥细胞，对绿光敏感</a:t>
            </a:r>
            <a:endParaRPr lang="en-US" altLang="zh-CN" sz="2400" dirty="0"/>
          </a:p>
          <a:p>
            <a:pPr marL="541338" lvl="1" indent="0">
              <a:buNone/>
            </a:pPr>
            <a:r>
              <a:rPr lang="en-US" altLang="zh-CN" sz="2400" dirty="0">
                <a:solidFill>
                  <a:srgbClr val="00FF00"/>
                </a:solidFill>
              </a:rPr>
              <a:t>green</a:t>
            </a:r>
            <a:r>
              <a:rPr lang="en-US" altLang="zh-CN" sz="2400" dirty="0"/>
              <a:t> light (535 nm)</a:t>
            </a:r>
          </a:p>
          <a:p>
            <a:pPr lvl="1"/>
            <a:r>
              <a:rPr lang="en-US" altLang="zh-CN" sz="2400" dirty="0">
                <a:solidFill>
                  <a:srgbClr val="0000FF"/>
                </a:solidFill>
              </a:rPr>
              <a:t>S</a:t>
            </a:r>
            <a:r>
              <a:rPr lang="en-US" altLang="zh-CN" sz="2400" dirty="0"/>
              <a:t>-</a:t>
            </a:r>
            <a:r>
              <a:rPr lang="zh-CN" altLang="en-US" sz="2400" dirty="0"/>
              <a:t>视锥细胞，对蓝光敏感</a:t>
            </a:r>
            <a:endParaRPr lang="en-US" altLang="zh-CN" sz="2400" dirty="0"/>
          </a:p>
          <a:p>
            <a:pPr marL="541338" lvl="1" indent="0">
              <a:buNone/>
            </a:pPr>
            <a:r>
              <a:rPr lang="en-US" altLang="zh-CN" sz="2400" dirty="0">
                <a:solidFill>
                  <a:srgbClr val="0000FF"/>
                </a:solidFill>
              </a:rPr>
              <a:t>blue</a:t>
            </a:r>
            <a:r>
              <a:rPr lang="en-US" altLang="zh-CN" sz="2400" dirty="0"/>
              <a:t> light (445 nm)</a:t>
            </a:r>
          </a:p>
          <a:p>
            <a:pPr lvl="0"/>
            <a:endParaRPr lang="en-US" altLang="zh-CN" sz="2800" dirty="0">
              <a:solidFill>
                <a:srgbClr val="000000"/>
              </a:solidFill>
            </a:endParaRPr>
          </a:p>
          <a:p>
            <a:pPr lvl="0"/>
            <a:r>
              <a:rPr lang="zh-CN" altLang="en-US" sz="2800" dirty="0">
                <a:solidFill>
                  <a:srgbClr val="000000"/>
                </a:solidFill>
              </a:rPr>
              <a:t>这些不同受体的反应组合给我们的颜色感知</a:t>
            </a:r>
          </a:p>
          <a:p>
            <a:pPr lvl="1"/>
            <a:endParaRPr lang="zh-CN" altLang="en-US" sz="2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4000" y="1809000"/>
            <a:ext cx="4320000" cy="3240000"/>
          </a:xfrm>
          <a:prstGeom prst="rect">
            <a:avLst/>
          </a:prstGeom>
        </p:spPr>
      </p:pic>
    </p:spTree>
    <p:extLst>
      <p:ext uri="{BB962C8B-B14F-4D97-AF65-F5344CB8AC3E}">
        <p14:creationId xmlns:p14="http://schemas.microsoft.com/office/powerpoint/2010/main" val="1184147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zh-CN" altLang="en-US" dirty="0">
                <a:ea typeface="宋体" panose="02010600030101010101" pitchFamily="2" charset="-122"/>
              </a:rPr>
              <a:t>感知同构体</a:t>
            </a:r>
            <a:endParaRPr lang="en-US" altLang="zh-CN" dirty="0">
              <a:ea typeface="宋体" panose="02010600030101010101" pitchFamily="2" charset="-122"/>
            </a:endParaRPr>
          </a:p>
        </p:txBody>
      </p:sp>
      <p:sp>
        <p:nvSpPr>
          <p:cNvPr id="575491" name="Rectangle 3"/>
          <p:cNvSpPr>
            <a:spLocks noGrp="1" noChangeArrowheads="1"/>
          </p:cNvSpPr>
          <p:nvPr>
            <p:ph idx="1"/>
          </p:nvPr>
        </p:nvSpPr>
        <p:spPr>
          <a:xfrm>
            <a:off x="457200" y="1333500"/>
            <a:ext cx="8229600" cy="3535660"/>
          </a:xfrm>
        </p:spPr>
        <p:txBody>
          <a:bodyPr/>
          <a:lstStyle/>
          <a:p>
            <a:pPr marL="304804" indent="-304804">
              <a:lnSpc>
                <a:spcPct val="100000"/>
              </a:lnSpc>
            </a:pPr>
            <a:r>
              <a:rPr lang="zh-CN" altLang="en-US" sz="2800" b="1" dirty="0">
                <a:ea typeface="宋体" panose="02010600030101010101" pitchFamily="2" charset="-122"/>
              </a:rPr>
              <a:t>给定颜色感知来自所有三种锥体类型的共同刺激</a:t>
            </a:r>
          </a:p>
        </p:txBody>
      </p:sp>
      <p:pic>
        <p:nvPicPr>
          <p:cNvPr id="57549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28576" y="2564904"/>
            <a:ext cx="5485714" cy="3809524"/>
          </a:xfrm>
          <a:prstGeom prst="rect">
            <a:avLst/>
          </a:prstGeom>
          <a:noFill/>
          <a:ln>
            <a:noFill/>
          </a:ln>
          <a:effectLst/>
        </p:spPr>
      </p:pic>
      <p:sp>
        <p:nvSpPr>
          <p:cNvPr id="2" name="Rectangle 1"/>
          <p:cNvSpPr/>
          <p:nvPr/>
        </p:nvSpPr>
        <p:spPr>
          <a:xfrm>
            <a:off x="6225211" y="2924944"/>
            <a:ext cx="2750066"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FF"/>
                </a:solidFill>
                <a:effectLst/>
                <a:uLnTx/>
                <a:uFillTx/>
                <a:latin typeface="Garamond" panose="02020404030301010803" pitchFamily="18" charset="0"/>
                <a:ea typeface="+mn-ea"/>
                <a:cs typeface="+mn-cs"/>
              </a:rPr>
              <a:t>Identical perceptions of color can thus be caused by very different spectra</a:t>
            </a:r>
          </a:p>
        </p:txBody>
      </p:sp>
    </p:spTree>
    <p:extLst>
      <p:ext uri="{BB962C8B-B14F-4D97-AF65-F5344CB8AC3E}">
        <p14:creationId xmlns:p14="http://schemas.microsoft.com/office/powerpoint/2010/main" val="425212571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E:\书稿\数字图像处理书稿\VISIO\彩色图像处理\维恩图a.e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1472247"/>
            <a:ext cx="2159635" cy="2159635"/>
          </a:xfrm>
          <a:prstGeom prst="rect">
            <a:avLst/>
          </a:prstGeom>
          <a:noFill/>
          <a:ln>
            <a:noFill/>
          </a:ln>
        </p:spPr>
      </p:pic>
      <p:sp>
        <p:nvSpPr>
          <p:cNvPr id="6" name="标题 5"/>
          <p:cNvSpPr>
            <a:spLocks noGrp="1"/>
          </p:cNvSpPr>
          <p:nvPr>
            <p:ph type="title"/>
          </p:nvPr>
        </p:nvSpPr>
        <p:spPr/>
        <p:txBody>
          <a:bodyPr/>
          <a:lstStyle/>
          <a:p>
            <a:r>
              <a:rPr lang="zh-CN" altLang="en-US" dirty="0"/>
              <a:t>混色法</a:t>
            </a:r>
          </a:p>
        </p:txBody>
      </p:sp>
      <p:sp>
        <p:nvSpPr>
          <p:cNvPr id="10" name="内容占位符 9"/>
          <p:cNvSpPr>
            <a:spLocks noGrp="1"/>
          </p:cNvSpPr>
          <p:nvPr>
            <p:ph idx="1"/>
          </p:nvPr>
        </p:nvSpPr>
        <p:spPr>
          <a:xfrm>
            <a:off x="507429" y="1386492"/>
            <a:ext cx="5144691" cy="4490780"/>
          </a:xfrm>
        </p:spPr>
        <p:txBody>
          <a:bodyPr/>
          <a:lstStyle/>
          <a:p>
            <a:r>
              <a:rPr lang="zh-CN" altLang="en-US" sz="2600" dirty="0">
                <a:solidFill>
                  <a:srgbClr val="7D2E8F"/>
                </a:solidFill>
              </a:rPr>
              <a:t>原色</a:t>
            </a:r>
            <a:r>
              <a:rPr lang="zh-CN" altLang="en-US" sz="2600" dirty="0"/>
              <a:t>，又称为</a:t>
            </a:r>
            <a:r>
              <a:rPr lang="zh-CN" altLang="en-US" sz="2600" dirty="0">
                <a:solidFill>
                  <a:srgbClr val="0000FF"/>
                </a:solidFill>
              </a:rPr>
              <a:t>一次色</a:t>
            </a:r>
            <a:r>
              <a:rPr lang="zh-CN" altLang="en-US" sz="2600" dirty="0"/>
              <a:t>或</a:t>
            </a:r>
            <a:r>
              <a:rPr lang="zh-CN" altLang="en-US" sz="2600" dirty="0">
                <a:solidFill>
                  <a:srgbClr val="0000FF"/>
                </a:solidFill>
              </a:rPr>
              <a:t>基色</a:t>
            </a:r>
            <a:r>
              <a:rPr lang="zh-CN" altLang="en-US" sz="2600" dirty="0"/>
              <a:t>，用以调配其他颜色的基本色。</a:t>
            </a:r>
            <a:endParaRPr lang="en-US" altLang="zh-CN" sz="2600" dirty="0"/>
          </a:p>
          <a:p>
            <a:r>
              <a:rPr lang="zh-CN" altLang="en-US" sz="2600" b="1" dirty="0">
                <a:solidFill>
                  <a:srgbClr val="7D2E8F"/>
                </a:solidFill>
                <a:latin typeface="+mn-ea"/>
              </a:rPr>
              <a:t>混色法</a:t>
            </a:r>
            <a:r>
              <a:rPr lang="zh-CN" altLang="en-US" sz="2600" b="1" dirty="0"/>
              <a:t>是</a:t>
            </a:r>
            <a:r>
              <a:rPr lang="zh-CN" altLang="en-US" sz="2600" dirty="0"/>
              <a:t>混合不</a:t>
            </a:r>
            <a:r>
              <a:rPr lang="zh-CN" altLang="en-US" sz="2600" b="1" dirty="0"/>
              <a:t>同的颜色，形成新颜色的方法。</a:t>
            </a:r>
            <a:endParaRPr lang="en-US" altLang="zh-CN" sz="2600" b="1" dirty="0"/>
          </a:p>
          <a:p>
            <a:pPr lvl="1">
              <a:lnSpc>
                <a:spcPct val="120000"/>
              </a:lnSpc>
            </a:pPr>
            <a:r>
              <a:rPr lang="zh-CN" altLang="en-US" sz="2600" b="1" dirty="0">
                <a:solidFill>
                  <a:srgbClr val="0033CC"/>
                </a:solidFill>
                <a:latin typeface="+mn-ea"/>
              </a:rPr>
              <a:t>加法混色</a:t>
            </a:r>
            <a:endParaRPr lang="en-US" altLang="zh-CN" sz="2600" b="1" dirty="0">
              <a:latin typeface="+mn-ea"/>
            </a:endParaRPr>
          </a:p>
          <a:p>
            <a:pPr lvl="1">
              <a:lnSpc>
                <a:spcPct val="120000"/>
              </a:lnSpc>
            </a:pPr>
            <a:r>
              <a:rPr lang="zh-CN" altLang="en-US" sz="2600" b="1" dirty="0">
                <a:solidFill>
                  <a:srgbClr val="0033CC"/>
                </a:solidFill>
                <a:latin typeface="+mn-ea"/>
              </a:rPr>
              <a:t>减法混色</a:t>
            </a:r>
            <a:endParaRPr lang="zh-CN" altLang="en-US" sz="2600" b="1" dirty="0">
              <a:latin typeface="+mn-ea"/>
            </a:endParaRPr>
          </a:p>
        </p:txBody>
      </p:sp>
      <p:sp>
        <p:nvSpPr>
          <p:cNvPr id="14" name="矩形 6"/>
          <p:cNvSpPr/>
          <p:nvPr/>
        </p:nvSpPr>
        <p:spPr>
          <a:xfrm>
            <a:off x="7163985" y="1453585"/>
            <a:ext cx="117692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加法混</a:t>
            </a:r>
            <a:r>
              <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Times New Roman" pitchFamily="18" charset="0"/>
              </a:rPr>
              <a:t>色 </a:t>
            </a: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15" name="矩形 8"/>
          <p:cNvSpPr/>
          <p:nvPr/>
        </p:nvSpPr>
        <p:spPr>
          <a:xfrm>
            <a:off x="7198449" y="3945207"/>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减法混色</a:t>
            </a:r>
          </a:p>
        </p:txBody>
      </p:sp>
      <p:pic>
        <p:nvPicPr>
          <p:cNvPr id="9" name="Picture 8" descr="E:\书稿\数字图像处理书稿\VISIO\彩色图像处理\维恩图b.em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2471" y="4314539"/>
            <a:ext cx="2159635" cy="2159635"/>
          </a:xfrm>
          <a:prstGeom prst="rect">
            <a:avLst/>
          </a:prstGeom>
          <a:noFill/>
          <a:ln>
            <a:noFill/>
          </a:ln>
        </p:spPr>
      </p:pic>
      <p:sp>
        <p:nvSpPr>
          <p:cNvPr id="11" name="Oval 4"/>
          <p:cNvSpPr>
            <a:spLocks noChangeArrowheads="1"/>
          </p:cNvSpPr>
          <p:nvPr/>
        </p:nvSpPr>
        <p:spPr bwMode="auto">
          <a:xfrm>
            <a:off x="2987824" y="3631882"/>
            <a:ext cx="228600" cy="228600"/>
          </a:xfrm>
          <a:prstGeom prst="ellipse">
            <a:avLst/>
          </a:prstGeom>
          <a:solidFill>
            <a:srgbClr val="FF0000"/>
          </a:solidFill>
          <a:ln w="9525">
            <a:no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Oval 5"/>
          <p:cNvSpPr>
            <a:spLocks noChangeArrowheads="1"/>
          </p:cNvSpPr>
          <p:nvPr/>
        </p:nvSpPr>
        <p:spPr bwMode="auto">
          <a:xfrm>
            <a:off x="3292624" y="3631882"/>
            <a:ext cx="228600" cy="228600"/>
          </a:xfrm>
          <a:prstGeom prst="ellipse">
            <a:avLst/>
          </a:prstGeom>
          <a:solidFill>
            <a:srgbClr val="00FF00"/>
          </a:solidFill>
          <a:ln w="9525">
            <a:no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Oval 6"/>
          <p:cNvSpPr>
            <a:spLocks noChangeArrowheads="1"/>
          </p:cNvSpPr>
          <p:nvPr/>
        </p:nvSpPr>
        <p:spPr bwMode="auto">
          <a:xfrm>
            <a:off x="3597424" y="3631882"/>
            <a:ext cx="228600" cy="228600"/>
          </a:xfrm>
          <a:prstGeom prst="ellipse">
            <a:avLst/>
          </a:prstGeom>
          <a:solidFill>
            <a:srgbClr val="0000FF"/>
          </a:solidFill>
          <a:ln w="9525">
            <a:no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Oval 4"/>
          <p:cNvSpPr>
            <a:spLocks noChangeArrowheads="1"/>
          </p:cNvSpPr>
          <p:nvPr/>
        </p:nvSpPr>
        <p:spPr bwMode="auto">
          <a:xfrm>
            <a:off x="2987824" y="4157381"/>
            <a:ext cx="228600" cy="228600"/>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Oval 5"/>
          <p:cNvSpPr>
            <a:spLocks noChangeArrowheads="1"/>
          </p:cNvSpPr>
          <p:nvPr/>
        </p:nvSpPr>
        <p:spPr bwMode="auto">
          <a:xfrm>
            <a:off x="3292624" y="4157381"/>
            <a:ext cx="228600" cy="2286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Oval 6"/>
          <p:cNvSpPr>
            <a:spLocks noChangeArrowheads="1"/>
          </p:cNvSpPr>
          <p:nvPr/>
        </p:nvSpPr>
        <p:spPr bwMode="auto">
          <a:xfrm>
            <a:off x="3597424" y="4157381"/>
            <a:ext cx="228600" cy="228600"/>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59397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加法混色法</a:t>
            </a:r>
          </a:p>
        </p:txBody>
      </p:sp>
      <p:sp>
        <p:nvSpPr>
          <p:cNvPr id="7" name="矩形 6"/>
          <p:cNvSpPr/>
          <p:nvPr/>
        </p:nvSpPr>
        <p:spPr>
          <a:xfrm>
            <a:off x="6536982" y="4941168"/>
            <a:ext cx="117692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加法混</a:t>
            </a: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Times New Roman" pitchFamily="18" charset="0"/>
              </a:rPr>
              <a:t>色 </a:t>
            </a:r>
            <a:endPar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endParaRPr>
          </a:p>
        </p:txBody>
      </p:sp>
      <p:sp>
        <p:nvSpPr>
          <p:cNvPr id="11" name="内容占位符 9"/>
          <p:cNvSpPr txBox="1">
            <a:spLocks/>
          </p:cNvSpPr>
          <p:nvPr/>
        </p:nvSpPr>
        <p:spPr bwMode="auto">
          <a:xfrm>
            <a:off x="539552" y="1556792"/>
            <a:ext cx="4680520"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
                <a:srgbClr val="053E49"/>
              </a:buClr>
              <a:buFont typeface="Wingdings 2" panose="05020102010507070707" pitchFamily="18" charset="2"/>
              <a:buChar char=""/>
              <a:defRPr sz="2400" kern="1200" baseline="0">
                <a:solidFill>
                  <a:schemeClr val="tx1"/>
                </a:solidFill>
                <a:latin typeface="Garamond" panose="02020404030301010803" pitchFamily="18" charset="0"/>
                <a:ea typeface="+mn-ea"/>
                <a:cs typeface="+mn-cs"/>
              </a:defRPr>
            </a:lvl1pPr>
            <a:lvl2pPr marL="827088" indent="-285750" algn="l" rtl="0" fontAlgn="base">
              <a:spcBef>
                <a:spcPct val="20000"/>
              </a:spcBef>
              <a:spcAft>
                <a:spcPct val="0"/>
              </a:spcAft>
              <a:buChar char="–"/>
              <a:defRPr sz="2400" kern="1200" baseline="0">
                <a:solidFill>
                  <a:schemeClr val="tx1"/>
                </a:solidFill>
                <a:latin typeface="Garamond" panose="02020404030301010803" pitchFamily="18" charset="0"/>
                <a:ea typeface="+mn-ea"/>
                <a:cs typeface="+mn-cs"/>
              </a:defRPr>
            </a:lvl2pPr>
            <a:lvl3pPr marL="1235075" indent="-228600" algn="l" rtl="0" fontAlgn="base">
              <a:spcBef>
                <a:spcPct val="20000"/>
              </a:spcBef>
              <a:spcAft>
                <a:spcPct val="0"/>
              </a:spcAft>
              <a:buChar char="•"/>
              <a:defRPr sz="2000" kern="1200" baseline="0">
                <a:solidFill>
                  <a:schemeClr val="tx1"/>
                </a:solidFill>
                <a:latin typeface="Garamond" panose="02020404030301010803" pitchFamily="18" charset="0"/>
                <a:ea typeface="+mn-ea"/>
                <a:cs typeface="+mn-cs"/>
              </a:defRPr>
            </a:lvl3pPr>
            <a:lvl4pPr marL="1643063" indent="-228600" algn="l" rtl="0" fontAlgn="base">
              <a:spcBef>
                <a:spcPct val="20000"/>
              </a:spcBef>
              <a:spcAft>
                <a:spcPct val="0"/>
              </a:spcAft>
              <a:buChar char="–"/>
              <a:defRPr sz="1800" kern="1200" baseline="0">
                <a:solidFill>
                  <a:schemeClr val="tx1"/>
                </a:solidFill>
                <a:latin typeface="Garamond" panose="02020404030301010803" pitchFamily="18" charset="0"/>
                <a:ea typeface="+mn-ea"/>
                <a:cs typeface="+mn-cs"/>
              </a:defRPr>
            </a:lvl4pPr>
            <a:lvl5pPr marL="2057400" indent="-228600" algn="l" rtl="0" fontAlgn="base">
              <a:spcBef>
                <a:spcPct val="20000"/>
              </a:spcBef>
              <a:spcAft>
                <a:spcPct val="0"/>
              </a:spcAft>
              <a:buChar char="»"/>
              <a:defRPr sz="20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加法混色</a:t>
            </a:r>
            <a:endParaRPr kumimoji="0" lang="en-US"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Primary: </a:t>
            </a:r>
            <a:r>
              <a:rPr kumimoji="0" lang="en-GB" altLang="zh-CN" sz="2800" b="1" i="0" u="none" strike="noStrike" kern="1200" cap="none" spc="0" normalizeH="0" baseline="0" noProof="0" dirty="0">
                <a:ln>
                  <a:noFill/>
                </a:ln>
                <a:solidFill>
                  <a:srgbClr val="0000FF"/>
                </a:solidFill>
                <a:effectLst/>
                <a:uLnTx/>
                <a:uFillTx/>
                <a:latin typeface="Centaur" panose="02030504050205020304" pitchFamily="18" charset="0"/>
                <a:ea typeface="宋体" panose="02010600030101010101" pitchFamily="2" charset="-122"/>
                <a:cs typeface="+mn-cs"/>
              </a:rPr>
              <a:t>RGB</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Secondary: CMY</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White = R + G + B</a:t>
            </a:r>
          </a:p>
        </p:txBody>
      </p:sp>
      <p:pic>
        <p:nvPicPr>
          <p:cNvPr id="8" name="Picture 7" descr="E:\书稿\数字图像处理书稿\VISIO\彩色图像处理\维恩图a.e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839775" y="2276872"/>
            <a:ext cx="2571338" cy="2560867"/>
          </a:xfrm>
          <a:prstGeom prst="rect">
            <a:avLst/>
          </a:prstGeom>
          <a:noFill/>
          <a:ln>
            <a:noFill/>
          </a:ln>
        </p:spPr>
      </p:pic>
      <p:sp>
        <p:nvSpPr>
          <p:cNvPr id="3" name="Rectangle 2"/>
          <p:cNvSpPr/>
          <p:nvPr/>
        </p:nvSpPr>
        <p:spPr>
          <a:xfrm>
            <a:off x="1130855" y="4341003"/>
            <a:ext cx="2952328" cy="1200329"/>
          </a:xfrm>
          <a:prstGeom prst="rect">
            <a:avLst/>
          </a:prstGeom>
          <a:solidFill>
            <a:srgbClr val="FFFFE0"/>
          </a:solid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cyan = green + blue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magenta = red + blue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Arial"/>
                <a:ea typeface="+mn-ea"/>
                <a:cs typeface="+mn-cs"/>
              </a:rPr>
              <a:t>yellow = red + green</a:t>
            </a:r>
          </a:p>
        </p:txBody>
      </p:sp>
    </p:spTree>
    <p:extLst>
      <p:ext uri="{BB962C8B-B14F-4D97-AF65-F5344CB8AC3E}">
        <p14:creationId xmlns:p14="http://schemas.microsoft.com/office/powerpoint/2010/main" val="183391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减法混色法</a:t>
            </a:r>
          </a:p>
        </p:txBody>
      </p:sp>
      <p:sp>
        <p:nvSpPr>
          <p:cNvPr id="9" name="矩形 8"/>
          <p:cNvSpPr/>
          <p:nvPr/>
        </p:nvSpPr>
        <p:spPr>
          <a:xfrm>
            <a:off x="6588224" y="5301208"/>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减法混色</a:t>
            </a:r>
          </a:p>
        </p:txBody>
      </p:sp>
      <p:sp>
        <p:nvSpPr>
          <p:cNvPr id="11" name="内容占位符 9"/>
          <p:cNvSpPr txBox="1">
            <a:spLocks/>
          </p:cNvSpPr>
          <p:nvPr/>
        </p:nvSpPr>
        <p:spPr bwMode="auto">
          <a:xfrm>
            <a:off x="539552" y="1628800"/>
            <a:ext cx="4931906" cy="414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
                <a:srgbClr val="053E49"/>
              </a:buClr>
              <a:buFont typeface="Wingdings 2" panose="05020102010507070707" pitchFamily="18" charset="2"/>
              <a:buChar char=""/>
              <a:defRPr sz="2400" kern="1200" baseline="0">
                <a:solidFill>
                  <a:schemeClr val="tx1"/>
                </a:solidFill>
                <a:latin typeface="Garamond" panose="02020404030301010803" pitchFamily="18" charset="0"/>
                <a:ea typeface="+mn-ea"/>
                <a:cs typeface="+mn-cs"/>
              </a:defRPr>
            </a:lvl1pPr>
            <a:lvl2pPr marL="827088" indent="-285750" algn="l" rtl="0" fontAlgn="base">
              <a:spcBef>
                <a:spcPct val="20000"/>
              </a:spcBef>
              <a:spcAft>
                <a:spcPct val="0"/>
              </a:spcAft>
              <a:buChar char="–"/>
              <a:defRPr sz="2400" kern="1200" baseline="0">
                <a:solidFill>
                  <a:schemeClr val="tx1"/>
                </a:solidFill>
                <a:latin typeface="Garamond" panose="02020404030301010803" pitchFamily="18" charset="0"/>
                <a:ea typeface="+mn-ea"/>
                <a:cs typeface="+mn-cs"/>
              </a:defRPr>
            </a:lvl2pPr>
            <a:lvl3pPr marL="1235075" indent="-228600" algn="l" rtl="0" fontAlgn="base">
              <a:spcBef>
                <a:spcPct val="20000"/>
              </a:spcBef>
              <a:spcAft>
                <a:spcPct val="0"/>
              </a:spcAft>
              <a:buChar char="•"/>
              <a:defRPr sz="2000" kern="1200" baseline="0">
                <a:solidFill>
                  <a:schemeClr val="tx1"/>
                </a:solidFill>
                <a:latin typeface="Garamond" panose="02020404030301010803" pitchFamily="18" charset="0"/>
                <a:ea typeface="+mn-ea"/>
                <a:cs typeface="+mn-cs"/>
              </a:defRPr>
            </a:lvl3pPr>
            <a:lvl4pPr marL="1643063" indent="-228600" algn="l" rtl="0" fontAlgn="base">
              <a:spcBef>
                <a:spcPct val="20000"/>
              </a:spcBef>
              <a:spcAft>
                <a:spcPct val="0"/>
              </a:spcAft>
              <a:buChar char="–"/>
              <a:defRPr sz="1800" kern="1200" baseline="0">
                <a:solidFill>
                  <a:schemeClr val="tx1"/>
                </a:solidFill>
                <a:latin typeface="Garamond" panose="02020404030301010803" pitchFamily="18" charset="0"/>
                <a:ea typeface="+mn-ea"/>
                <a:cs typeface="+mn-cs"/>
              </a:defRPr>
            </a:lvl4pPr>
            <a:lvl5pPr marL="2057400" indent="-228600" algn="l" rtl="0" fontAlgn="base">
              <a:spcBef>
                <a:spcPct val="20000"/>
              </a:spcBef>
              <a:spcAft>
                <a:spcPct val="0"/>
              </a:spcAft>
              <a:buChar char="»"/>
              <a:defRPr sz="20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透明墨水的减色混合</a:t>
            </a:r>
            <a:endParaRPr kumimoji="0" lang="en-US"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Primary: CMY</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Secondary: RGB</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~Black: C + M + Y</a:t>
            </a:r>
          </a:p>
          <a:p>
            <a:pPr marL="457200" marR="0" lvl="0" indent="-457200" algn="l" defTabSz="914400" rtl="0" eaLnBrk="1" fontAlgn="base" latinLnBrk="0" hangingPunct="1">
              <a:lnSpc>
                <a:spcPct val="120000"/>
              </a:lnSpc>
              <a:spcBef>
                <a:spcPts val="600"/>
              </a:spcBef>
              <a:spcAft>
                <a:spcPct val="0"/>
              </a:spcAft>
              <a:buClr>
                <a:srgbClr val="053E49"/>
              </a:buClr>
              <a:buSzTx/>
              <a:buFont typeface="Wingdings 2" panose="05020102010507070707" pitchFamily="18"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zh-CN" altLang="en-US"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实际通常使用</a:t>
            </a:r>
            <a:r>
              <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rPr>
              <a:t>CMYK</a:t>
            </a:r>
            <a:r>
              <a:rPr lang="zh-CN" altLang="en-US" sz="2800" b="1" dirty="0">
                <a:solidFill>
                  <a:srgbClr val="000000"/>
                </a:solidFill>
                <a:latin typeface="Centaur" panose="02030504050205020304" pitchFamily="18" charset="0"/>
                <a:ea typeface="宋体" panose="02010600030101010101" pitchFamily="2" charset="-122"/>
              </a:rPr>
              <a:t>来获取真正黑色</a:t>
            </a:r>
            <a:endParaRPr kumimoji="0" lang="en-GB" altLang="zh-CN" sz="2800" b="1" i="0" u="none" strike="noStrike" kern="1200" cap="none" spc="0" normalizeH="0" baseline="0" noProof="0" dirty="0">
              <a:ln>
                <a:noFill/>
              </a:ln>
              <a:solidFill>
                <a:srgbClr val="000000"/>
              </a:solidFill>
              <a:effectLst/>
              <a:uLnTx/>
              <a:uFillTx/>
              <a:latin typeface="Centaur" panose="02030504050205020304" pitchFamily="18" charset="0"/>
              <a:ea typeface="宋体" panose="02010600030101010101" pitchFamily="2" charset="-122"/>
              <a:cs typeface="+mn-cs"/>
            </a:endParaRPr>
          </a:p>
        </p:txBody>
      </p:sp>
      <p:pic>
        <p:nvPicPr>
          <p:cNvPr id="7" name="Picture 6" descr="E:\书稿\数字图像处理书稿\VISIO\彩色图像处理\维恩图b.emf"/>
          <p:cNvPicPr/>
          <p:nvPr/>
        </p:nvPicPr>
        <p:blipFill>
          <a:blip r:embed="rId3" cstate="print">
            <a:extLst>
              <a:ext uri="{28A0092B-C50C-407E-A947-70E740481C1C}">
                <a14:useLocalDpi xmlns:a14="http://schemas.microsoft.com/office/drawing/2010/main" val="0"/>
              </a:ext>
            </a:extLst>
          </a:blip>
          <a:stretch>
            <a:fillRect/>
          </a:stretch>
        </p:blipFill>
        <p:spPr bwMode="auto">
          <a:xfrm>
            <a:off x="5860134" y="2348880"/>
            <a:ext cx="2564175" cy="2553734"/>
          </a:xfrm>
          <a:prstGeom prst="rect">
            <a:avLst/>
          </a:prstGeom>
          <a:noFill/>
          <a:ln>
            <a:noFill/>
          </a:ln>
        </p:spPr>
      </p:pic>
    </p:spTree>
    <p:extLst>
      <p:ext uri="{BB962C8B-B14F-4D97-AF65-F5344CB8AC3E}">
        <p14:creationId xmlns:p14="http://schemas.microsoft.com/office/powerpoint/2010/main" val="297444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ChangeArrowheads="1"/>
          </p:cNvSpPr>
          <p:nvPr/>
        </p:nvSpPr>
        <p:spPr bwMode="auto">
          <a:xfrm>
            <a:off x="266700" y="152400"/>
            <a:ext cx="87122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4400" b="1" i="0" u="none" strike="noStrike" kern="1200" cap="none" spc="0" normalizeH="0" baseline="0" noProof="0" dirty="0">
              <a:ln>
                <a:noFill/>
              </a:ln>
              <a:solidFill>
                <a:srgbClr val="000000"/>
              </a:solidFill>
              <a:effectLst/>
              <a:uLnTx/>
              <a:uFillTx/>
              <a:latin typeface="Times" panose="02020603050405020304" pitchFamily="18" charset="0"/>
              <a:ea typeface="MS PGothic" panose="020B0600070205080204" pitchFamily="34" charset="-128"/>
              <a:cs typeface="+mn-cs"/>
            </a:endParaRPr>
          </a:p>
        </p:txBody>
      </p:sp>
      <p:grpSp>
        <p:nvGrpSpPr>
          <p:cNvPr id="4" name="Group 3"/>
          <p:cNvGrpSpPr/>
          <p:nvPr/>
        </p:nvGrpSpPr>
        <p:grpSpPr>
          <a:xfrm>
            <a:off x="-857" y="2276872"/>
            <a:ext cx="9181369" cy="2333624"/>
            <a:chOff x="-857" y="2276872"/>
            <a:chExt cx="9181369" cy="2333624"/>
          </a:xfrm>
        </p:grpSpPr>
        <p:sp>
          <p:nvSpPr>
            <p:cNvPr id="51203" name="Oval 5"/>
            <p:cNvSpPr>
              <a:spLocks noChangeArrowheads="1"/>
            </p:cNvSpPr>
            <p:nvPr/>
          </p:nvSpPr>
          <p:spPr bwMode="auto">
            <a:xfrm>
              <a:off x="3707904" y="2276872"/>
              <a:ext cx="596900" cy="1435100"/>
            </a:xfrm>
            <a:prstGeom prst="ellipse">
              <a:avLst/>
            </a:prstGeom>
            <a:solidFill>
              <a:srgbClr val="FF00FF"/>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51204" name="Rectangle 6"/>
            <p:cNvSpPr>
              <a:spLocks noChangeArrowheads="1"/>
            </p:cNvSpPr>
            <p:nvPr/>
          </p:nvSpPr>
          <p:spPr bwMode="auto">
            <a:xfrm>
              <a:off x="215404" y="2734072"/>
              <a:ext cx="1206500" cy="520700"/>
            </a:xfrm>
            <a:prstGeom prst="rect">
              <a:avLst/>
            </a:prstGeom>
            <a:solidFill>
              <a:schemeClr val="bg1"/>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nvGrpSpPr>
            <p:cNvPr id="51205" name="Group 25"/>
            <p:cNvGrpSpPr>
              <a:grpSpLocks/>
            </p:cNvGrpSpPr>
            <p:nvPr/>
          </p:nvGrpSpPr>
          <p:grpSpPr bwMode="auto">
            <a:xfrm>
              <a:off x="1483817" y="2683272"/>
              <a:ext cx="1817687" cy="638175"/>
              <a:chOff x="907" y="1844"/>
              <a:chExt cx="1145" cy="402"/>
            </a:xfrm>
          </p:grpSpPr>
          <p:grpSp>
            <p:nvGrpSpPr>
              <p:cNvPr id="51219" name="Group 7"/>
              <p:cNvGrpSpPr>
                <a:grpSpLocks/>
              </p:cNvGrpSpPr>
              <p:nvPr/>
            </p:nvGrpSpPr>
            <p:grpSpPr bwMode="auto">
              <a:xfrm>
                <a:off x="1292" y="1884"/>
                <a:ext cx="760" cy="328"/>
                <a:chOff x="1292" y="1884"/>
                <a:chExt cx="760" cy="328"/>
              </a:xfrm>
            </p:grpSpPr>
            <p:sp>
              <p:nvSpPr>
                <p:cNvPr id="51221" name="Rectangle 8"/>
                <p:cNvSpPr>
                  <a:spLocks noChangeArrowheads="1"/>
                </p:cNvSpPr>
                <p:nvPr/>
              </p:nvSpPr>
              <p:spPr bwMode="auto">
                <a:xfrm>
                  <a:off x="1292" y="1884"/>
                  <a:ext cx="760" cy="88"/>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51222" name="Rectangle 9"/>
                <p:cNvSpPr>
                  <a:spLocks noChangeArrowheads="1"/>
                </p:cNvSpPr>
                <p:nvPr/>
              </p:nvSpPr>
              <p:spPr bwMode="auto">
                <a:xfrm>
                  <a:off x="1292" y="2004"/>
                  <a:ext cx="760" cy="88"/>
                </a:xfrm>
                <a:prstGeom prst="rect">
                  <a:avLst/>
                </a:prstGeom>
                <a:solidFill>
                  <a:srgbClr val="00FF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51223" name="Rectangle 10"/>
                <p:cNvSpPr>
                  <a:spLocks noChangeArrowheads="1"/>
                </p:cNvSpPr>
                <p:nvPr/>
              </p:nvSpPr>
              <p:spPr bwMode="auto">
                <a:xfrm>
                  <a:off x="1292" y="2124"/>
                  <a:ext cx="760" cy="88"/>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sp>
            <p:nvSpPr>
              <p:cNvPr id="51220" name="Rectangle 11"/>
              <p:cNvSpPr>
                <a:spLocks noChangeArrowheads="1"/>
              </p:cNvSpPr>
              <p:nvPr/>
            </p:nvSpPr>
            <p:spPr bwMode="auto">
              <a:xfrm>
                <a:off x="907" y="1844"/>
                <a:ext cx="282"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p:txBody>
          </p:sp>
        </p:grpSp>
        <p:sp>
          <p:nvSpPr>
            <p:cNvPr id="51206" name="Rectangle 13"/>
            <p:cNvSpPr>
              <a:spLocks noChangeArrowheads="1"/>
            </p:cNvSpPr>
            <p:nvPr/>
          </p:nvSpPr>
          <p:spPr bwMode="auto">
            <a:xfrm>
              <a:off x="-857" y="4106723"/>
              <a:ext cx="2251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Incident white light</a:t>
              </a:r>
            </a:p>
          </p:txBody>
        </p:sp>
        <p:grpSp>
          <p:nvGrpSpPr>
            <p:cNvPr id="51207" name="Group 23"/>
            <p:cNvGrpSpPr>
              <a:grpSpLocks/>
            </p:cNvGrpSpPr>
            <p:nvPr/>
          </p:nvGrpSpPr>
          <p:grpSpPr bwMode="auto">
            <a:xfrm>
              <a:off x="3128467" y="2746771"/>
              <a:ext cx="2751137" cy="1863725"/>
              <a:chOff x="1943" y="1884"/>
              <a:chExt cx="1733" cy="1174"/>
            </a:xfrm>
          </p:grpSpPr>
          <p:sp>
            <p:nvSpPr>
              <p:cNvPr id="51215" name="Rectangle 12"/>
              <p:cNvSpPr>
                <a:spLocks noChangeArrowheads="1"/>
              </p:cNvSpPr>
              <p:nvPr/>
            </p:nvSpPr>
            <p:spPr bwMode="auto">
              <a:xfrm>
                <a:off x="1943" y="2652"/>
                <a:ext cx="1227"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Magenta filter subtracts green</a:t>
                </a:r>
              </a:p>
            </p:txBody>
          </p:sp>
          <p:grpSp>
            <p:nvGrpSpPr>
              <p:cNvPr id="51216" name="Group 22"/>
              <p:cNvGrpSpPr>
                <a:grpSpLocks/>
              </p:cNvGrpSpPr>
              <p:nvPr/>
            </p:nvGrpSpPr>
            <p:grpSpPr bwMode="auto">
              <a:xfrm>
                <a:off x="2916" y="1884"/>
                <a:ext cx="760" cy="328"/>
                <a:chOff x="2916" y="1884"/>
                <a:chExt cx="760" cy="328"/>
              </a:xfrm>
            </p:grpSpPr>
            <p:sp>
              <p:nvSpPr>
                <p:cNvPr id="51217" name="Rectangle 14"/>
                <p:cNvSpPr>
                  <a:spLocks noChangeArrowheads="1"/>
                </p:cNvSpPr>
                <p:nvPr/>
              </p:nvSpPr>
              <p:spPr bwMode="auto">
                <a:xfrm>
                  <a:off x="2916" y="1884"/>
                  <a:ext cx="760" cy="88"/>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51218" name="Rectangle 15"/>
                <p:cNvSpPr>
                  <a:spLocks noChangeArrowheads="1"/>
                </p:cNvSpPr>
                <p:nvPr/>
              </p:nvSpPr>
              <p:spPr bwMode="auto">
                <a:xfrm>
                  <a:off x="2916" y="2124"/>
                  <a:ext cx="760" cy="88"/>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grpSp>
        <p:sp>
          <p:nvSpPr>
            <p:cNvPr id="51210" name="Oval 18"/>
            <p:cNvSpPr>
              <a:spLocks noChangeArrowheads="1"/>
            </p:cNvSpPr>
            <p:nvPr/>
          </p:nvSpPr>
          <p:spPr bwMode="auto">
            <a:xfrm>
              <a:off x="6298704" y="2276872"/>
              <a:ext cx="596900" cy="1435100"/>
            </a:xfrm>
            <a:prstGeom prst="ellipse">
              <a:avLst/>
            </a:prstGeom>
            <a:solidFill>
              <a:srgbClr val="00FEFF"/>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nvGrpSpPr>
            <p:cNvPr id="51211" name="Group 24"/>
            <p:cNvGrpSpPr>
              <a:grpSpLocks/>
            </p:cNvGrpSpPr>
            <p:nvPr/>
          </p:nvGrpSpPr>
          <p:grpSpPr bwMode="auto">
            <a:xfrm>
              <a:off x="5778005" y="2734071"/>
              <a:ext cx="3111500" cy="1876425"/>
              <a:chOff x="3612" y="1876"/>
              <a:chExt cx="1960" cy="1182"/>
            </a:xfrm>
          </p:grpSpPr>
          <p:sp>
            <p:nvSpPr>
              <p:cNvPr id="51213" name="Rectangle 19"/>
              <p:cNvSpPr>
                <a:spLocks noChangeArrowheads="1"/>
              </p:cNvSpPr>
              <p:nvPr/>
            </p:nvSpPr>
            <p:spPr bwMode="auto">
              <a:xfrm>
                <a:off x="3612" y="2652"/>
                <a:ext cx="1092"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Cyan filter subtracts red</a:t>
                </a:r>
              </a:p>
            </p:txBody>
          </p:sp>
          <p:sp>
            <p:nvSpPr>
              <p:cNvPr id="51214" name="Rectangle 20"/>
              <p:cNvSpPr>
                <a:spLocks noChangeArrowheads="1"/>
              </p:cNvSpPr>
              <p:nvPr/>
            </p:nvSpPr>
            <p:spPr bwMode="auto">
              <a:xfrm>
                <a:off x="4812" y="1876"/>
                <a:ext cx="760" cy="88"/>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sp>
          <p:nvSpPr>
            <p:cNvPr id="51212" name="Rectangle 21"/>
            <p:cNvSpPr>
              <a:spLocks noChangeArrowheads="1"/>
            </p:cNvSpPr>
            <p:nvPr/>
          </p:nvSpPr>
          <p:spPr bwMode="auto">
            <a:xfrm>
              <a:off x="7596336" y="3966609"/>
              <a:ext cx="1584176"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Only blue gets through</a:t>
              </a:r>
            </a:p>
          </p:txBody>
        </p:sp>
      </p:grpSp>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透射光减色成像原理</a:t>
            </a:r>
          </a:p>
        </p:txBody>
      </p:sp>
      <p:sp>
        <p:nvSpPr>
          <p:cNvPr id="3" name="Content Placeholder 2"/>
          <p:cNvSpPr>
            <a:spLocks noGrp="1"/>
          </p:cNvSpPr>
          <p:nvPr>
            <p:ph idx="1"/>
          </p:nvPr>
        </p:nvSpPr>
        <p:spPr>
          <a:xfrm>
            <a:off x="457200" y="1333500"/>
            <a:ext cx="8229600" cy="777875"/>
          </a:xfrm>
        </p:spPr>
        <p:txBody>
          <a:bodyPr/>
          <a:lstStyle/>
          <a:p>
            <a:pPr lvl="0">
              <a:spcBef>
                <a:spcPct val="20000"/>
              </a:spcBef>
            </a:pPr>
            <a:r>
              <a:rPr lang="zh-CN" altLang="en-US" sz="2600" dirty="0">
                <a:solidFill>
                  <a:srgbClr val="000000"/>
                </a:solidFill>
              </a:rPr>
              <a:t>透明滤镜只能透过自身的颜色，</a:t>
            </a:r>
            <a:r>
              <a:rPr lang="zh-CN" altLang="en-US" sz="2600" dirty="0">
                <a:solidFill>
                  <a:srgbClr val="0033CC"/>
                </a:solidFill>
              </a:rPr>
              <a:t>吸收其他光线。</a:t>
            </a:r>
            <a:endParaRPr lang="en-US" altLang="zh-CN" sz="2600" dirty="0">
              <a:solidFill>
                <a:srgbClr val="0033CC"/>
              </a:solidFill>
            </a:endParaRPr>
          </a:p>
        </p:txBody>
      </p:sp>
      <p:pic>
        <p:nvPicPr>
          <p:cNvPr id="24" name="Picture 23" descr="subtractiveprimaries.jpg"/>
          <p:cNvPicPr>
            <a:picLocks noChangeAspect="1"/>
          </p:cNvPicPr>
          <p:nvPr/>
        </p:nvPicPr>
        <p:blipFill>
          <a:blip r:embed="rId3"/>
          <a:stretch>
            <a:fillRect/>
          </a:stretch>
        </p:blipFill>
        <p:spPr>
          <a:xfrm>
            <a:off x="7528191" y="5238000"/>
            <a:ext cx="1620000" cy="1620000"/>
          </a:xfrm>
          <a:prstGeom prst="rect">
            <a:avLst/>
          </a:prstGeom>
        </p:spPr>
      </p:pic>
    </p:spTree>
    <p:extLst>
      <p:ext uri="{BB962C8B-B14F-4D97-AF65-F5344CB8AC3E}">
        <p14:creationId xmlns:p14="http://schemas.microsoft.com/office/powerpoint/2010/main" val="2167316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Group 6"/>
          <p:cNvGrpSpPr/>
          <p:nvPr/>
        </p:nvGrpSpPr>
        <p:grpSpPr>
          <a:xfrm>
            <a:off x="-108520" y="188640"/>
            <a:ext cx="9192914" cy="2351500"/>
            <a:chOff x="-108520" y="332656"/>
            <a:chExt cx="9192914" cy="2351500"/>
          </a:xfrm>
        </p:grpSpPr>
        <p:sp>
          <p:nvSpPr>
            <p:cNvPr id="49155" name="Oval 5"/>
            <p:cNvSpPr>
              <a:spLocks noChangeArrowheads="1"/>
            </p:cNvSpPr>
            <p:nvPr/>
          </p:nvSpPr>
          <p:spPr bwMode="auto">
            <a:xfrm>
              <a:off x="3695236" y="332656"/>
              <a:ext cx="596900" cy="1435100"/>
            </a:xfrm>
            <a:prstGeom prst="ellipse">
              <a:avLst/>
            </a:prstGeom>
            <a:solidFill>
              <a:srgbClr val="00FFFF"/>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56" name="Rectangle 6"/>
            <p:cNvSpPr>
              <a:spLocks noChangeArrowheads="1"/>
            </p:cNvSpPr>
            <p:nvPr/>
          </p:nvSpPr>
          <p:spPr bwMode="auto">
            <a:xfrm>
              <a:off x="202736" y="789856"/>
              <a:ext cx="1206500" cy="520700"/>
            </a:xfrm>
            <a:prstGeom prst="rect">
              <a:avLst/>
            </a:prstGeom>
            <a:solidFill>
              <a:schemeClr val="bg1"/>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57" name="Rectangle 7"/>
            <p:cNvSpPr>
              <a:spLocks noChangeArrowheads="1"/>
            </p:cNvSpPr>
            <p:nvPr/>
          </p:nvSpPr>
          <p:spPr bwMode="auto">
            <a:xfrm>
              <a:off x="2082336" y="802556"/>
              <a:ext cx="1206500" cy="139700"/>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58" name="Rectangle 8"/>
            <p:cNvSpPr>
              <a:spLocks noChangeArrowheads="1"/>
            </p:cNvSpPr>
            <p:nvPr/>
          </p:nvSpPr>
          <p:spPr bwMode="auto">
            <a:xfrm>
              <a:off x="2082336" y="993056"/>
              <a:ext cx="1206500" cy="139700"/>
            </a:xfrm>
            <a:prstGeom prst="rect">
              <a:avLst/>
            </a:prstGeom>
            <a:solidFill>
              <a:srgbClr val="00FF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59" name="Rectangle 9"/>
            <p:cNvSpPr>
              <a:spLocks noChangeArrowheads="1"/>
            </p:cNvSpPr>
            <p:nvPr/>
          </p:nvSpPr>
          <p:spPr bwMode="auto">
            <a:xfrm>
              <a:off x="2082336" y="1183556"/>
              <a:ext cx="1206500" cy="139700"/>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60" name="Rectangle 10"/>
            <p:cNvSpPr>
              <a:spLocks noChangeArrowheads="1"/>
            </p:cNvSpPr>
            <p:nvPr/>
          </p:nvSpPr>
          <p:spPr bwMode="auto">
            <a:xfrm>
              <a:off x="1471149" y="739056"/>
              <a:ext cx="447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p:txBody>
        </p:sp>
        <p:sp>
          <p:nvSpPr>
            <p:cNvPr id="49161" name="Rectangle 12"/>
            <p:cNvSpPr>
              <a:spLocks noChangeArrowheads="1"/>
            </p:cNvSpPr>
            <p:nvPr/>
          </p:nvSpPr>
          <p:spPr bwMode="auto">
            <a:xfrm>
              <a:off x="-108520" y="2194278"/>
              <a:ext cx="2273057"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Incident white light</a:t>
              </a:r>
            </a:p>
          </p:txBody>
        </p:sp>
        <p:sp>
          <p:nvSpPr>
            <p:cNvPr id="49164" name="Oval 16"/>
            <p:cNvSpPr>
              <a:spLocks noChangeArrowheads="1"/>
            </p:cNvSpPr>
            <p:nvPr/>
          </p:nvSpPr>
          <p:spPr bwMode="auto">
            <a:xfrm>
              <a:off x="6286036" y="332656"/>
              <a:ext cx="596900" cy="1435100"/>
            </a:xfrm>
            <a:prstGeom prst="ellipse">
              <a:avLst/>
            </a:prstGeom>
            <a:solidFill>
              <a:srgbClr val="FFFF00"/>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65" name="Rectangle 18"/>
            <p:cNvSpPr>
              <a:spLocks noChangeArrowheads="1"/>
            </p:cNvSpPr>
            <p:nvPr/>
          </p:nvSpPr>
          <p:spPr bwMode="auto">
            <a:xfrm>
              <a:off x="7491010" y="2040390"/>
              <a:ext cx="1593384"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Only green</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gets through</a:t>
              </a:r>
            </a:p>
          </p:txBody>
        </p:sp>
        <p:sp>
          <p:nvSpPr>
            <p:cNvPr id="49170" name="Rectangle 11"/>
            <p:cNvSpPr>
              <a:spLocks noChangeArrowheads="1"/>
            </p:cNvSpPr>
            <p:nvPr/>
          </p:nvSpPr>
          <p:spPr bwMode="auto">
            <a:xfrm>
              <a:off x="3115799" y="2040390"/>
              <a:ext cx="2104273"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Cyan filter subtracts red</a:t>
              </a:r>
            </a:p>
          </p:txBody>
        </p:sp>
        <p:sp>
          <p:nvSpPr>
            <p:cNvPr id="49171" name="Rectangle 13"/>
            <p:cNvSpPr>
              <a:spLocks noChangeArrowheads="1"/>
            </p:cNvSpPr>
            <p:nvPr/>
          </p:nvSpPr>
          <p:spPr bwMode="auto">
            <a:xfrm>
              <a:off x="4679486" y="986706"/>
              <a:ext cx="1206500" cy="139700"/>
            </a:xfrm>
            <a:prstGeom prst="rect">
              <a:avLst/>
            </a:prstGeom>
            <a:solidFill>
              <a:srgbClr val="00FF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72" name="Rectangle 19"/>
            <p:cNvSpPr>
              <a:spLocks noChangeArrowheads="1"/>
            </p:cNvSpPr>
            <p:nvPr/>
          </p:nvSpPr>
          <p:spPr bwMode="auto">
            <a:xfrm>
              <a:off x="4679486" y="796206"/>
              <a:ext cx="1206500" cy="139700"/>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49168" name="Rectangle 17"/>
            <p:cNvSpPr>
              <a:spLocks noChangeArrowheads="1"/>
            </p:cNvSpPr>
            <p:nvPr/>
          </p:nvSpPr>
          <p:spPr bwMode="auto">
            <a:xfrm>
              <a:off x="5585950" y="2040390"/>
              <a:ext cx="2066925"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Yellow filter subtracts blue</a:t>
              </a:r>
            </a:p>
          </p:txBody>
        </p:sp>
        <p:sp>
          <p:nvSpPr>
            <p:cNvPr id="49169" name="Rectangle 20"/>
            <p:cNvSpPr>
              <a:spLocks noChangeArrowheads="1"/>
            </p:cNvSpPr>
            <p:nvPr/>
          </p:nvSpPr>
          <p:spPr bwMode="auto">
            <a:xfrm>
              <a:off x="7606836" y="993056"/>
              <a:ext cx="1206500" cy="139700"/>
            </a:xfrm>
            <a:prstGeom prst="rect">
              <a:avLst/>
            </a:prstGeom>
            <a:solidFill>
              <a:srgbClr val="00FF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pic>
        <p:nvPicPr>
          <p:cNvPr id="18" name="Picture 17" descr="subtractiveprimaries.jpg"/>
          <p:cNvPicPr>
            <a:picLocks noChangeAspect="1"/>
          </p:cNvPicPr>
          <p:nvPr/>
        </p:nvPicPr>
        <p:blipFill>
          <a:blip r:embed="rId3"/>
          <a:stretch>
            <a:fillRect/>
          </a:stretch>
        </p:blipFill>
        <p:spPr>
          <a:xfrm>
            <a:off x="7528191" y="5238000"/>
            <a:ext cx="1620000" cy="1620000"/>
          </a:xfrm>
          <a:prstGeom prst="rect">
            <a:avLst/>
          </a:prstGeom>
        </p:spPr>
      </p:pic>
      <p:grpSp>
        <p:nvGrpSpPr>
          <p:cNvPr id="6" name="Group 5"/>
          <p:cNvGrpSpPr/>
          <p:nvPr/>
        </p:nvGrpSpPr>
        <p:grpSpPr>
          <a:xfrm>
            <a:off x="-21900" y="2852936"/>
            <a:ext cx="9250092" cy="2324099"/>
            <a:chOff x="-21900" y="3356835"/>
            <a:chExt cx="9250092" cy="2324099"/>
          </a:xfrm>
        </p:grpSpPr>
        <p:sp>
          <p:nvSpPr>
            <p:cNvPr id="21" name="Oval 5"/>
            <p:cNvSpPr>
              <a:spLocks noChangeArrowheads="1"/>
            </p:cNvSpPr>
            <p:nvPr/>
          </p:nvSpPr>
          <p:spPr bwMode="auto">
            <a:xfrm>
              <a:off x="3695236" y="3356835"/>
              <a:ext cx="596900" cy="1435100"/>
            </a:xfrm>
            <a:prstGeom prst="ellipse">
              <a:avLst/>
            </a:prstGeom>
            <a:solidFill>
              <a:srgbClr val="FF00FF"/>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22" name="Rectangle 6"/>
            <p:cNvSpPr>
              <a:spLocks noChangeArrowheads="1"/>
            </p:cNvSpPr>
            <p:nvPr/>
          </p:nvSpPr>
          <p:spPr bwMode="auto">
            <a:xfrm>
              <a:off x="202736" y="3814035"/>
              <a:ext cx="1206500" cy="520700"/>
            </a:xfrm>
            <a:prstGeom prst="rect">
              <a:avLst/>
            </a:prstGeom>
            <a:solidFill>
              <a:schemeClr val="bg1"/>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nvGrpSpPr>
            <p:cNvPr id="23" name="Group 7"/>
            <p:cNvGrpSpPr>
              <a:grpSpLocks/>
            </p:cNvGrpSpPr>
            <p:nvPr/>
          </p:nvGrpSpPr>
          <p:grpSpPr bwMode="auto">
            <a:xfrm>
              <a:off x="2082336" y="3826735"/>
              <a:ext cx="1206500" cy="520700"/>
              <a:chOff x="1292" y="1884"/>
              <a:chExt cx="760" cy="328"/>
            </a:xfrm>
          </p:grpSpPr>
          <p:sp>
            <p:nvSpPr>
              <p:cNvPr id="24" name="Rectangle 8"/>
              <p:cNvSpPr>
                <a:spLocks noChangeArrowheads="1"/>
              </p:cNvSpPr>
              <p:nvPr/>
            </p:nvSpPr>
            <p:spPr bwMode="auto">
              <a:xfrm>
                <a:off x="1292" y="1884"/>
                <a:ext cx="760" cy="88"/>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25" name="Rectangle 9"/>
              <p:cNvSpPr>
                <a:spLocks noChangeArrowheads="1"/>
              </p:cNvSpPr>
              <p:nvPr/>
            </p:nvSpPr>
            <p:spPr bwMode="auto">
              <a:xfrm>
                <a:off x="1292" y="2004"/>
                <a:ext cx="760" cy="88"/>
              </a:xfrm>
              <a:prstGeom prst="rect">
                <a:avLst/>
              </a:prstGeom>
              <a:solidFill>
                <a:srgbClr val="00FF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26" name="Rectangle 10"/>
              <p:cNvSpPr>
                <a:spLocks noChangeArrowheads="1"/>
              </p:cNvSpPr>
              <p:nvPr/>
            </p:nvSpPr>
            <p:spPr bwMode="auto">
              <a:xfrm>
                <a:off x="1292" y="2124"/>
                <a:ext cx="760" cy="88"/>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sp>
          <p:nvSpPr>
            <p:cNvPr id="27" name="Rectangle 11"/>
            <p:cNvSpPr>
              <a:spLocks noChangeArrowheads="1"/>
            </p:cNvSpPr>
            <p:nvPr/>
          </p:nvSpPr>
          <p:spPr bwMode="auto">
            <a:xfrm>
              <a:off x="1471149" y="3763235"/>
              <a:ext cx="447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p>
          </p:txBody>
        </p:sp>
        <p:sp>
          <p:nvSpPr>
            <p:cNvPr id="28" name="Rectangle 13"/>
            <p:cNvSpPr>
              <a:spLocks noChangeArrowheads="1"/>
            </p:cNvSpPr>
            <p:nvPr/>
          </p:nvSpPr>
          <p:spPr bwMode="auto">
            <a:xfrm>
              <a:off x="-21900" y="5176523"/>
              <a:ext cx="2251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Incident white light</a:t>
              </a:r>
            </a:p>
          </p:txBody>
        </p:sp>
        <p:grpSp>
          <p:nvGrpSpPr>
            <p:cNvPr id="29" name="Group 22"/>
            <p:cNvGrpSpPr>
              <a:grpSpLocks/>
            </p:cNvGrpSpPr>
            <p:nvPr/>
          </p:nvGrpSpPr>
          <p:grpSpPr bwMode="auto">
            <a:xfrm>
              <a:off x="3115799" y="3814034"/>
              <a:ext cx="2751137" cy="1866900"/>
              <a:chOff x="1943" y="1876"/>
              <a:chExt cx="1733" cy="1176"/>
            </a:xfrm>
          </p:grpSpPr>
          <p:sp>
            <p:nvSpPr>
              <p:cNvPr id="30" name="Rectangle 12"/>
              <p:cNvSpPr>
                <a:spLocks noChangeArrowheads="1"/>
              </p:cNvSpPr>
              <p:nvPr/>
            </p:nvSpPr>
            <p:spPr bwMode="auto">
              <a:xfrm>
                <a:off x="1943" y="2646"/>
                <a:ext cx="137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Magenta filter subtracts green</a:t>
                </a:r>
              </a:p>
            </p:txBody>
          </p:sp>
          <p:sp>
            <p:nvSpPr>
              <p:cNvPr id="31" name="Rectangle 14"/>
              <p:cNvSpPr>
                <a:spLocks noChangeArrowheads="1"/>
              </p:cNvSpPr>
              <p:nvPr/>
            </p:nvSpPr>
            <p:spPr bwMode="auto">
              <a:xfrm>
                <a:off x="2916" y="1876"/>
                <a:ext cx="760" cy="88"/>
              </a:xfrm>
              <a:prstGeom prst="rect">
                <a:avLst/>
              </a:prstGeom>
              <a:solidFill>
                <a:srgbClr val="0000FF"/>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32" name="Rectangle 15"/>
              <p:cNvSpPr>
                <a:spLocks noChangeArrowheads="1"/>
              </p:cNvSpPr>
              <p:nvPr/>
            </p:nvSpPr>
            <p:spPr bwMode="auto">
              <a:xfrm>
                <a:off x="2916" y="2116"/>
                <a:ext cx="760" cy="88"/>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sp>
          <p:nvSpPr>
            <p:cNvPr id="33" name="Oval 18"/>
            <p:cNvSpPr>
              <a:spLocks noChangeArrowheads="1"/>
            </p:cNvSpPr>
            <p:nvPr/>
          </p:nvSpPr>
          <p:spPr bwMode="auto">
            <a:xfrm>
              <a:off x="6286036" y="3356835"/>
              <a:ext cx="596900" cy="1435100"/>
            </a:xfrm>
            <a:prstGeom prst="ellipse">
              <a:avLst/>
            </a:prstGeom>
            <a:solidFill>
              <a:srgbClr val="FAFD00"/>
            </a:solidFill>
            <a:ln w="12700">
              <a:solidFill>
                <a:schemeClr val="tx1"/>
              </a:solidFill>
              <a:round/>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34" name="Rectangle 20"/>
            <p:cNvSpPr>
              <a:spLocks noChangeArrowheads="1"/>
            </p:cNvSpPr>
            <p:nvPr/>
          </p:nvSpPr>
          <p:spPr bwMode="auto">
            <a:xfrm>
              <a:off x="7596336" y="5036409"/>
              <a:ext cx="1631856"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Only red</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gets through</a:t>
              </a:r>
            </a:p>
          </p:txBody>
        </p:sp>
        <p:grpSp>
          <p:nvGrpSpPr>
            <p:cNvPr id="35" name="Group 23"/>
            <p:cNvGrpSpPr>
              <a:grpSpLocks/>
            </p:cNvGrpSpPr>
            <p:nvPr/>
          </p:nvGrpSpPr>
          <p:grpSpPr bwMode="auto">
            <a:xfrm>
              <a:off x="5579600" y="4204559"/>
              <a:ext cx="3279775" cy="1476375"/>
              <a:chOff x="3495" y="2122"/>
              <a:chExt cx="2066" cy="930"/>
            </a:xfrm>
          </p:grpSpPr>
          <p:sp>
            <p:nvSpPr>
              <p:cNvPr id="36" name="Rectangle 19"/>
              <p:cNvSpPr>
                <a:spLocks noChangeArrowheads="1"/>
              </p:cNvSpPr>
              <p:nvPr/>
            </p:nvSpPr>
            <p:spPr bwMode="auto">
              <a:xfrm>
                <a:off x="3495" y="2646"/>
                <a:ext cx="128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7" tIns="44450" rIns="90487" bIns="44450">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Yellow filter subtracts blue</a:t>
                </a:r>
              </a:p>
            </p:txBody>
          </p:sp>
          <p:sp>
            <p:nvSpPr>
              <p:cNvPr id="37" name="Rectangle 21"/>
              <p:cNvSpPr>
                <a:spLocks noChangeArrowheads="1"/>
              </p:cNvSpPr>
              <p:nvPr/>
            </p:nvSpPr>
            <p:spPr bwMode="auto">
              <a:xfrm>
                <a:off x="4801" y="2122"/>
                <a:ext cx="760" cy="88"/>
              </a:xfrm>
              <a:prstGeom prst="rect">
                <a:avLst/>
              </a:prstGeom>
              <a:solidFill>
                <a:srgbClr val="FF0000"/>
              </a:solidFill>
              <a:ln w="12700">
                <a:solidFill>
                  <a:schemeClr val="tx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grpSp>
      <p:grpSp>
        <p:nvGrpSpPr>
          <p:cNvPr id="61" name="Group 60"/>
          <p:cNvGrpSpPr>
            <a:grpSpLocks noChangeAspect="1"/>
          </p:cNvGrpSpPr>
          <p:nvPr/>
        </p:nvGrpSpPr>
        <p:grpSpPr>
          <a:xfrm>
            <a:off x="0" y="2482835"/>
            <a:ext cx="9108000" cy="298664"/>
            <a:chOff x="-43156" y="3522391"/>
            <a:chExt cx="9585652" cy="314325"/>
          </a:xfrm>
        </p:grpSpPr>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56" y="3522391"/>
              <a:ext cx="2400300" cy="314325"/>
            </a:xfrm>
            <a:prstGeom prst="rect">
              <a:avLst/>
            </a:prstGeom>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79" y="3522391"/>
              <a:ext cx="2400300" cy="314325"/>
            </a:xfrm>
            <a:prstGeom prst="rect">
              <a:avLst/>
            </a:prstGeom>
          </p:spPr>
        </p:pic>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879" y="3522391"/>
              <a:ext cx="2400300" cy="314325"/>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2196" y="3522391"/>
              <a:ext cx="2400300" cy="314325"/>
            </a:xfrm>
            <a:prstGeom prst="rect">
              <a:avLst/>
            </a:prstGeom>
          </p:spPr>
        </p:pic>
      </p:grpSp>
    </p:spTree>
    <p:extLst>
      <p:ext uri="{BB962C8B-B14F-4D97-AF65-F5344CB8AC3E}">
        <p14:creationId xmlns:p14="http://schemas.microsoft.com/office/powerpoint/2010/main" val="1234402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tretch>
            <a:fillRect/>
          </a:stretch>
        </p:blipFill>
        <p:spPr>
          <a:xfrm rot="21600000">
            <a:off x="0" y="23747"/>
            <a:ext cx="9144000" cy="6834249"/>
          </a:xfrm>
          <a:prstGeom prst="rect">
            <a:avLst/>
          </a:prstGeom>
        </p:spPr>
      </p:pic>
      <p:sp>
        <p:nvSpPr>
          <p:cNvPr id="22" name="textbox 22"/>
          <p:cNvSpPr/>
          <p:nvPr/>
        </p:nvSpPr>
        <p:spPr>
          <a:xfrm>
            <a:off x="3058677" y="2944614"/>
            <a:ext cx="3050539" cy="887730"/>
          </a:xfrm>
          <a:prstGeom prst="rect">
            <a:avLst/>
          </a:prstGeom>
        </p:spPr>
        <p:txBody>
          <a:bodyPr vert="horz" wrap="square" lIns="0" tIns="0" rIns="0" bIns="0"/>
          <a:lstStyle/>
          <a:p>
            <a:pPr algn="l" rtl="0" eaLnBrk="0">
              <a:lnSpc>
                <a:spcPct val="99000"/>
              </a:lnSpc>
            </a:pPr>
            <a:endParaRPr lang="en-US" altLang="en-US" sz="100" dirty="0"/>
          </a:p>
          <a:p>
            <a:pPr marL="12700" algn="l" rtl="0" eaLnBrk="0">
              <a:lnSpc>
                <a:spcPct val="94000"/>
              </a:lnSpc>
            </a:pPr>
            <a:r>
              <a:rPr sz="6000" spc="-40" dirty="0">
                <a:solidFill>
                  <a:srgbClr val="FFFFFF">
                    <a:alpha val="100000"/>
                  </a:srgbClr>
                </a:solidFill>
                <a:latin typeface="黑体" panose="02010609060101010101" charset="-122"/>
                <a:ea typeface="黑体" panose="02010609060101010101" charset="-122"/>
                <a:cs typeface="黑体" panose="02010609060101010101" charset="-122"/>
              </a:rPr>
              <a:t>颜色基</a:t>
            </a:r>
            <a:r>
              <a:rPr sz="6000" spc="-20" dirty="0">
                <a:solidFill>
                  <a:srgbClr val="FFFFFF">
                    <a:alpha val="100000"/>
                  </a:srgbClr>
                </a:solidFill>
                <a:latin typeface="黑体" panose="02010609060101010101" charset="-122"/>
                <a:ea typeface="黑体" panose="02010609060101010101" charset="-122"/>
                <a:cs typeface="黑体" panose="02010609060101010101" charset="-122"/>
              </a:rPr>
              <a:t>础</a:t>
            </a:r>
            <a:endParaRPr lang="en-US" altLang="en-US" sz="6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5"/>
          <p:cNvSpPr>
            <a:spLocks noChangeArrowheads="1"/>
          </p:cNvSpPr>
          <p:nvPr/>
        </p:nvSpPr>
        <p:spPr bwMode="auto">
          <a:xfrm>
            <a:off x="1487487" y="5612198"/>
            <a:ext cx="1816100" cy="774700"/>
          </a:xfrm>
          <a:prstGeom prst="rect">
            <a:avLst/>
          </a:prstGeom>
          <a:solidFill>
            <a:srgbClr val="FF00FF"/>
          </a:solidFill>
          <a:ln w="12700">
            <a:solidFill>
              <a:schemeClr val="bg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59396" name="Rectangle 6"/>
          <p:cNvSpPr>
            <a:spLocks noChangeArrowheads="1"/>
          </p:cNvSpPr>
          <p:nvPr/>
        </p:nvSpPr>
        <p:spPr bwMode="auto">
          <a:xfrm>
            <a:off x="6083477" y="5646064"/>
            <a:ext cx="1816100" cy="774700"/>
          </a:xfrm>
          <a:prstGeom prst="rect">
            <a:avLst/>
          </a:prstGeom>
          <a:solidFill>
            <a:srgbClr val="00FF00"/>
          </a:solidFill>
          <a:ln w="12700">
            <a:solidFill>
              <a:srgbClr val="00FF00"/>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grpSp>
        <p:nvGrpSpPr>
          <p:cNvPr id="59399" name="Group 18"/>
          <p:cNvGrpSpPr>
            <a:grpSpLocks/>
          </p:cNvGrpSpPr>
          <p:nvPr/>
        </p:nvGrpSpPr>
        <p:grpSpPr bwMode="auto">
          <a:xfrm>
            <a:off x="757237" y="4094548"/>
            <a:ext cx="1435100" cy="1397000"/>
            <a:chOff x="632" y="1840"/>
            <a:chExt cx="904" cy="880"/>
          </a:xfrm>
        </p:grpSpPr>
        <p:sp>
          <p:nvSpPr>
            <p:cNvPr id="59412" name="Line 9"/>
            <p:cNvSpPr>
              <a:spLocks noChangeShapeType="1"/>
            </p:cNvSpPr>
            <p:nvPr/>
          </p:nvSpPr>
          <p:spPr bwMode="auto">
            <a:xfrm>
              <a:off x="632" y="2024"/>
              <a:ext cx="696" cy="696"/>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13" name="Line 10"/>
            <p:cNvSpPr>
              <a:spLocks noChangeShapeType="1"/>
            </p:cNvSpPr>
            <p:nvPr/>
          </p:nvSpPr>
          <p:spPr bwMode="auto">
            <a:xfrm>
              <a:off x="728" y="1936"/>
              <a:ext cx="696" cy="69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14" name="Line 11"/>
            <p:cNvSpPr>
              <a:spLocks noChangeShapeType="1"/>
            </p:cNvSpPr>
            <p:nvPr/>
          </p:nvSpPr>
          <p:spPr bwMode="auto">
            <a:xfrm>
              <a:off x="840" y="1840"/>
              <a:ext cx="696" cy="696"/>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9400" name="Group 19"/>
          <p:cNvGrpSpPr>
            <a:grpSpLocks/>
          </p:cNvGrpSpPr>
          <p:nvPr/>
        </p:nvGrpSpPr>
        <p:grpSpPr bwMode="auto">
          <a:xfrm>
            <a:off x="2751137" y="4399348"/>
            <a:ext cx="1117600" cy="1143000"/>
            <a:chOff x="1888" y="2032"/>
            <a:chExt cx="704" cy="720"/>
          </a:xfrm>
        </p:grpSpPr>
        <p:sp>
          <p:nvSpPr>
            <p:cNvPr id="59410" name="Line 12"/>
            <p:cNvSpPr>
              <a:spLocks noChangeShapeType="1"/>
            </p:cNvSpPr>
            <p:nvPr/>
          </p:nvSpPr>
          <p:spPr bwMode="auto">
            <a:xfrm flipV="1">
              <a:off x="1888" y="2032"/>
              <a:ext cx="592" cy="64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11" name="Line 13"/>
            <p:cNvSpPr>
              <a:spLocks noChangeShapeType="1"/>
            </p:cNvSpPr>
            <p:nvPr/>
          </p:nvSpPr>
          <p:spPr bwMode="auto">
            <a:xfrm flipV="1">
              <a:off x="2000" y="2112"/>
              <a:ext cx="592" cy="64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9401" name="Group 20"/>
          <p:cNvGrpSpPr>
            <a:grpSpLocks/>
          </p:cNvGrpSpPr>
          <p:nvPr/>
        </p:nvGrpSpPr>
        <p:grpSpPr bwMode="auto">
          <a:xfrm>
            <a:off x="5391327" y="4141114"/>
            <a:ext cx="1435100" cy="1397000"/>
            <a:chOff x="3160" y="1840"/>
            <a:chExt cx="904" cy="880"/>
          </a:xfrm>
        </p:grpSpPr>
        <p:sp>
          <p:nvSpPr>
            <p:cNvPr id="59407" name="Line 14"/>
            <p:cNvSpPr>
              <a:spLocks noChangeShapeType="1"/>
            </p:cNvSpPr>
            <p:nvPr/>
          </p:nvSpPr>
          <p:spPr bwMode="auto">
            <a:xfrm>
              <a:off x="3160" y="2024"/>
              <a:ext cx="696" cy="696"/>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08" name="Line 15"/>
            <p:cNvSpPr>
              <a:spLocks noChangeShapeType="1"/>
            </p:cNvSpPr>
            <p:nvPr/>
          </p:nvSpPr>
          <p:spPr bwMode="auto">
            <a:xfrm>
              <a:off x="3256" y="1936"/>
              <a:ext cx="696" cy="69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09" name="Line 16"/>
            <p:cNvSpPr>
              <a:spLocks noChangeShapeType="1"/>
            </p:cNvSpPr>
            <p:nvPr/>
          </p:nvSpPr>
          <p:spPr bwMode="auto">
            <a:xfrm>
              <a:off x="3368" y="1840"/>
              <a:ext cx="696" cy="696"/>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9402" name="Line 17"/>
          <p:cNvSpPr>
            <a:spLocks noChangeShapeType="1"/>
          </p:cNvSpPr>
          <p:nvPr/>
        </p:nvSpPr>
        <p:spPr bwMode="auto">
          <a:xfrm flipV="1">
            <a:off x="7385227" y="4445914"/>
            <a:ext cx="939800" cy="10160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403" name="Text Box 21"/>
          <p:cNvSpPr txBox="1">
            <a:spLocks noChangeArrowheads="1"/>
          </p:cNvSpPr>
          <p:nvPr/>
        </p:nvSpPr>
        <p:spPr bwMode="auto">
          <a:xfrm>
            <a:off x="77787" y="3702436"/>
            <a:ext cx="1065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White in</a:t>
            </a:r>
          </a:p>
        </p:txBody>
      </p:sp>
      <p:sp>
        <p:nvSpPr>
          <p:cNvPr id="59404" name="Text Box 22"/>
          <p:cNvSpPr txBox="1">
            <a:spLocks noChangeArrowheads="1"/>
          </p:cNvSpPr>
          <p:nvPr/>
        </p:nvSpPr>
        <p:spPr bwMode="auto">
          <a:xfrm>
            <a:off x="2667000" y="3913573"/>
            <a:ext cx="1460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Magenta out</a:t>
            </a:r>
          </a:p>
        </p:txBody>
      </p:sp>
      <p:sp>
        <p:nvSpPr>
          <p:cNvPr id="59405" name="Text Box 23"/>
          <p:cNvSpPr txBox="1">
            <a:spLocks noChangeArrowheads="1"/>
          </p:cNvSpPr>
          <p:nvPr/>
        </p:nvSpPr>
        <p:spPr bwMode="auto">
          <a:xfrm>
            <a:off x="5372277" y="3766464"/>
            <a:ext cx="1065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White in</a:t>
            </a:r>
          </a:p>
        </p:txBody>
      </p:sp>
      <p:sp>
        <p:nvSpPr>
          <p:cNvPr id="59406" name="Text Box 24"/>
          <p:cNvSpPr txBox="1">
            <a:spLocks noChangeArrowheads="1"/>
          </p:cNvSpPr>
          <p:nvPr/>
        </p:nvSpPr>
        <p:spPr bwMode="auto">
          <a:xfrm>
            <a:off x="7585252" y="3917277"/>
            <a:ext cx="1192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Green out</a:t>
            </a:r>
          </a:p>
        </p:txBody>
      </p:sp>
      <p:sp>
        <p:nvSpPr>
          <p:cNvPr id="4" name="Title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反射光减色成像原理</a:t>
            </a:r>
          </a:p>
        </p:txBody>
      </p:sp>
      <p:sp>
        <p:nvSpPr>
          <p:cNvPr id="5" name="Content Placeholder 4"/>
          <p:cNvSpPr>
            <a:spLocks noGrp="1"/>
          </p:cNvSpPr>
          <p:nvPr>
            <p:ph idx="1"/>
          </p:nvPr>
        </p:nvSpPr>
        <p:spPr>
          <a:xfrm>
            <a:off x="457200" y="1333500"/>
            <a:ext cx="8229600" cy="1775048"/>
          </a:xfrm>
        </p:spPr>
        <p:txBody>
          <a:bodyPr/>
          <a:lstStyle/>
          <a:p>
            <a:pPr lvl="0">
              <a:spcBef>
                <a:spcPct val="20000"/>
              </a:spcBef>
            </a:pPr>
            <a:r>
              <a:rPr lang="zh-CN" altLang="en-US" sz="2400" dirty="0">
                <a:solidFill>
                  <a:srgbClr val="0033CC"/>
                </a:solidFill>
              </a:rPr>
              <a:t>彩色颜料印刷在白纸上的成色原理与重叠彩色滤镜类似。</a:t>
            </a:r>
            <a:endParaRPr lang="en-US" altLang="zh-CN" sz="2400" dirty="0">
              <a:solidFill>
                <a:srgbClr val="0033CC"/>
              </a:solidFill>
            </a:endParaRPr>
          </a:p>
          <a:p>
            <a:pPr lvl="0">
              <a:spcBef>
                <a:spcPct val="20000"/>
              </a:spcBef>
            </a:pPr>
            <a:r>
              <a:rPr lang="zh-CN" altLang="en-US" sz="2400" dirty="0">
                <a:solidFill>
                  <a:srgbClr val="000000"/>
                </a:solidFill>
              </a:rPr>
              <a:t>彩色打印机、印刷机的墨水、油墨都是半透明的，光线穿透颜料再被白纸反射，</a:t>
            </a:r>
            <a:r>
              <a:rPr lang="zh-CN" altLang="en-US" sz="2400" dirty="0">
                <a:solidFill>
                  <a:srgbClr val="0033CC"/>
                </a:solidFill>
              </a:rPr>
              <a:t>每一种颜料只能透过并反射自身的颜色。</a:t>
            </a:r>
          </a:p>
          <a:p>
            <a:endParaRPr lang="zh-CN" altLang="en-US" sz="2800" b="1" dirty="0"/>
          </a:p>
        </p:txBody>
      </p:sp>
      <p:pic>
        <p:nvPicPr>
          <p:cNvPr id="24" name="Picture 23" descr="subtractiveprimaries.jpg"/>
          <p:cNvPicPr>
            <a:picLocks noChangeAspect="1"/>
          </p:cNvPicPr>
          <p:nvPr/>
        </p:nvPicPr>
        <p:blipFill>
          <a:blip r:embed="rId3"/>
          <a:stretch>
            <a:fillRect/>
          </a:stretch>
        </p:blipFill>
        <p:spPr>
          <a:xfrm>
            <a:off x="675139" y="26747"/>
            <a:ext cx="1186998" cy="1186998"/>
          </a:xfrm>
          <a:prstGeom prst="rect">
            <a:avLst/>
          </a:prstGeom>
        </p:spPr>
      </p:pic>
      <p:grpSp>
        <p:nvGrpSpPr>
          <p:cNvPr id="25" name="Group 24"/>
          <p:cNvGrpSpPr>
            <a:grpSpLocks noChangeAspect="1"/>
          </p:cNvGrpSpPr>
          <p:nvPr/>
        </p:nvGrpSpPr>
        <p:grpSpPr>
          <a:xfrm>
            <a:off x="4584877" y="3406069"/>
            <a:ext cx="146051" cy="3200428"/>
            <a:chOff x="4039120" y="2774919"/>
            <a:chExt cx="180000" cy="3944344"/>
          </a:xfrm>
        </p:grpSpPr>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2774919"/>
              <a:ext cx="180000" cy="264862"/>
            </a:xfrm>
            <a:prstGeom prst="rect">
              <a:avLst/>
            </a:prstGeom>
          </p:spPr>
        </p:pic>
        <p:pic>
          <p:nvPicPr>
            <p:cNvPr id="33" name="Picture 32"/>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004887"/>
              <a:ext cx="180000" cy="264862"/>
            </a:xfrm>
            <a:prstGeom prst="rect">
              <a:avLst/>
            </a:prstGeom>
          </p:spPr>
        </p:pic>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234855"/>
              <a:ext cx="180000" cy="264862"/>
            </a:xfrm>
            <a:prstGeom prst="rect">
              <a:avLst/>
            </a:prstGeom>
          </p:spPr>
        </p:pic>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464823"/>
              <a:ext cx="180000" cy="264862"/>
            </a:xfrm>
            <a:prstGeom prst="rect">
              <a:avLst/>
            </a:prstGeom>
          </p:spPr>
        </p:pic>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694791"/>
              <a:ext cx="180000" cy="264862"/>
            </a:xfrm>
            <a:prstGeom prst="rect">
              <a:avLst/>
            </a:prstGeom>
          </p:spPr>
        </p:pic>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3924759"/>
              <a:ext cx="180000" cy="264862"/>
            </a:xfrm>
            <a:prstGeom prst="rect">
              <a:avLst/>
            </a:prstGeom>
          </p:spPr>
        </p:pic>
        <p:pic>
          <p:nvPicPr>
            <p:cNvPr id="38" name="Picture 37"/>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154727"/>
              <a:ext cx="180000" cy="264862"/>
            </a:xfrm>
            <a:prstGeom prst="rect">
              <a:avLst/>
            </a:prstGeom>
          </p:spPr>
        </p:pic>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384695"/>
              <a:ext cx="180000" cy="264862"/>
            </a:xfrm>
            <a:prstGeom prst="rect">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614663"/>
              <a:ext cx="180000" cy="264862"/>
            </a:xfrm>
            <a:prstGeom prst="rect">
              <a:avLst/>
            </a:prstGeom>
          </p:spPr>
        </p:pic>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4844631"/>
              <a:ext cx="180000" cy="264862"/>
            </a:xfrm>
            <a:prstGeom prst="rect">
              <a:avLst/>
            </a:prstGeom>
          </p:spPr>
        </p:pic>
        <p:pic>
          <p:nvPicPr>
            <p:cNvPr id="42" name="Picture 41"/>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074599"/>
              <a:ext cx="180000" cy="264862"/>
            </a:xfrm>
            <a:prstGeom prst="rect">
              <a:avLst/>
            </a:prstGeom>
          </p:spPr>
        </p:pic>
        <p:pic>
          <p:nvPicPr>
            <p:cNvPr id="43" name="Picture 42"/>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304567"/>
              <a:ext cx="180000" cy="264862"/>
            </a:xfrm>
            <a:prstGeom prst="rect">
              <a:avLst/>
            </a:prstGeom>
          </p:spPr>
        </p:pic>
        <p:pic>
          <p:nvPicPr>
            <p:cNvPr id="44" name="Picture 43"/>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534535"/>
              <a:ext cx="180000" cy="264862"/>
            </a:xfrm>
            <a:prstGeom prst="rect">
              <a:avLst/>
            </a:prstGeom>
          </p:spPr>
        </p:pic>
        <p:pic>
          <p:nvPicPr>
            <p:cNvPr id="45" name="Picture 44"/>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764503"/>
              <a:ext cx="180000" cy="264862"/>
            </a:xfrm>
            <a:prstGeom prst="rect">
              <a:avLst/>
            </a:prstGeom>
          </p:spPr>
        </p:pic>
        <p:pic>
          <p:nvPicPr>
            <p:cNvPr id="46" name="Picture 45"/>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5994471"/>
              <a:ext cx="180000" cy="264862"/>
            </a:xfrm>
            <a:prstGeom prst="rect">
              <a:avLst/>
            </a:prstGeom>
          </p:spPr>
        </p:pic>
        <p:pic>
          <p:nvPicPr>
            <p:cNvPr id="47" name="Picture 46"/>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6224439"/>
              <a:ext cx="180000" cy="264862"/>
            </a:xfrm>
            <a:prstGeom prst="rect">
              <a:avLst/>
            </a:prstGeom>
          </p:spPr>
        </p:pic>
        <p:pic>
          <p:nvPicPr>
            <p:cNvPr id="48" name="Picture 47"/>
            <p:cNvPicPr>
              <a:picLocks noChangeAspect="1"/>
            </p:cNvPicPr>
            <p:nvPr/>
          </p:nvPicPr>
          <p:blipFill rotWithShape="1">
            <a:blip r:embed="rId4">
              <a:extLst>
                <a:ext uri="{28A0092B-C50C-407E-A947-70E740481C1C}">
                  <a14:useLocalDpi xmlns:a14="http://schemas.microsoft.com/office/drawing/2010/main" val="0"/>
                </a:ext>
              </a:extLst>
            </a:blip>
            <a:srcRect r="88972" b="-23919"/>
            <a:stretch/>
          </p:blipFill>
          <p:spPr>
            <a:xfrm>
              <a:off x="4039120" y="6454401"/>
              <a:ext cx="180000" cy="264862"/>
            </a:xfrm>
            <a:prstGeom prst="rect">
              <a:avLst/>
            </a:prstGeom>
          </p:spPr>
        </p:pic>
      </p:grpSp>
    </p:spTree>
    <p:extLst>
      <p:ext uri="{BB962C8B-B14F-4D97-AF65-F5344CB8AC3E}">
        <p14:creationId xmlns:p14="http://schemas.microsoft.com/office/powerpoint/2010/main" val="3084616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1562407" y="5275547"/>
            <a:ext cx="1816100" cy="774700"/>
          </a:xfrm>
          <a:prstGeom prst="rect">
            <a:avLst/>
          </a:prstGeom>
          <a:solidFill>
            <a:srgbClr val="FF00FF"/>
          </a:solidFill>
          <a:ln w="12700">
            <a:solidFill>
              <a:schemeClr val="bg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61444" name="Rectangle 4"/>
          <p:cNvSpPr>
            <a:spLocks noChangeArrowheads="1"/>
          </p:cNvSpPr>
          <p:nvPr/>
        </p:nvSpPr>
        <p:spPr bwMode="auto">
          <a:xfrm>
            <a:off x="6031492" y="5288063"/>
            <a:ext cx="1816100" cy="774700"/>
          </a:xfrm>
          <a:prstGeom prst="rect">
            <a:avLst/>
          </a:prstGeom>
          <a:solidFill>
            <a:srgbClr val="00FF00"/>
          </a:solidFill>
          <a:ln w="12700">
            <a:solidFill>
              <a:schemeClr val="bg1"/>
            </a:solidFill>
            <a:miter lim="800000"/>
            <a:headEnd/>
            <a:tailEnd/>
          </a:ln>
        </p:spPr>
        <p:txBody>
          <a:bodyPr wrap="none" anchor="ct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FFFF"/>
              </a:solidFill>
              <a:effectLst/>
              <a:uLnTx/>
              <a:uFillTx/>
              <a:latin typeface="Times" panose="02020603050405020304" pitchFamily="18" charset="0"/>
              <a:ea typeface="MS PGothic" panose="020B0600070205080204" pitchFamily="34" charset="-128"/>
              <a:cs typeface="+mn-cs"/>
            </a:endParaRPr>
          </a:p>
        </p:txBody>
      </p:sp>
      <p:sp>
        <p:nvSpPr>
          <p:cNvPr id="61447" name="Line 9"/>
          <p:cNvSpPr>
            <a:spLocks noChangeShapeType="1"/>
          </p:cNvSpPr>
          <p:nvPr/>
        </p:nvSpPr>
        <p:spPr bwMode="auto">
          <a:xfrm>
            <a:off x="984557" y="3910297"/>
            <a:ext cx="1104900" cy="11049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61448" name="Group 24"/>
          <p:cNvGrpSpPr>
            <a:grpSpLocks/>
          </p:cNvGrpSpPr>
          <p:nvPr/>
        </p:nvGrpSpPr>
        <p:grpSpPr bwMode="auto">
          <a:xfrm>
            <a:off x="5339342" y="3783113"/>
            <a:ext cx="1435100" cy="1397000"/>
            <a:chOff x="3160" y="1840"/>
            <a:chExt cx="904" cy="880"/>
          </a:xfrm>
        </p:grpSpPr>
        <p:sp>
          <p:nvSpPr>
            <p:cNvPr id="61454" name="Line 15"/>
            <p:cNvSpPr>
              <a:spLocks noChangeShapeType="1"/>
            </p:cNvSpPr>
            <p:nvPr/>
          </p:nvSpPr>
          <p:spPr bwMode="auto">
            <a:xfrm>
              <a:off x="3160" y="2024"/>
              <a:ext cx="696" cy="696"/>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1455" name="Line 17"/>
            <p:cNvSpPr>
              <a:spLocks noChangeShapeType="1"/>
            </p:cNvSpPr>
            <p:nvPr/>
          </p:nvSpPr>
          <p:spPr bwMode="auto">
            <a:xfrm>
              <a:off x="3368" y="1840"/>
              <a:ext cx="696" cy="696"/>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61450" name="Text Box 20"/>
          <p:cNvSpPr txBox="1">
            <a:spLocks noChangeArrowheads="1"/>
          </p:cNvSpPr>
          <p:nvPr/>
        </p:nvSpPr>
        <p:spPr bwMode="auto">
          <a:xfrm>
            <a:off x="82857" y="3578510"/>
            <a:ext cx="1065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Green in</a:t>
            </a:r>
          </a:p>
        </p:txBody>
      </p:sp>
      <p:sp>
        <p:nvSpPr>
          <p:cNvPr id="61451" name="Text Box 21"/>
          <p:cNvSpPr txBox="1">
            <a:spLocks noChangeArrowheads="1"/>
          </p:cNvSpPr>
          <p:nvPr/>
        </p:nvSpPr>
        <p:spPr bwMode="auto">
          <a:xfrm rot="-2323796">
            <a:off x="2648257" y="4248435"/>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panose="02020603050405020304" pitchFamily="18" charset="0"/>
                <a:ea typeface="MS PGothic" panose="020B0600070205080204" pitchFamily="34" charset="-128"/>
                <a:cs typeface="+mn-cs"/>
              </a:rPr>
              <a:t>No color</a:t>
            </a:r>
          </a:p>
        </p:txBody>
      </p:sp>
      <p:sp>
        <p:nvSpPr>
          <p:cNvPr id="61452" name="Text Box 22"/>
          <p:cNvSpPr txBox="1">
            <a:spLocks noChangeArrowheads="1"/>
          </p:cNvSpPr>
          <p:nvPr/>
        </p:nvSpPr>
        <p:spPr bwMode="auto">
          <a:xfrm>
            <a:off x="4597980" y="3400526"/>
            <a:ext cx="133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panose="02020603050405020304" pitchFamily="18" charset="0"/>
                <a:ea typeface="MS PGothic" panose="020B0600070205080204" pitchFamily="34" charset="-128"/>
                <a:cs typeface="+mn-cs"/>
              </a:rPr>
              <a:t>Magenta in</a:t>
            </a:r>
          </a:p>
        </p:txBody>
      </p:sp>
      <p:sp>
        <p:nvSpPr>
          <p:cNvPr id="61453" name="Text Box 23"/>
          <p:cNvSpPr txBox="1">
            <a:spLocks noChangeArrowheads="1"/>
          </p:cNvSpPr>
          <p:nvPr/>
        </p:nvSpPr>
        <p:spPr bwMode="auto">
          <a:xfrm rot="-2671231">
            <a:off x="7201480" y="4264126"/>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bg1"/>
                </a:solidFill>
                <a:latin typeface="Times" panose="02020603050405020304" pitchFamily="18" charset="0"/>
                <a:ea typeface="MS PGothic" panose="020B0600070205080204" pitchFamily="34" charset="-128"/>
              </a:defRPr>
            </a:lvl1pPr>
            <a:lvl2pPr marL="37931725" indent="-37474525" eaLnBrk="0" hangingPunct="0">
              <a:defRPr sz="2000">
                <a:solidFill>
                  <a:schemeClr val="bg1"/>
                </a:solidFill>
                <a:latin typeface="Times" panose="02020603050405020304" pitchFamily="18" charset="0"/>
                <a:ea typeface="MS PGothic" panose="020B0600070205080204" pitchFamily="34" charset="-128"/>
              </a:defRPr>
            </a:lvl2pPr>
            <a:lvl3pPr eaLnBrk="0" hangingPunct="0">
              <a:defRPr sz="2000">
                <a:solidFill>
                  <a:schemeClr val="bg1"/>
                </a:solidFill>
                <a:latin typeface="Times" panose="02020603050405020304" pitchFamily="18" charset="0"/>
                <a:ea typeface="MS PGothic" panose="020B0600070205080204" pitchFamily="34" charset="-128"/>
              </a:defRPr>
            </a:lvl3pPr>
            <a:lvl4pPr eaLnBrk="0" hangingPunct="0">
              <a:defRPr sz="2000">
                <a:solidFill>
                  <a:schemeClr val="bg1"/>
                </a:solidFill>
                <a:latin typeface="Times" panose="02020603050405020304" pitchFamily="18" charset="0"/>
                <a:ea typeface="MS PGothic" panose="020B0600070205080204" pitchFamily="34" charset="-128"/>
              </a:defRPr>
            </a:lvl4pPr>
            <a:lvl5pPr eaLnBrk="0" hangingPunct="0">
              <a:defRPr sz="2000">
                <a:solidFill>
                  <a:schemeClr val="bg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bg1"/>
                </a:solidFill>
                <a:latin typeface="Times" panose="02020603050405020304" pitchFamily="18"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No color</a:t>
            </a:r>
          </a:p>
        </p:txBody>
      </p:sp>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反射光减色成像原理</a:t>
            </a:r>
          </a:p>
        </p:txBody>
      </p:sp>
      <p:sp>
        <p:nvSpPr>
          <p:cNvPr id="3" name="Rectangle 2"/>
          <p:cNvSpPr/>
          <p:nvPr/>
        </p:nvSpPr>
        <p:spPr>
          <a:xfrm>
            <a:off x="369888" y="1268760"/>
            <a:ext cx="353447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000000"/>
                </a:solidFill>
                <a:latin typeface="Centaur" panose="02030504050205020304" pitchFamily="18" charset="0"/>
              </a:rPr>
              <a:t>绿光打在品红色的表面显示无色，因为绿光被吸收</a:t>
            </a:r>
            <a:endParaRPr kumimoji="0" lang="en-US" altLang="zh-CN" sz="4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endParaRPr>
          </a:p>
        </p:txBody>
      </p:sp>
      <p:sp>
        <p:nvSpPr>
          <p:cNvPr id="5" name="Rectangle 4"/>
          <p:cNvSpPr/>
          <p:nvPr/>
        </p:nvSpPr>
        <p:spPr>
          <a:xfrm>
            <a:off x="4831420" y="1268760"/>
            <a:ext cx="407128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effectLst/>
                <a:uLnTx/>
                <a:uFillTx/>
                <a:latin typeface="Centaur" panose="02030504050205020304" pitchFamily="18" charset="0"/>
                <a:ea typeface="+mn-ea"/>
                <a:cs typeface="+mn-cs"/>
              </a:rPr>
              <a:t>同理，品红光打在绿色表面显示无色</a:t>
            </a:r>
            <a:endParaRPr kumimoji="0" lang="en-US" altLang="zh-CN" sz="4400" b="1" i="0" u="none" strike="noStrike" kern="1200" cap="none" spc="0" normalizeH="0" baseline="0" noProof="0" dirty="0">
              <a:ln>
                <a:noFill/>
              </a:ln>
              <a:effectLst/>
              <a:uLnTx/>
              <a:uFillTx/>
              <a:latin typeface="Centaur" panose="02030504050205020304" pitchFamily="18" charset="0"/>
              <a:ea typeface="+mn-ea"/>
              <a:cs typeface="+mn-cs"/>
            </a:endParaRPr>
          </a:p>
        </p:txBody>
      </p:sp>
      <p:grpSp>
        <p:nvGrpSpPr>
          <p:cNvPr id="8" name="Group 7"/>
          <p:cNvGrpSpPr>
            <a:grpSpLocks noChangeAspect="1"/>
          </p:cNvGrpSpPr>
          <p:nvPr/>
        </p:nvGrpSpPr>
        <p:grpSpPr>
          <a:xfrm>
            <a:off x="4092575" y="1916832"/>
            <a:ext cx="146051" cy="4320000"/>
            <a:chOff x="4039120" y="1395111"/>
            <a:chExt cx="180000" cy="5324152"/>
          </a:xfrm>
        </p:grpSpPr>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1395111"/>
              <a:ext cx="180000" cy="264862"/>
            </a:xfrm>
            <a:prstGeom prst="rect">
              <a:avLst/>
            </a:prstGeom>
          </p:spPr>
        </p:pic>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1625079"/>
              <a:ext cx="180000" cy="264862"/>
            </a:xfrm>
            <a:prstGeom prst="rect">
              <a:avLst/>
            </a:prstGeom>
          </p:spPr>
        </p:pic>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1855047"/>
              <a:ext cx="180000" cy="264862"/>
            </a:xfrm>
            <a:prstGeom prst="rect">
              <a:avLst/>
            </a:prstGeom>
          </p:spPr>
        </p:pic>
        <p:pic>
          <p:nvPicPr>
            <p:cNvPr id="43" name="Picture 42"/>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2085015"/>
              <a:ext cx="180000" cy="264862"/>
            </a:xfrm>
            <a:prstGeom prst="rect">
              <a:avLst/>
            </a:prstGeom>
          </p:spPr>
        </p:pic>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2314983"/>
              <a:ext cx="180000" cy="264862"/>
            </a:xfrm>
            <a:prstGeom prst="rect">
              <a:avLst/>
            </a:prstGeom>
          </p:spPr>
        </p:pic>
        <p:pic>
          <p:nvPicPr>
            <p:cNvPr id="46" name="Picture 45"/>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2544951"/>
              <a:ext cx="180000" cy="264862"/>
            </a:xfrm>
            <a:prstGeom prst="rect">
              <a:avLst/>
            </a:prstGeom>
          </p:spPr>
        </p:pic>
        <p:pic>
          <p:nvPicPr>
            <p:cNvPr id="47" name="Picture 46"/>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2774919"/>
              <a:ext cx="180000" cy="264862"/>
            </a:xfrm>
            <a:prstGeom prst="rect">
              <a:avLst/>
            </a:prstGeom>
          </p:spPr>
        </p:pic>
        <p:pic>
          <p:nvPicPr>
            <p:cNvPr id="49" name="Picture 48"/>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3004887"/>
              <a:ext cx="180000" cy="264862"/>
            </a:xfrm>
            <a:prstGeom prst="rect">
              <a:avLst/>
            </a:prstGeom>
          </p:spPr>
        </p:pic>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3234855"/>
              <a:ext cx="180000" cy="264862"/>
            </a:xfrm>
            <a:prstGeom prst="rect">
              <a:avLst/>
            </a:prstGeom>
          </p:spPr>
        </p:pic>
        <p:pic>
          <p:nvPicPr>
            <p:cNvPr id="52" name="Picture 51"/>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3464823"/>
              <a:ext cx="180000" cy="264862"/>
            </a:xfrm>
            <a:prstGeom prst="rect">
              <a:avLst/>
            </a:prstGeom>
          </p:spPr>
        </p:pic>
        <p:pic>
          <p:nvPicPr>
            <p:cNvPr id="53" name="Picture 52"/>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3694791"/>
              <a:ext cx="180000" cy="264862"/>
            </a:xfrm>
            <a:prstGeom prst="rect">
              <a:avLst/>
            </a:prstGeom>
          </p:spPr>
        </p:pic>
        <p:pic>
          <p:nvPicPr>
            <p:cNvPr id="55" name="Picture 54"/>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3924759"/>
              <a:ext cx="180000" cy="264862"/>
            </a:xfrm>
            <a:prstGeom prst="rect">
              <a:avLst/>
            </a:prstGeom>
          </p:spPr>
        </p:pic>
        <p:pic>
          <p:nvPicPr>
            <p:cNvPr id="56" name="Picture 55"/>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4154727"/>
              <a:ext cx="180000" cy="264862"/>
            </a:xfrm>
            <a:prstGeom prst="rect">
              <a:avLst/>
            </a:prstGeom>
          </p:spPr>
        </p:pic>
        <p:pic>
          <p:nvPicPr>
            <p:cNvPr id="58" name="Picture 57"/>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4384695"/>
              <a:ext cx="180000" cy="264862"/>
            </a:xfrm>
            <a:prstGeom prst="rect">
              <a:avLst/>
            </a:prstGeom>
          </p:spPr>
        </p:pic>
        <p:pic>
          <p:nvPicPr>
            <p:cNvPr id="59" name="Picture 58"/>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4614663"/>
              <a:ext cx="180000" cy="264862"/>
            </a:xfrm>
            <a:prstGeom prst="rect">
              <a:avLst/>
            </a:prstGeom>
          </p:spPr>
        </p:pic>
        <p:pic>
          <p:nvPicPr>
            <p:cNvPr id="61" name="Picture 60"/>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4844631"/>
              <a:ext cx="180000" cy="264862"/>
            </a:xfrm>
            <a:prstGeom prst="rect">
              <a:avLst/>
            </a:prstGeom>
          </p:spPr>
        </p:pic>
        <p:pic>
          <p:nvPicPr>
            <p:cNvPr id="62" name="Picture 61"/>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5074599"/>
              <a:ext cx="180000" cy="264862"/>
            </a:xfrm>
            <a:prstGeom prst="rect">
              <a:avLst/>
            </a:prstGeom>
          </p:spPr>
        </p:pic>
        <p:pic>
          <p:nvPicPr>
            <p:cNvPr id="64" name="Picture 63"/>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5304567"/>
              <a:ext cx="180000" cy="264862"/>
            </a:xfrm>
            <a:prstGeom prst="rect">
              <a:avLst/>
            </a:prstGeom>
          </p:spPr>
        </p:pic>
        <p:pic>
          <p:nvPicPr>
            <p:cNvPr id="65" name="Picture 64"/>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5534535"/>
              <a:ext cx="180000" cy="264862"/>
            </a:xfrm>
            <a:prstGeom prst="rect">
              <a:avLst/>
            </a:prstGeom>
          </p:spPr>
        </p:pic>
        <p:pic>
          <p:nvPicPr>
            <p:cNvPr id="67" name="Picture 66"/>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5764503"/>
              <a:ext cx="180000" cy="264862"/>
            </a:xfrm>
            <a:prstGeom prst="rect">
              <a:avLst/>
            </a:prstGeom>
          </p:spPr>
        </p:pic>
        <p:pic>
          <p:nvPicPr>
            <p:cNvPr id="68" name="Picture 67"/>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5994471"/>
              <a:ext cx="180000" cy="264862"/>
            </a:xfrm>
            <a:prstGeom prst="rect">
              <a:avLst/>
            </a:prstGeom>
          </p:spPr>
        </p:pic>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6224439"/>
              <a:ext cx="180000" cy="264862"/>
            </a:xfrm>
            <a:prstGeom prst="rect">
              <a:avLst/>
            </a:prstGeom>
          </p:spPr>
        </p:pic>
        <p:pic>
          <p:nvPicPr>
            <p:cNvPr id="71" name="Picture 70"/>
            <p:cNvPicPr>
              <a:picLocks noChangeAspect="1"/>
            </p:cNvPicPr>
            <p:nvPr/>
          </p:nvPicPr>
          <p:blipFill rotWithShape="1">
            <a:blip r:embed="rId3">
              <a:extLst>
                <a:ext uri="{28A0092B-C50C-407E-A947-70E740481C1C}">
                  <a14:useLocalDpi xmlns:a14="http://schemas.microsoft.com/office/drawing/2010/main" val="0"/>
                </a:ext>
              </a:extLst>
            </a:blip>
            <a:srcRect r="88972" b="-23919"/>
            <a:stretch/>
          </p:blipFill>
          <p:spPr>
            <a:xfrm>
              <a:off x="4039120" y="6454401"/>
              <a:ext cx="180000" cy="264862"/>
            </a:xfrm>
            <a:prstGeom prst="rect">
              <a:avLst/>
            </a:prstGeom>
          </p:spPr>
        </p:pic>
      </p:grpSp>
      <p:pic>
        <p:nvPicPr>
          <p:cNvPr id="4" name="Picture 23" descr="subtractiveprimaries.jpg">
            <a:extLst>
              <a:ext uri="{FF2B5EF4-FFF2-40B4-BE49-F238E27FC236}">
                <a16:creationId xmlns:a16="http://schemas.microsoft.com/office/drawing/2014/main" id="{E7165222-4878-250F-0A3B-8175077C9544}"/>
              </a:ext>
            </a:extLst>
          </p:cNvPr>
          <p:cNvPicPr>
            <a:picLocks noChangeAspect="1"/>
          </p:cNvPicPr>
          <p:nvPr/>
        </p:nvPicPr>
        <p:blipFill>
          <a:blip r:embed="rId4"/>
          <a:stretch>
            <a:fillRect/>
          </a:stretch>
        </p:blipFill>
        <p:spPr>
          <a:xfrm>
            <a:off x="675139" y="26747"/>
            <a:ext cx="1186998" cy="1186998"/>
          </a:xfrm>
          <a:prstGeom prst="rect">
            <a:avLst/>
          </a:prstGeom>
        </p:spPr>
      </p:pic>
    </p:spTree>
    <p:extLst>
      <p:ext uri="{BB962C8B-B14F-4D97-AF65-F5344CB8AC3E}">
        <p14:creationId xmlns:p14="http://schemas.microsoft.com/office/powerpoint/2010/main" val="70752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1444"/>
                                        </p:tgtEl>
                                        <p:attrNameLst>
                                          <p:attrName>style.visibility</p:attrName>
                                        </p:attrNameLst>
                                      </p:cBhvr>
                                      <p:to>
                                        <p:strVal val="visible"/>
                                      </p:to>
                                    </p:set>
                                    <p:animEffect transition="in" filter="fade">
                                      <p:cBhvr>
                                        <p:cTn id="11" dur="500"/>
                                        <p:tgtEl>
                                          <p:spTgt spid="61444"/>
                                        </p:tgtEl>
                                      </p:cBhvr>
                                    </p:animEffect>
                                  </p:childTnLst>
                                </p:cTn>
                              </p:par>
                              <p:par>
                                <p:cTn id="12" presetID="10" presetClass="entr" presetSubtype="0" fill="hold" nodeType="withEffect">
                                  <p:stCondLst>
                                    <p:cond delay="0"/>
                                  </p:stCondLst>
                                  <p:childTnLst>
                                    <p:set>
                                      <p:cBhvr>
                                        <p:cTn id="13" dur="1" fill="hold">
                                          <p:stCondLst>
                                            <p:cond delay="0"/>
                                          </p:stCondLst>
                                        </p:cTn>
                                        <p:tgtEl>
                                          <p:spTgt spid="61448"/>
                                        </p:tgtEl>
                                        <p:attrNameLst>
                                          <p:attrName>style.visibility</p:attrName>
                                        </p:attrNameLst>
                                      </p:cBhvr>
                                      <p:to>
                                        <p:strVal val="visible"/>
                                      </p:to>
                                    </p:set>
                                    <p:animEffect transition="in" filter="fade">
                                      <p:cBhvr>
                                        <p:cTn id="14" dur="500"/>
                                        <p:tgtEl>
                                          <p:spTgt spid="6144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1452"/>
                                        </p:tgtEl>
                                        <p:attrNameLst>
                                          <p:attrName>style.visibility</p:attrName>
                                        </p:attrNameLst>
                                      </p:cBhvr>
                                      <p:to>
                                        <p:strVal val="visible"/>
                                      </p:to>
                                    </p:set>
                                    <p:animEffect transition="in" filter="fade">
                                      <p:cBhvr>
                                        <p:cTn id="17" dur="500"/>
                                        <p:tgtEl>
                                          <p:spTgt spid="614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453"/>
                                        </p:tgtEl>
                                        <p:attrNameLst>
                                          <p:attrName>style.visibility</p:attrName>
                                        </p:attrNameLst>
                                      </p:cBhvr>
                                      <p:to>
                                        <p:strVal val="visible"/>
                                      </p:to>
                                    </p:set>
                                    <p:animEffect transition="in" filter="fade">
                                      <p:cBhvr>
                                        <p:cTn id="22" dur="500"/>
                                        <p:tgtEl>
                                          <p:spTgt spid="61453"/>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animBg="1"/>
      <p:bldP spid="61451" grpId="0"/>
      <p:bldP spid="61452" grpId="0"/>
      <p:bldP spid="6145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50C7B-71CA-F42A-F574-B8C07E10494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F60E7F-FE12-9C77-7A67-FD78D7C042B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943C78C-7060-0BF8-B84D-53259BA006E2}"/>
              </a:ext>
            </a:extLst>
          </p:cNvPr>
          <p:cNvPicPr>
            <a:picLocks noChangeAspect="1"/>
          </p:cNvPicPr>
          <p:nvPr/>
        </p:nvPicPr>
        <p:blipFill>
          <a:blip r:embed="rId2"/>
          <a:stretch>
            <a:fillRect/>
          </a:stretch>
        </p:blipFill>
        <p:spPr>
          <a:xfrm>
            <a:off x="0" y="0"/>
            <a:ext cx="9144000" cy="3409087"/>
          </a:xfrm>
          <a:prstGeom prst="rect">
            <a:avLst/>
          </a:prstGeom>
        </p:spPr>
      </p:pic>
      <p:sp>
        <p:nvSpPr>
          <p:cNvPr id="6" name="文本框 5">
            <a:extLst>
              <a:ext uri="{FF2B5EF4-FFF2-40B4-BE49-F238E27FC236}">
                <a16:creationId xmlns:a16="http://schemas.microsoft.com/office/drawing/2014/main" id="{9474EFF5-5048-E8D0-E9DD-06594FEF2DB0}"/>
              </a:ext>
            </a:extLst>
          </p:cNvPr>
          <p:cNvSpPr txBox="1"/>
          <p:nvPr/>
        </p:nvSpPr>
        <p:spPr>
          <a:xfrm>
            <a:off x="1351722" y="2273012"/>
            <a:ext cx="410690" cy="584775"/>
          </a:xfrm>
          <a:prstGeom prst="rect">
            <a:avLst/>
          </a:prstGeom>
          <a:noFill/>
        </p:spPr>
        <p:txBody>
          <a:bodyPr wrap="none" rtlCol="0">
            <a:spAutoFit/>
          </a:bodyPr>
          <a:lstStyle/>
          <a:p>
            <a:r>
              <a:rPr lang="zh-CN" altLang="en-US" sz="3200" dirty="0">
                <a:solidFill>
                  <a:srgbClr val="FF0000"/>
                </a:solidFill>
              </a:rPr>
              <a:t>√</a:t>
            </a:r>
          </a:p>
        </p:txBody>
      </p:sp>
      <p:pic>
        <p:nvPicPr>
          <p:cNvPr id="8" name="图片 7">
            <a:extLst>
              <a:ext uri="{FF2B5EF4-FFF2-40B4-BE49-F238E27FC236}">
                <a16:creationId xmlns:a16="http://schemas.microsoft.com/office/drawing/2014/main" id="{305F3128-696B-4E7D-D1EF-F8992A34A3A4}"/>
              </a:ext>
            </a:extLst>
          </p:cNvPr>
          <p:cNvPicPr>
            <a:picLocks noChangeAspect="1"/>
          </p:cNvPicPr>
          <p:nvPr/>
        </p:nvPicPr>
        <p:blipFill>
          <a:blip r:embed="rId3"/>
          <a:stretch>
            <a:fillRect/>
          </a:stretch>
        </p:blipFill>
        <p:spPr>
          <a:xfrm>
            <a:off x="159026" y="3510687"/>
            <a:ext cx="8229600" cy="3569465"/>
          </a:xfrm>
          <a:prstGeom prst="rect">
            <a:avLst/>
          </a:prstGeom>
        </p:spPr>
      </p:pic>
      <p:sp>
        <p:nvSpPr>
          <p:cNvPr id="9" name="文本框 8">
            <a:extLst>
              <a:ext uri="{FF2B5EF4-FFF2-40B4-BE49-F238E27FC236}">
                <a16:creationId xmlns:a16="http://schemas.microsoft.com/office/drawing/2014/main" id="{95A32CB7-E84E-7904-CE81-29EF1A513428}"/>
              </a:ext>
            </a:extLst>
          </p:cNvPr>
          <p:cNvSpPr txBox="1"/>
          <p:nvPr/>
        </p:nvSpPr>
        <p:spPr>
          <a:xfrm>
            <a:off x="1557067" y="6374825"/>
            <a:ext cx="410690" cy="584775"/>
          </a:xfrm>
          <a:prstGeom prst="rect">
            <a:avLst/>
          </a:prstGeom>
          <a:noFill/>
        </p:spPr>
        <p:txBody>
          <a:bodyPr wrap="none" rtlCol="0">
            <a:spAutoFit/>
          </a:bodyPr>
          <a:lstStyle/>
          <a:p>
            <a:r>
              <a:rPr lang="zh-CN" altLang="en-US" sz="3200" dirty="0">
                <a:solidFill>
                  <a:srgbClr val="FF0000"/>
                </a:solidFill>
              </a:rPr>
              <a:t>√</a:t>
            </a:r>
          </a:p>
        </p:txBody>
      </p:sp>
    </p:spTree>
    <p:extLst>
      <p:ext uri="{BB962C8B-B14F-4D97-AF65-F5344CB8AC3E}">
        <p14:creationId xmlns:p14="http://schemas.microsoft.com/office/powerpoint/2010/main" val="206100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7" name="table 67"/>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34315" algn="l" rtl="0" eaLnBrk="0">
                        <a:lnSpc>
                          <a:spcPct val="80000"/>
                        </a:lnSpc>
                        <a:spcBef>
                          <a:spcPts val="5"/>
                        </a:spcBef>
                      </a:pPr>
                      <a:r>
                        <a:rPr sz="1800" spc="-90" dirty="0">
                          <a:solidFill>
                            <a:srgbClr val="FFFFFF">
                              <a:alpha val="100000"/>
                            </a:srgbClr>
                          </a:solidFill>
                          <a:latin typeface="Arial" panose="020B0604020202020204"/>
                          <a:ea typeface="Arial" panose="020B0604020202020204"/>
                          <a:cs typeface="Arial" panose="020B0604020202020204"/>
                        </a:rPr>
                        <a:t>1</a:t>
                      </a:r>
                      <a:r>
                        <a:rPr sz="1800" spc="-80" dirty="0">
                          <a:solidFill>
                            <a:srgbClr val="FFFFFF">
                              <a:alpha val="100000"/>
                            </a:srgbClr>
                          </a:solidFill>
                          <a:latin typeface="Arial" panose="020B0604020202020204"/>
                          <a:ea typeface="Arial" panose="020B0604020202020204"/>
                          <a:cs typeface="Arial" panose="020B0604020202020204"/>
                        </a:rPr>
                        <a:t>1</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3000"/>
                        </a:lnSpc>
                      </a:pPr>
                      <a:endParaRPr lang="en-US" altLang="en-US" sz="1000" dirty="0"/>
                    </a:p>
                    <a:p>
                      <a:pPr algn="l" rtl="0" eaLnBrk="0">
                        <a:lnSpc>
                          <a:spcPct val="124000"/>
                        </a:lnSpc>
                      </a:pPr>
                      <a:r>
                        <a:rPr lang="en-US" altLang="zh-CN" sz="3900" spc="90" dirty="0">
                          <a:solidFill>
                            <a:srgbClr val="FFFFFF">
                              <a:alpha val="100000"/>
                            </a:srgbClr>
                          </a:solidFill>
                          <a:latin typeface="黑体" panose="02010609060101010101" charset="-122"/>
                          <a:ea typeface="黑体" panose="02010609060101010101" charset="-122"/>
                          <a:cs typeface="黑体" panose="02010609060101010101" charset="-122"/>
                        </a:rPr>
                        <a:t>                      </a:t>
                      </a:r>
                      <a:r>
                        <a:rPr lang="zh-CN" sz="3900" spc="90" dirty="0">
                          <a:solidFill>
                            <a:srgbClr val="FFFFFF">
                              <a:alpha val="100000"/>
                            </a:srgbClr>
                          </a:solidFill>
                          <a:latin typeface="黑体" panose="02010609060101010101" charset="-122"/>
                          <a:ea typeface="黑体" panose="02010609060101010101" charset="-122"/>
                          <a:cs typeface="黑体" panose="02010609060101010101" charset="-122"/>
                        </a:rPr>
                        <a:t>颜色基础</a:t>
                      </a:r>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5122" name="Picture 7"/>
          <p:cNvPicPr>
            <a:picLocks noChangeAspect="1"/>
          </p:cNvPicPr>
          <p:nvPr>
            <p:custDataLst>
              <p:tags r:id="rId1"/>
            </p:custDataLst>
          </p:nvPr>
        </p:nvPicPr>
        <p:blipFill>
          <a:blip r:embed="rId4"/>
          <a:stretch>
            <a:fillRect/>
          </a:stretch>
        </p:blipFill>
        <p:spPr>
          <a:xfrm>
            <a:off x="4007939" y="4118293"/>
            <a:ext cx="3673475" cy="2705100"/>
          </a:xfrm>
          <a:prstGeom prst="rect">
            <a:avLst/>
          </a:prstGeom>
          <a:noFill/>
          <a:ln w="9525">
            <a:noFill/>
          </a:ln>
        </p:spPr>
      </p:pic>
      <p:pic>
        <p:nvPicPr>
          <p:cNvPr id="5123" name="Picture 8"/>
          <p:cNvPicPr>
            <a:picLocks noChangeAspect="1"/>
          </p:cNvPicPr>
          <p:nvPr>
            <p:custDataLst>
              <p:tags r:id="rId2"/>
            </p:custDataLst>
          </p:nvPr>
        </p:nvPicPr>
        <p:blipFill>
          <a:blip r:embed="rId5"/>
          <a:stretch>
            <a:fillRect/>
          </a:stretch>
        </p:blipFill>
        <p:spPr>
          <a:xfrm>
            <a:off x="2010093" y="4548505"/>
            <a:ext cx="838200" cy="922338"/>
          </a:xfrm>
          <a:prstGeom prst="rect">
            <a:avLst/>
          </a:prstGeom>
          <a:noFill/>
          <a:ln w="9525">
            <a:noFill/>
          </a:ln>
        </p:spPr>
      </p:pic>
      <p:sp>
        <p:nvSpPr>
          <p:cNvPr id="3" name="文本框 2"/>
          <p:cNvSpPr txBox="1"/>
          <p:nvPr/>
        </p:nvSpPr>
        <p:spPr>
          <a:xfrm>
            <a:off x="654050" y="1445260"/>
            <a:ext cx="7636510" cy="3046988"/>
          </a:xfrm>
          <a:prstGeom prst="rect">
            <a:avLst/>
          </a:prstGeom>
          <a:noFill/>
        </p:spPr>
        <p:txBody>
          <a:bodyPr wrap="square" rtlCol="0">
            <a:spAutoFit/>
          </a:bodyPr>
          <a:lstStyle/>
          <a:p>
            <a:pPr marL="285750" indent="-285750">
              <a:buFont typeface="Wingdings" panose="05000000000000000000" charset="0"/>
              <a:buChar char="Ø"/>
            </a:pPr>
            <a:r>
              <a:rPr sz="2400" spc="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人眼的锥状细胞是负责彩色视觉的传感器，详细的实验结果已确定，在人眼中的6~7百万锥状细胞中可分为3个主要的感觉类别，它们对应红、绿和蓝。大约65％的锥状细胞对红光敏感，33%对绿光敏感，只有2%对蓝光敏感（但是蓝锥状细胞对蓝光更敏感）。</a:t>
            </a:r>
            <a:endParaRPr lang="en-US" sz="2400" spc="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285750" indent="-285750">
              <a:buFont typeface="Wingdings" panose="05000000000000000000" charset="0"/>
              <a:buChar char="Ø"/>
            </a:pPr>
            <a:r>
              <a:rPr sz="2400" spc="60" dirty="0" err="1">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下图显示了眼睛对红、绿、蓝光吸收的平均实验曲线</a:t>
            </a:r>
            <a:r>
              <a:rPr sz="2400" spc="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zh-CN" altLang="en-US" sz="2400" spc="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4" name="picture 354"/>
          <p:cNvPicPr>
            <a:picLocks noChangeAspect="1"/>
          </p:cNvPicPr>
          <p:nvPr/>
        </p:nvPicPr>
        <p:blipFill>
          <a:blip r:embed="rId2"/>
          <a:stretch>
            <a:fillRect/>
          </a:stretch>
        </p:blipFill>
        <p:spPr>
          <a:xfrm rot="21600000">
            <a:off x="1461516" y="2453640"/>
            <a:ext cx="6858000" cy="3960875"/>
          </a:xfrm>
          <a:prstGeom prst="rect">
            <a:avLst/>
          </a:prstGeom>
        </p:spPr>
      </p:pic>
      <p:graphicFrame>
        <p:nvGraphicFramePr>
          <p:cNvPr id="355" name="table 355"/>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1455" algn="l" rtl="0" eaLnBrk="0">
                        <a:lnSpc>
                          <a:spcPct val="80000"/>
                        </a:lnSpc>
                        <a:spcBef>
                          <a:spcPts val="0"/>
                        </a:spcBef>
                      </a:pPr>
                      <a:r>
                        <a:rPr sz="1800" spc="-30" dirty="0">
                          <a:solidFill>
                            <a:srgbClr val="FFFFFF">
                              <a:alpha val="100000"/>
                            </a:srgbClr>
                          </a:solidFill>
                          <a:latin typeface="Arial" panose="020B0604020202020204"/>
                          <a:ea typeface="Arial" panose="020B0604020202020204"/>
                          <a:cs typeface="Arial" panose="020B0604020202020204"/>
                        </a:rPr>
                        <a:t>3</a:t>
                      </a:r>
                      <a:r>
                        <a:rPr sz="1800" spc="-20" dirty="0">
                          <a:solidFill>
                            <a:srgbClr val="FFFFFF">
                              <a:alpha val="100000"/>
                            </a:srgbClr>
                          </a:solidFill>
                          <a:latin typeface="Arial" panose="020B0604020202020204"/>
                          <a:ea typeface="Arial" panose="020B0604020202020204"/>
                          <a:cs typeface="Arial" panose="020B0604020202020204"/>
                        </a:rPr>
                        <a:t>7</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42000"/>
                        </a:lnSpc>
                      </a:pPr>
                      <a:endParaRPr lang="en-US" altLang="en-US" sz="1000" dirty="0"/>
                    </a:p>
                    <a:p>
                      <a:pPr algn="l" rtl="0" eaLnBrk="0">
                        <a:lnSpc>
                          <a:spcPct val="142000"/>
                        </a:lnSpc>
                      </a:pPr>
                      <a:endParaRPr lang="en-US" altLang="en-US" sz="1000" dirty="0"/>
                    </a:p>
                    <a:p>
                      <a:pPr algn="r" rtl="0" eaLnBrk="0">
                        <a:lnSpc>
                          <a:spcPct val="83000"/>
                        </a:lnSpc>
                        <a:spcBef>
                          <a:spcPts val="0"/>
                        </a:spcBef>
                      </a:pPr>
                      <a:r>
                        <a:rPr sz="3900" spc="0" dirty="0">
                          <a:solidFill>
                            <a:srgbClr val="FFFFFF">
                              <a:alpha val="100000"/>
                            </a:srgbClr>
                          </a:solidFill>
                          <a:latin typeface="Arial" panose="020B0604020202020204"/>
                          <a:ea typeface="Arial" panose="020B0604020202020204"/>
                          <a:cs typeface="Arial" panose="020B0604020202020204"/>
                        </a:rPr>
                        <a:t>CIE</a:t>
                      </a:r>
                      <a:r>
                        <a:rPr sz="3900" spc="400" dirty="0">
                          <a:solidFill>
                            <a:srgbClr val="FFFFFF">
                              <a:alpha val="100000"/>
                            </a:srgbClr>
                          </a:solidFill>
                          <a:latin typeface="Arial" panose="020B0604020202020204"/>
                          <a:ea typeface="Arial" panose="020B0604020202020204"/>
                          <a:cs typeface="Arial" panose="020B0604020202020204"/>
                        </a:rPr>
                        <a:t> </a:t>
                      </a:r>
                      <a:r>
                        <a:rPr sz="3900" spc="0" dirty="0">
                          <a:solidFill>
                            <a:srgbClr val="FFFFFF">
                              <a:alpha val="100000"/>
                            </a:srgbClr>
                          </a:solidFill>
                          <a:latin typeface="Arial" panose="020B0604020202020204"/>
                          <a:ea typeface="Arial" panose="020B0604020202020204"/>
                          <a:cs typeface="Arial" panose="020B0604020202020204"/>
                        </a:rPr>
                        <a:t>Color</a:t>
                      </a:r>
                      <a:r>
                        <a:rPr sz="3900" spc="400" dirty="0">
                          <a:solidFill>
                            <a:srgbClr val="FFFFFF">
                              <a:alpha val="100000"/>
                            </a:srgbClr>
                          </a:solidFill>
                          <a:latin typeface="Arial" panose="020B0604020202020204"/>
                          <a:ea typeface="Arial" panose="020B0604020202020204"/>
                          <a:cs typeface="Arial" panose="020B0604020202020204"/>
                        </a:rPr>
                        <a:t> </a:t>
                      </a:r>
                      <a:r>
                        <a:rPr sz="3900" spc="0" dirty="0">
                          <a:solidFill>
                            <a:srgbClr val="FFFFFF">
                              <a:alpha val="100000"/>
                            </a:srgbClr>
                          </a:solidFill>
                          <a:latin typeface="Arial" panose="020B0604020202020204"/>
                          <a:ea typeface="Arial" panose="020B0604020202020204"/>
                          <a:cs typeface="Arial" panose="020B0604020202020204"/>
                        </a:rPr>
                        <a:t>Matching</a:t>
                      </a:r>
                      <a:r>
                        <a:rPr sz="3900" spc="380" dirty="0">
                          <a:solidFill>
                            <a:srgbClr val="FFFFFF">
                              <a:alpha val="100000"/>
                            </a:srgbClr>
                          </a:solidFill>
                          <a:latin typeface="Arial" panose="020B0604020202020204"/>
                          <a:ea typeface="Arial" panose="020B0604020202020204"/>
                          <a:cs typeface="Arial" panose="020B0604020202020204"/>
                        </a:rPr>
                        <a:t> </a:t>
                      </a:r>
                      <a:r>
                        <a:rPr sz="3900" spc="0" dirty="0">
                          <a:solidFill>
                            <a:srgbClr val="FFFFFF">
                              <a:alpha val="100000"/>
                            </a:srgbClr>
                          </a:solidFill>
                          <a:latin typeface="Arial" panose="020B0604020202020204"/>
                          <a:ea typeface="Arial" panose="020B0604020202020204"/>
                          <a:cs typeface="Arial" panose="020B0604020202020204"/>
                        </a:rPr>
                        <a:t>Experiment</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356" name="textbox 356"/>
          <p:cNvSpPr/>
          <p:nvPr/>
        </p:nvSpPr>
        <p:spPr>
          <a:xfrm>
            <a:off x="570120" y="1427443"/>
            <a:ext cx="7468869" cy="104901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3425"/>
              </a:lnSpc>
              <a:tabLst>
                <a:tab pos="169545" algn="l"/>
              </a:tabLst>
            </a:pPr>
            <a:r>
              <a:rPr sz="2800" spc="0" dirty="0">
                <a:solidFill>
                  <a:srgbClr val="000000">
                    <a:alpha val="100000"/>
                  </a:srgbClr>
                </a:solidFill>
                <a:latin typeface="Cambria Math" panose="02040503050406030204"/>
                <a:ea typeface="Cambria Math" panose="02040503050406030204"/>
                <a:cs typeface="Cambria Math" panose="02040503050406030204"/>
              </a:rPr>
              <a:t>	</a:t>
            </a:r>
            <a:r>
              <a:rPr sz="2800" spc="-30" dirty="0">
                <a:solidFill>
                  <a:srgbClr val="000000">
                    <a:alpha val="100000"/>
                  </a:srgbClr>
                </a:solidFill>
                <a:latin typeface="Cambria Math" panose="02040503050406030204"/>
                <a:ea typeface="Cambria Math" panose="02040503050406030204"/>
                <a:cs typeface="Cambria Math" panose="02040503050406030204"/>
              </a:rPr>
              <a:t>   </a:t>
            </a:r>
            <a:r>
              <a:rPr sz="2800" spc="-3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They</a:t>
            </a:r>
            <a:r>
              <a:rPr sz="2800" spc="-30" dirty="0">
                <a:solidFill>
                  <a:srgbClr val="000000">
                    <a:alpha val="100000"/>
                  </a:srgbClr>
                </a:solidFill>
                <a:latin typeface="Cambria Math" panose="02040503050406030204"/>
                <a:ea typeface="Cambria Math" panose="02040503050406030204"/>
                <a:cs typeface="Cambria Math" panose="02040503050406030204"/>
              </a:rPr>
              <a:t> </a:t>
            </a:r>
            <a:r>
              <a:rPr sz="2800" spc="-3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will</a:t>
            </a:r>
            <a:r>
              <a:rPr sz="2800" spc="-30" dirty="0">
                <a:solidFill>
                  <a:srgbClr val="000000">
                    <a:alpha val="100000"/>
                  </a:srgbClr>
                </a:solidFill>
                <a:latin typeface="Cambria Math" panose="02040503050406030204"/>
                <a:ea typeface="Cambria Math" panose="02040503050406030204"/>
                <a:cs typeface="Cambria Math" panose="02040503050406030204"/>
              </a:rPr>
              <a:t> </a:t>
            </a:r>
            <a:r>
              <a:rPr sz="2800" spc="-3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choose</a:t>
            </a:r>
            <a:r>
              <a:rPr sz="2800" spc="-30" dirty="0">
                <a:solidFill>
                  <a:srgbClr val="000000">
                    <a:alpha val="100000"/>
                  </a:srgbClr>
                </a:solidFill>
                <a:latin typeface="Cambria Math" panose="02040503050406030204"/>
                <a:ea typeface="Cambria Math" panose="02040503050406030204"/>
                <a:cs typeface="Cambria Math" panose="02040503050406030204"/>
              </a:rPr>
              <a:t> </a:t>
            </a:r>
            <a:r>
              <a:rPr sz="2800" spc="-3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the</a:t>
            </a:r>
            <a:r>
              <a:rPr sz="2800" spc="-30" dirty="0">
                <a:solidFill>
                  <a:srgbClr val="000000">
                    <a:alpha val="100000"/>
                  </a:srgbClr>
                </a:solidFill>
                <a:latin typeface="Cambria Math" panose="02040503050406030204"/>
                <a:ea typeface="Cambria Math" panose="02040503050406030204"/>
                <a:cs typeface="Cambria Math" panose="02040503050406030204"/>
              </a:rPr>
              <a:t> </a:t>
            </a:r>
            <a:r>
              <a:rPr sz="2800" spc="-3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same</a:t>
            </a:r>
            <a:r>
              <a:rPr sz="2800" spc="-30" dirty="0">
                <a:solidFill>
                  <a:srgbClr val="000000">
                    <a:alpha val="100000"/>
                  </a:srgbClr>
                </a:solidFill>
                <a:latin typeface="Cambria Math" panose="02040503050406030204"/>
                <a:ea typeface="Cambria Math" panose="02040503050406030204"/>
                <a:cs typeface="Cambria Math" panose="02040503050406030204"/>
              </a:rPr>
              <a:t> </a:t>
            </a:r>
            <a:r>
              <a:rPr sz="2800" spc="-3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weights</a:t>
            </a:r>
            <a:r>
              <a:rPr sz="2800" spc="-30" dirty="0">
                <a:solidFill>
                  <a:srgbClr val="000000">
                    <a:alpha val="100000"/>
                  </a:srgbClr>
                </a:solidFill>
                <a:latin typeface="Cambria Math" panose="02040503050406030204"/>
                <a:ea typeface="Cambria Math" panose="02040503050406030204"/>
                <a:cs typeface="Cambria Math" panose="02040503050406030204"/>
              </a:rPr>
              <a:t> </a:t>
            </a:r>
            <a:r>
              <a:rPr sz="2800" spc="-3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for</a:t>
            </a:r>
            <a:r>
              <a:rPr sz="2800" spc="-30" dirty="0">
                <a:solidFill>
                  <a:srgbClr val="000000">
                    <a:alpha val="100000"/>
                  </a:srgbClr>
                </a:solidFill>
                <a:latin typeface="Cambria Math" panose="02040503050406030204"/>
                <a:ea typeface="Cambria Math" panose="02040503050406030204"/>
                <a:cs typeface="Cambria Math" panose="02040503050406030204"/>
              </a:rPr>
              <a:t> </a:t>
            </a:r>
            <a:r>
              <a:rPr sz="2800" spc="-3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the</a:t>
            </a:r>
            <a:r>
              <a:rPr sz="2800" spc="-30" dirty="0">
                <a:solidFill>
                  <a:srgbClr val="000000">
                    <a:alpha val="100000"/>
                  </a:srgbClr>
                </a:solidFill>
                <a:latin typeface="Cambria Math" panose="02040503050406030204"/>
                <a:ea typeface="Cambria Math" panose="02040503050406030204"/>
                <a:cs typeface="Cambria Math" panose="02040503050406030204"/>
              </a:rPr>
              <a:t> </a:t>
            </a:r>
            <a:r>
              <a:rPr sz="2800" spc="-3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th</a:t>
            </a:r>
            <a:r>
              <a:rPr sz="2800" spc="-2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r</a:t>
            </a:r>
            <a:r>
              <a:rPr sz="2800" spc="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ee</a:t>
            </a:r>
            <a:endParaRPr lang="en-US" altLang="en-US" sz="2800" dirty="0"/>
          </a:p>
          <a:p>
            <a:pPr algn="l" rtl="0" eaLnBrk="0">
              <a:lnSpc>
                <a:spcPct val="104000"/>
              </a:lnSpc>
            </a:pPr>
            <a:endParaRPr lang="en-US" altLang="en-US" sz="1200" dirty="0"/>
          </a:p>
          <a:p>
            <a:pPr marL="440690" algn="l" rtl="0" eaLnBrk="0">
              <a:lnSpc>
                <a:spcPct val="90000"/>
              </a:lnSpc>
              <a:spcBef>
                <a:spcPts val="5"/>
              </a:spcBef>
            </a:pPr>
            <a:r>
              <a:rPr sz="2900" spc="-80" dirty="0">
                <a:ln w="11634"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primaries</a:t>
            </a:r>
            <a:r>
              <a:rPr sz="2900" spc="-80" dirty="0">
                <a:solidFill>
                  <a:srgbClr val="000000">
                    <a:alpha val="100000"/>
                  </a:srgbClr>
                </a:solidFill>
                <a:latin typeface="Cambria Math" panose="02040503050406030204"/>
                <a:ea typeface="Cambria Math" panose="02040503050406030204"/>
                <a:cs typeface="Cambria Math" panose="02040503050406030204"/>
              </a:rPr>
              <a:t> </a:t>
            </a:r>
            <a:r>
              <a:rPr sz="2900" spc="-80" dirty="0">
                <a:ln w="11634"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to</a:t>
            </a:r>
            <a:r>
              <a:rPr sz="2900" spc="-80" dirty="0">
                <a:solidFill>
                  <a:srgbClr val="000000">
                    <a:alpha val="100000"/>
                  </a:srgbClr>
                </a:solidFill>
                <a:latin typeface="Cambria Math" panose="02040503050406030204"/>
                <a:ea typeface="Cambria Math" panose="02040503050406030204"/>
                <a:cs typeface="Cambria Math" panose="02040503050406030204"/>
              </a:rPr>
              <a:t> </a:t>
            </a:r>
            <a:r>
              <a:rPr sz="2900" spc="-80" dirty="0">
                <a:ln w="11634"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match</a:t>
            </a:r>
            <a:r>
              <a:rPr sz="2900" spc="-80" dirty="0">
                <a:solidFill>
                  <a:srgbClr val="000000">
                    <a:alpha val="100000"/>
                  </a:srgbClr>
                </a:solidFill>
                <a:latin typeface="Cambria Math" panose="02040503050406030204"/>
                <a:ea typeface="Cambria Math" panose="02040503050406030204"/>
                <a:cs typeface="Cambria Math" panose="02040503050406030204"/>
              </a:rPr>
              <a:t> </a:t>
            </a:r>
            <a:r>
              <a:rPr sz="2900" spc="-80" dirty="0">
                <a:ln w="11634"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the</a:t>
            </a:r>
            <a:r>
              <a:rPr sz="2900" spc="-80" dirty="0">
                <a:solidFill>
                  <a:srgbClr val="000000">
                    <a:alpha val="100000"/>
                  </a:srgbClr>
                </a:solidFill>
                <a:latin typeface="Cambria Math" panose="02040503050406030204"/>
                <a:ea typeface="Cambria Math" panose="02040503050406030204"/>
                <a:cs typeface="Cambria Math" panose="02040503050406030204"/>
              </a:rPr>
              <a:t> </a:t>
            </a:r>
            <a:r>
              <a:rPr sz="2900" spc="-80" dirty="0">
                <a:ln w="11634"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co</a:t>
            </a:r>
            <a:r>
              <a:rPr sz="2900" spc="-50" dirty="0">
                <a:ln w="11634"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l</a:t>
            </a:r>
            <a:r>
              <a:rPr sz="2900" spc="0" dirty="0">
                <a:ln w="11634"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or</a:t>
            </a:r>
            <a:endParaRPr lang="en-US" altLang="en-US" sz="2900" dirty="0"/>
          </a:p>
        </p:txBody>
      </p:sp>
      <p:pic>
        <p:nvPicPr>
          <p:cNvPr id="357" name="picture 357"/>
          <p:cNvPicPr>
            <a:picLocks noChangeAspect="1"/>
          </p:cNvPicPr>
          <p:nvPr/>
        </p:nvPicPr>
        <p:blipFill>
          <a:blip r:embed="rId3"/>
          <a:stretch>
            <a:fillRect/>
          </a:stretch>
        </p:blipFill>
        <p:spPr>
          <a:xfrm rot="21600000">
            <a:off x="582820" y="1440143"/>
            <a:ext cx="157066" cy="313726"/>
          </a:xfrm>
          <a:prstGeom prst="rect">
            <a:avLst/>
          </a:prstGeom>
        </p:spPr>
      </p:pic>
      <p:sp>
        <p:nvSpPr>
          <p:cNvPr id="358" name="textbox 358"/>
          <p:cNvSpPr/>
          <p:nvPr/>
        </p:nvSpPr>
        <p:spPr>
          <a:xfrm>
            <a:off x="1537483" y="6511649"/>
            <a:ext cx="6329679" cy="313054"/>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79000"/>
              </a:lnSpc>
            </a:pPr>
            <a:r>
              <a:rPr sz="2400" b="1" spc="-20" dirty="0">
                <a:solidFill>
                  <a:srgbClr val="0000FF">
                    <a:alpha val="100000"/>
                  </a:srgbClr>
                </a:solidFill>
                <a:latin typeface="Times New Roman" panose="02020603050405020304"/>
                <a:ea typeface="Times New Roman" panose="02020603050405020304"/>
                <a:cs typeface="Times New Roman" panose="02020603050405020304"/>
              </a:rPr>
              <a:t>Adjust</a:t>
            </a:r>
            <a:r>
              <a:rPr sz="2400" spc="-20" dirty="0">
                <a:solidFill>
                  <a:srgbClr val="0000FF">
                    <a:alpha val="100000"/>
                  </a:srgbClr>
                </a:solidFill>
                <a:latin typeface="Times New Roman" panose="02020603050405020304"/>
                <a:ea typeface="Times New Roman" panose="02020603050405020304"/>
                <a:cs typeface="Times New Roman" panose="02020603050405020304"/>
              </a:rPr>
              <a:t> </a:t>
            </a:r>
            <a:r>
              <a:rPr sz="2400" b="1" spc="-20" dirty="0">
                <a:solidFill>
                  <a:srgbClr val="0000FF">
                    <a:alpha val="100000"/>
                  </a:srgbClr>
                </a:solidFill>
                <a:latin typeface="Times New Roman" panose="02020603050405020304"/>
                <a:ea typeface="Times New Roman" panose="02020603050405020304"/>
                <a:cs typeface="Times New Roman" panose="02020603050405020304"/>
              </a:rPr>
              <a:t>intensity</a:t>
            </a:r>
            <a:r>
              <a:rPr sz="2400" spc="-20" dirty="0">
                <a:solidFill>
                  <a:srgbClr val="0000FF">
                    <a:alpha val="100000"/>
                  </a:srgbClr>
                </a:solidFill>
                <a:latin typeface="Times New Roman" panose="02020603050405020304"/>
                <a:ea typeface="Times New Roman" panose="02020603050405020304"/>
                <a:cs typeface="Times New Roman" panose="02020603050405020304"/>
              </a:rPr>
              <a:t> </a:t>
            </a:r>
            <a:r>
              <a:rPr sz="2400" b="1" spc="-20" dirty="0">
                <a:solidFill>
                  <a:srgbClr val="0000FF">
                    <a:alpha val="100000"/>
                  </a:srgbClr>
                </a:solidFill>
                <a:latin typeface="Times New Roman" panose="02020603050405020304"/>
                <a:ea typeface="Times New Roman" panose="02020603050405020304"/>
                <a:cs typeface="Times New Roman" panose="02020603050405020304"/>
              </a:rPr>
              <a:t>of</a:t>
            </a:r>
            <a:r>
              <a:rPr sz="2400" spc="-20" dirty="0">
                <a:solidFill>
                  <a:srgbClr val="0000FF">
                    <a:alpha val="100000"/>
                  </a:srgbClr>
                </a:solidFill>
                <a:latin typeface="Times New Roman" panose="02020603050405020304"/>
                <a:ea typeface="Times New Roman" panose="02020603050405020304"/>
                <a:cs typeface="Times New Roman" panose="02020603050405020304"/>
              </a:rPr>
              <a:t> </a:t>
            </a:r>
            <a:r>
              <a:rPr sz="2400" b="1" spc="-20" dirty="0">
                <a:solidFill>
                  <a:srgbClr val="0000FF">
                    <a:alpha val="100000"/>
                  </a:srgbClr>
                </a:solidFill>
                <a:latin typeface="Times New Roman" panose="02020603050405020304"/>
                <a:ea typeface="Times New Roman" panose="02020603050405020304"/>
                <a:cs typeface="Times New Roman" panose="02020603050405020304"/>
              </a:rPr>
              <a:t>RGB</a:t>
            </a:r>
            <a:r>
              <a:rPr sz="2400" spc="-20" dirty="0">
                <a:solidFill>
                  <a:srgbClr val="0000FF">
                    <a:alpha val="100000"/>
                  </a:srgbClr>
                </a:solidFill>
                <a:latin typeface="Times New Roman" panose="02020603050405020304"/>
                <a:ea typeface="Times New Roman" panose="02020603050405020304"/>
                <a:cs typeface="Times New Roman" panose="02020603050405020304"/>
              </a:rPr>
              <a:t> </a:t>
            </a:r>
            <a:r>
              <a:rPr sz="2400" b="1" spc="-20" dirty="0">
                <a:solidFill>
                  <a:srgbClr val="0000FF">
                    <a:alpha val="100000"/>
                  </a:srgbClr>
                </a:solidFill>
                <a:latin typeface="Times New Roman" panose="02020603050405020304"/>
                <a:ea typeface="Times New Roman" panose="02020603050405020304"/>
                <a:cs typeface="Times New Roman" panose="02020603050405020304"/>
              </a:rPr>
              <a:t>u</a:t>
            </a:r>
            <a:r>
              <a:rPr sz="2400" b="1" spc="0" dirty="0">
                <a:solidFill>
                  <a:srgbClr val="0000FF">
                    <a:alpha val="100000"/>
                  </a:srgbClr>
                </a:solidFill>
                <a:latin typeface="Times New Roman" panose="02020603050405020304"/>
                <a:ea typeface="Times New Roman" panose="02020603050405020304"/>
                <a:cs typeface="Times New Roman" panose="02020603050405020304"/>
              </a:rPr>
              <a:t>ntil</a:t>
            </a:r>
            <a:r>
              <a:rPr sz="2400" spc="-20" dirty="0">
                <a:solidFill>
                  <a:srgbClr val="0000FF">
                    <a:alpha val="100000"/>
                  </a:srgbClr>
                </a:solidFill>
                <a:latin typeface="Times New Roman" panose="02020603050405020304"/>
                <a:ea typeface="Times New Roman" panose="02020603050405020304"/>
                <a:cs typeface="Times New Roman" panose="02020603050405020304"/>
              </a:rPr>
              <a:t> </a:t>
            </a:r>
            <a:r>
              <a:rPr sz="2400" b="1" spc="0" dirty="0">
                <a:solidFill>
                  <a:srgbClr val="0000FF">
                    <a:alpha val="100000"/>
                  </a:srgbClr>
                </a:solidFill>
                <a:latin typeface="Times New Roman" panose="02020603050405020304"/>
                <a:ea typeface="Times New Roman" panose="02020603050405020304"/>
                <a:cs typeface="Times New Roman" panose="02020603050405020304"/>
              </a:rPr>
              <a:t>colors</a:t>
            </a:r>
            <a:r>
              <a:rPr sz="2400" spc="-20" dirty="0">
                <a:solidFill>
                  <a:srgbClr val="0000FF">
                    <a:alpha val="100000"/>
                  </a:srgbClr>
                </a:solidFill>
                <a:latin typeface="Times New Roman" panose="02020603050405020304"/>
                <a:ea typeface="Times New Roman" panose="02020603050405020304"/>
                <a:cs typeface="Times New Roman" panose="02020603050405020304"/>
              </a:rPr>
              <a:t> </a:t>
            </a:r>
            <a:r>
              <a:rPr sz="2400" b="1" spc="0" dirty="0">
                <a:solidFill>
                  <a:srgbClr val="0000FF">
                    <a:alpha val="100000"/>
                  </a:srgbClr>
                </a:solidFill>
                <a:latin typeface="Times New Roman" panose="02020603050405020304"/>
                <a:ea typeface="Times New Roman" panose="02020603050405020304"/>
                <a:cs typeface="Times New Roman" panose="02020603050405020304"/>
              </a:rPr>
              <a:t>are</a:t>
            </a:r>
            <a:r>
              <a:rPr sz="2400" spc="-20" dirty="0">
                <a:solidFill>
                  <a:srgbClr val="0000FF">
                    <a:alpha val="100000"/>
                  </a:srgbClr>
                </a:solidFill>
                <a:latin typeface="Times New Roman" panose="02020603050405020304"/>
                <a:ea typeface="Times New Roman" panose="02020603050405020304"/>
                <a:cs typeface="Times New Roman" panose="02020603050405020304"/>
              </a:rPr>
              <a:t> </a:t>
            </a:r>
            <a:r>
              <a:rPr sz="2400" b="1" spc="0" dirty="0">
                <a:solidFill>
                  <a:srgbClr val="0000FF">
                    <a:alpha val="100000"/>
                  </a:srgbClr>
                </a:solidFill>
                <a:latin typeface="Times New Roman" panose="02020603050405020304"/>
                <a:ea typeface="Times New Roman" panose="02020603050405020304"/>
                <a:cs typeface="Times New Roman" panose="02020603050405020304"/>
              </a:rPr>
              <a:t>identical</a:t>
            </a:r>
            <a:endParaRPr lang="en-US" altLang="en-US" sz="2400" dirty="0"/>
          </a:p>
        </p:txBody>
      </p:sp>
      <p:pic>
        <p:nvPicPr>
          <p:cNvPr id="359" name="picture 359"/>
          <p:cNvPicPr>
            <a:picLocks noChangeAspect="1"/>
          </p:cNvPicPr>
          <p:nvPr/>
        </p:nvPicPr>
        <p:blipFill>
          <a:blip r:embed="rId4"/>
          <a:stretch>
            <a:fillRect/>
          </a:stretch>
        </p:blipFill>
        <p:spPr>
          <a:xfrm rot="21600000">
            <a:off x="8449056" y="6332218"/>
            <a:ext cx="694943" cy="507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picture 270"/>
          <p:cNvPicPr>
            <a:picLocks noChangeAspect="1"/>
          </p:cNvPicPr>
          <p:nvPr/>
        </p:nvPicPr>
        <p:blipFill>
          <a:blip r:embed="rId2"/>
          <a:stretch>
            <a:fillRect/>
          </a:stretch>
        </p:blipFill>
        <p:spPr>
          <a:xfrm rot="21600000">
            <a:off x="0" y="0"/>
            <a:ext cx="9144000" cy="6857997"/>
          </a:xfrm>
          <a:prstGeom prst="rect">
            <a:avLst/>
          </a:prstGeom>
        </p:spPr>
      </p:pic>
      <p:sp>
        <p:nvSpPr>
          <p:cNvPr id="271" name="textbox 271"/>
          <p:cNvSpPr/>
          <p:nvPr/>
        </p:nvSpPr>
        <p:spPr>
          <a:xfrm>
            <a:off x="3058677" y="2944614"/>
            <a:ext cx="3050539" cy="887730"/>
          </a:xfrm>
          <a:prstGeom prst="rect">
            <a:avLst/>
          </a:prstGeom>
        </p:spPr>
        <p:txBody>
          <a:bodyPr vert="horz" wrap="square" lIns="0" tIns="0" rIns="0" bIns="0"/>
          <a:lstStyle/>
          <a:p>
            <a:pPr algn="l" rtl="0" eaLnBrk="0">
              <a:lnSpc>
                <a:spcPct val="99000"/>
              </a:lnSpc>
            </a:pPr>
            <a:endParaRPr lang="en-US" altLang="en-US" sz="100" dirty="0"/>
          </a:p>
          <a:p>
            <a:pPr marL="12700" algn="l" rtl="0" eaLnBrk="0">
              <a:lnSpc>
                <a:spcPct val="94000"/>
              </a:lnSpc>
            </a:pPr>
            <a:r>
              <a:rPr sz="6000" spc="-40" dirty="0">
                <a:solidFill>
                  <a:srgbClr val="FFFFFF">
                    <a:alpha val="100000"/>
                  </a:srgbClr>
                </a:solidFill>
                <a:latin typeface="黑体" panose="02010609060101010101" charset="-122"/>
                <a:ea typeface="黑体" panose="02010609060101010101" charset="-122"/>
                <a:cs typeface="黑体" panose="02010609060101010101" charset="-122"/>
              </a:rPr>
              <a:t>颜色空</a:t>
            </a:r>
            <a:r>
              <a:rPr sz="6000" spc="-20" dirty="0">
                <a:solidFill>
                  <a:srgbClr val="FFFFFF">
                    <a:alpha val="100000"/>
                  </a:srgbClr>
                </a:solidFill>
                <a:latin typeface="黑体" panose="02010609060101010101" charset="-122"/>
                <a:ea typeface="黑体" panose="02010609060101010101" charset="-122"/>
                <a:cs typeface="黑体" panose="02010609060101010101" charset="-122"/>
              </a:rPr>
              <a:t>间</a:t>
            </a:r>
            <a:endParaRPr lang="en-US" altLang="en-US" sz="6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extbox 272"/>
          <p:cNvSpPr/>
          <p:nvPr/>
        </p:nvSpPr>
        <p:spPr>
          <a:xfrm>
            <a:off x="563719" y="1439050"/>
            <a:ext cx="8092440" cy="3408679"/>
          </a:xfrm>
          <a:prstGeom prst="rect">
            <a:avLst/>
          </a:prstGeom>
        </p:spPr>
        <p:txBody>
          <a:bodyPr vert="horz" wrap="square" lIns="0" tIns="0" rIns="0" bIns="0"/>
          <a:lstStyle/>
          <a:p>
            <a:pPr algn="l" rtl="0" eaLnBrk="0">
              <a:lnSpc>
                <a:spcPct val="94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颜色空间是表示颜色的</a:t>
            </a:r>
            <a:r>
              <a:rPr sz="2600" spc="60" dirty="0">
                <a:ln w="9457"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空间坐标系</a:t>
            </a:r>
            <a:r>
              <a:rPr sz="2600" spc="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，建立颜色空间</a:t>
            </a:r>
            <a:r>
              <a:rPr sz="2600" spc="1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就</a:t>
            </a:r>
            <a:endParaRPr lang="en-US" altLang="en-US" sz="2600" dirty="0"/>
          </a:p>
          <a:p>
            <a:pPr marL="460375" algn="l" rtl="0" eaLnBrk="0">
              <a:lnSpc>
                <a:spcPct val="83000"/>
              </a:lnSpc>
              <a:spcBef>
                <a:spcPts val="785"/>
              </a:spcBef>
            </a:pP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是建立一个坐标系，坐标系中的每一个</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点表示一种颜</a:t>
            </a:r>
            <a:endParaRPr lang="en-US" altLang="en-US" sz="2600" dirty="0"/>
          </a:p>
          <a:p>
            <a:pPr marL="459105" algn="l" rtl="0" eaLnBrk="0">
              <a:lnSpc>
                <a:spcPts val="3745"/>
              </a:lnSpc>
            </a:pPr>
            <a:r>
              <a:rPr sz="2300" spc="-1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色。</a:t>
            </a:r>
            <a:endParaRPr lang="en-US" altLang="en-US" sz="2300" dirty="0"/>
          </a:p>
          <a:p>
            <a:pPr marL="12700" algn="l" rtl="0" eaLnBrk="0">
              <a:lnSpc>
                <a:spcPct val="95000"/>
              </a:lnSpc>
              <a:spcBef>
                <a:spcPts val="1740"/>
              </a:spcBef>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以数学的向量空间来</a:t>
            </a:r>
            <a:r>
              <a:rPr sz="2600" spc="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解释，一组基向量张成三维的颜</a:t>
            </a:r>
            <a:endParaRPr lang="en-US" altLang="en-US" sz="2600" dirty="0"/>
          </a:p>
          <a:p>
            <a:pPr marL="459105" algn="l" rtl="0" eaLnBrk="0">
              <a:lnSpc>
                <a:spcPct val="83000"/>
              </a:lnSpc>
              <a:spcBef>
                <a:spcPts val="795"/>
              </a:spcBef>
            </a:pP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色空间，颜色空间中的任意一种颜色可用</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一组基向量</a:t>
            </a:r>
            <a:endParaRPr lang="en-US" altLang="en-US" sz="2600" dirty="0"/>
          </a:p>
          <a:p>
            <a:pPr marL="456565" algn="l" rtl="0" eaLnBrk="0">
              <a:lnSpc>
                <a:spcPts val="3745"/>
              </a:lnSpc>
            </a:pPr>
            <a:r>
              <a:rPr sz="2600" spc="-2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来描述。</a:t>
            </a:r>
            <a:endParaRPr lang="en-US" altLang="en-US" sz="2600" dirty="0"/>
          </a:p>
          <a:p>
            <a:pPr algn="l" rtl="0" eaLnBrk="0">
              <a:lnSpc>
                <a:spcPct val="103000"/>
              </a:lnSpc>
            </a:pPr>
            <a:endParaRPr lang="en-US" altLang="en-US" sz="1400" dirty="0"/>
          </a:p>
          <a:p>
            <a:pPr algn="l" rtl="0" eaLnBrk="0">
              <a:lnSpc>
                <a:spcPct val="11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为了正确使用各种颜色，需要建立合适的颜色空</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间</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p:txBody>
      </p:sp>
      <p:pic>
        <p:nvPicPr>
          <p:cNvPr id="273" name="picture 273"/>
          <p:cNvPicPr>
            <a:picLocks noChangeAspect="1"/>
          </p:cNvPicPr>
          <p:nvPr/>
        </p:nvPicPr>
        <p:blipFill>
          <a:blip r:embed="rId2"/>
          <a:stretch>
            <a:fillRect/>
          </a:stretch>
        </p:blipFill>
        <p:spPr>
          <a:xfrm rot="21600000">
            <a:off x="576419" y="4487457"/>
            <a:ext cx="127653" cy="254975"/>
          </a:xfrm>
          <a:prstGeom prst="rect">
            <a:avLst/>
          </a:prstGeom>
        </p:spPr>
      </p:pic>
      <p:pic>
        <p:nvPicPr>
          <p:cNvPr id="274" name="picture 274"/>
          <p:cNvPicPr>
            <a:picLocks noChangeAspect="1"/>
          </p:cNvPicPr>
          <p:nvPr/>
        </p:nvPicPr>
        <p:blipFill>
          <a:blip r:embed="rId3"/>
          <a:stretch>
            <a:fillRect/>
          </a:stretch>
        </p:blipFill>
        <p:spPr>
          <a:xfrm rot="21600000">
            <a:off x="576445" y="2983924"/>
            <a:ext cx="127770" cy="255210"/>
          </a:xfrm>
          <a:prstGeom prst="rect">
            <a:avLst/>
          </a:prstGeom>
        </p:spPr>
      </p:pic>
      <p:pic>
        <p:nvPicPr>
          <p:cNvPr id="275" name="picture 275"/>
          <p:cNvPicPr>
            <a:picLocks noChangeAspect="1"/>
          </p:cNvPicPr>
          <p:nvPr/>
        </p:nvPicPr>
        <p:blipFill>
          <a:blip r:embed="rId3"/>
          <a:stretch>
            <a:fillRect/>
          </a:stretch>
        </p:blipFill>
        <p:spPr>
          <a:xfrm rot="21600000">
            <a:off x="576445" y="1480879"/>
            <a:ext cx="127770" cy="255210"/>
          </a:xfrm>
          <a:prstGeom prst="rect">
            <a:avLst/>
          </a:prstGeom>
        </p:spPr>
      </p:pic>
      <p:graphicFrame>
        <p:nvGraphicFramePr>
          <p:cNvPr id="276" name="table 276"/>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08280" algn="l" rtl="0" eaLnBrk="0">
                        <a:lnSpc>
                          <a:spcPct val="80000"/>
                        </a:lnSpc>
                      </a:pPr>
                      <a:r>
                        <a:rPr sz="1800" spc="-20" dirty="0">
                          <a:solidFill>
                            <a:srgbClr val="FFFFFF">
                              <a:alpha val="100000"/>
                            </a:srgbClr>
                          </a:solidFill>
                          <a:latin typeface="Arial" panose="020B0604020202020204"/>
                          <a:ea typeface="Arial" panose="020B0604020202020204"/>
                          <a:cs typeface="Arial" panose="020B0604020202020204"/>
                        </a:rPr>
                        <a:t>2</a:t>
                      </a:r>
                      <a:r>
                        <a:rPr sz="1800" spc="-10" dirty="0">
                          <a:solidFill>
                            <a:srgbClr val="FFFFFF">
                              <a:alpha val="100000"/>
                            </a:srgbClr>
                          </a:solidFill>
                          <a:latin typeface="Arial" panose="020B0604020202020204"/>
                          <a:ea typeface="Arial" panose="020B0604020202020204"/>
                          <a:cs typeface="Arial" panose="020B0604020202020204"/>
                        </a:rPr>
                        <a:t>6</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sz="3900" spc="70" dirty="0">
                          <a:solidFill>
                            <a:srgbClr val="FFFFFF">
                              <a:alpha val="100000"/>
                            </a:srgbClr>
                          </a:solidFill>
                          <a:latin typeface="黑体" panose="02010609060101010101" charset="-122"/>
                          <a:ea typeface="黑体" panose="02010609060101010101" charset="-122"/>
                          <a:cs typeface="黑体" panose="02010609060101010101" charset="-122"/>
                        </a:rPr>
                        <a:t>颜色空</a:t>
                      </a:r>
                      <a:r>
                        <a:rPr sz="3900" spc="60" dirty="0">
                          <a:solidFill>
                            <a:srgbClr val="FFFFFF">
                              <a:alpha val="100000"/>
                            </a:srgbClr>
                          </a:solidFill>
                          <a:latin typeface="黑体" panose="02010609060101010101" charset="-122"/>
                          <a:ea typeface="黑体" panose="02010609060101010101" charset="-122"/>
                          <a:cs typeface="黑体" panose="02010609060101010101" charset="-122"/>
                        </a:rPr>
                        <a:t>间</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277" name="picture 277"/>
          <p:cNvPicPr>
            <a:picLocks noChangeAspect="1"/>
          </p:cNvPicPr>
          <p:nvPr/>
        </p:nvPicPr>
        <p:blipFill>
          <a:blip r:embed="rId4"/>
          <a:stretch>
            <a:fillRect/>
          </a:stretch>
        </p:blipFill>
        <p:spPr>
          <a:xfrm rot="21600000">
            <a:off x="8449056" y="6332218"/>
            <a:ext cx="694943" cy="507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picture 278"/>
          <p:cNvPicPr>
            <a:picLocks noChangeAspect="1"/>
          </p:cNvPicPr>
          <p:nvPr/>
        </p:nvPicPr>
        <p:blipFill>
          <a:blip r:embed="rId2"/>
          <a:stretch>
            <a:fillRect/>
          </a:stretch>
        </p:blipFill>
        <p:spPr>
          <a:xfrm rot="21600000">
            <a:off x="216408" y="4041647"/>
            <a:ext cx="8727948" cy="1979676"/>
          </a:xfrm>
          <a:prstGeom prst="rect">
            <a:avLst/>
          </a:prstGeom>
        </p:spPr>
      </p:pic>
      <p:graphicFrame>
        <p:nvGraphicFramePr>
          <p:cNvPr id="279" name="table 279"/>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08280" algn="l" rtl="0" eaLnBrk="0">
                        <a:lnSpc>
                          <a:spcPct val="80000"/>
                        </a:lnSpc>
                        <a:spcBef>
                          <a:spcPts val="5"/>
                        </a:spcBef>
                      </a:pPr>
                      <a:r>
                        <a:rPr sz="1800" spc="-20" dirty="0">
                          <a:solidFill>
                            <a:srgbClr val="FFFFFF">
                              <a:alpha val="100000"/>
                            </a:srgbClr>
                          </a:solidFill>
                          <a:latin typeface="Arial" panose="020B0604020202020204"/>
                          <a:ea typeface="Arial" panose="020B0604020202020204"/>
                          <a:cs typeface="Arial" panose="020B0604020202020204"/>
                        </a:rPr>
                        <a:t>2</a:t>
                      </a:r>
                      <a:r>
                        <a:rPr sz="1800" spc="-10" dirty="0">
                          <a:solidFill>
                            <a:srgbClr val="FFFFFF">
                              <a:alpha val="100000"/>
                            </a:srgbClr>
                          </a:solidFill>
                          <a:latin typeface="Arial" panose="020B0604020202020204"/>
                          <a:ea typeface="Arial" panose="020B0604020202020204"/>
                          <a:cs typeface="Arial" panose="020B0604020202020204"/>
                        </a:rPr>
                        <a:t>7</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sz="3900" spc="70" dirty="0">
                          <a:solidFill>
                            <a:srgbClr val="FFFFFF">
                              <a:alpha val="100000"/>
                            </a:srgbClr>
                          </a:solidFill>
                          <a:latin typeface="黑体" panose="02010609060101010101" charset="-122"/>
                          <a:ea typeface="黑体" panose="02010609060101010101" charset="-122"/>
                          <a:cs typeface="黑体" panose="02010609060101010101" charset="-122"/>
                        </a:rPr>
                        <a:t>颜色空</a:t>
                      </a:r>
                      <a:r>
                        <a:rPr sz="3900" spc="60" dirty="0">
                          <a:solidFill>
                            <a:srgbClr val="FFFFFF">
                              <a:alpha val="100000"/>
                            </a:srgbClr>
                          </a:solidFill>
                          <a:latin typeface="黑体" panose="02010609060101010101" charset="-122"/>
                          <a:ea typeface="黑体" panose="02010609060101010101" charset="-122"/>
                          <a:cs typeface="黑体" panose="02010609060101010101" charset="-122"/>
                        </a:rPr>
                        <a:t>间</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280" name="textbox 280"/>
          <p:cNvSpPr/>
          <p:nvPr/>
        </p:nvSpPr>
        <p:spPr>
          <a:xfrm>
            <a:off x="563745" y="1439050"/>
            <a:ext cx="4500879" cy="1983739"/>
          </a:xfrm>
          <a:prstGeom prst="rect">
            <a:avLst/>
          </a:prstGeom>
        </p:spPr>
        <p:txBody>
          <a:bodyPr vert="horz" wrap="square" lIns="0" tIns="0" rIns="0" bIns="0"/>
          <a:lstStyle/>
          <a:p>
            <a:pPr algn="l" rtl="0" eaLnBrk="0">
              <a:lnSpc>
                <a:spcPct val="94000"/>
              </a:lnSpc>
            </a:pPr>
            <a:endParaRPr lang="en-US" altLang="en-US" sz="100" dirty="0"/>
          </a:p>
          <a:p>
            <a:pPr marL="12700" algn="l" rtl="0" eaLnBrk="0">
              <a:lnSpc>
                <a:spcPct val="95000"/>
              </a:lnSpc>
              <a:tabLst>
                <a:tab pos="140335" algn="l"/>
              </a:tabLst>
            </a:pPr>
            <a:r>
              <a:rPr sz="2600" spc="0" dirty="0">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30" dirty="0">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30" dirty="0">
                <a:ln w="9457"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设备无关的颜色空</a:t>
            </a:r>
            <a:r>
              <a:rPr sz="2600" spc="40" dirty="0">
                <a:ln w="9457"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间</a:t>
            </a:r>
            <a:endParaRPr lang="en-US" altLang="en-US" sz="2600" dirty="0"/>
          </a:p>
          <a:p>
            <a:pPr marL="524510" algn="l" rtl="0" eaLnBrk="0">
              <a:lnSpc>
                <a:spcPct val="96000"/>
              </a:lnSpc>
              <a:spcBef>
                <a:spcPts val="1320"/>
              </a:spcBef>
            </a:pPr>
            <a:r>
              <a:rPr sz="2400" spc="10" dirty="0">
                <a:solidFill>
                  <a:srgbClr val="000000">
                    <a:alpha val="100000"/>
                  </a:srgbClr>
                </a:solidFill>
                <a:latin typeface="Cambria Math" panose="02040503050406030204"/>
                <a:ea typeface="Cambria Math" panose="02040503050406030204"/>
                <a:cs typeface="Cambria Math" panose="02040503050406030204"/>
              </a:rPr>
              <a:t>–  </a:t>
            </a:r>
            <a:r>
              <a:rPr sz="2400" spc="1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颜色的表示方法独立于设</a:t>
            </a:r>
            <a:r>
              <a:rPr sz="2400" spc="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备</a:t>
            </a:r>
            <a:endParaRPr lang="en-US" altLang="en-US" sz="2400" dirty="0"/>
          </a:p>
          <a:p>
            <a:pPr algn="l" rtl="0" eaLnBrk="0">
              <a:lnSpc>
                <a:spcPct val="128000"/>
              </a:lnSpc>
            </a:pPr>
            <a:endParaRPr lang="en-US" altLang="en-US" sz="1000" dirty="0"/>
          </a:p>
          <a:p>
            <a:pPr algn="l" rtl="0" eaLnBrk="0">
              <a:lnSpc>
                <a:spcPct val="128000"/>
              </a:lnSpc>
            </a:pPr>
            <a:endParaRPr lang="en-US" altLang="en-US" sz="1000" dirty="0"/>
          </a:p>
          <a:p>
            <a:pPr algn="l" rtl="0" eaLnBrk="0">
              <a:lnSpc>
                <a:spcPct val="128000"/>
              </a:lnSpc>
            </a:pPr>
            <a:endParaRPr lang="en-US" altLang="en-US" sz="1000" dirty="0"/>
          </a:p>
          <a:p>
            <a:pPr algn="l" rtl="0" eaLnBrk="0">
              <a:lnSpc>
                <a:spcPct val="108000"/>
              </a:lnSpc>
            </a:pPr>
            <a:endParaRPr lang="en-US" altLang="en-US" sz="600" dirty="0"/>
          </a:p>
          <a:p>
            <a:pPr marL="12700" algn="l" rtl="0" eaLnBrk="0">
              <a:lnSpc>
                <a:spcPct val="95000"/>
              </a:lnSpc>
              <a:spcBef>
                <a:spcPts val="5"/>
              </a:spcBef>
              <a:tabLst>
                <a:tab pos="140335" algn="l"/>
              </a:tabLst>
            </a:pPr>
            <a:r>
              <a:rPr sz="2600" spc="0" dirty="0">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30" dirty="0">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30" dirty="0">
                <a:ln w="9457"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设备依赖的颜色空</a:t>
            </a:r>
            <a:r>
              <a:rPr sz="2600" spc="40" dirty="0">
                <a:ln w="9457"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间</a:t>
            </a:r>
            <a:endParaRPr lang="en-US" altLang="en-US" sz="2600" dirty="0"/>
          </a:p>
        </p:txBody>
      </p:sp>
      <p:pic>
        <p:nvPicPr>
          <p:cNvPr id="281" name="picture 281"/>
          <p:cNvPicPr>
            <a:picLocks noChangeAspect="1"/>
          </p:cNvPicPr>
          <p:nvPr/>
        </p:nvPicPr>
        <p:blipFill>
          <a:blip r:embed="rId3"/>
          <a:stretch>
            <a:fillRect/>
          </a:stretch>
        </p:blipFill>
        <p:spPr>
          <a:xfrm rot="21600000">
            <a:off x="576445" y="3063171"/>
            <a:ext cx="127770" cy="255210"/>
          </a:xfrm>
          <a:prstGeom prst="rect">
            <a:avLst/>
          </a:prstGeom>
        </p:spPr>
      </p:pic>
      <p:pic>
        <p:nvPicPr>
          <p:cNvPr id="282" name="picture 282"/>
          <p:cNvPicPr>
            <a:picLocks noChangeAspect="1"/>
          </p:cNvPicPr>
          <p:nvPr/>
        </p:nvPicPr>
        <p:blipFill>
          <a:blip r:embed="rId3"/>
          <a:stretch>
            <a:fillRect/>
          </a:stretch>
        </p:blipFill>
        <p:spPr>
          <a:xfrm rot="21600000">
            <a:off x="576445" y="1480879"/>
            <a:ext cx="127770" cy="255210"/>
          </a:xfrm>
          <a:prstGeom prst="rect">
            <a:avLst/>
          </a:prstGeom>
        </p:spPr>
      </p:pic>
      <p:pic>
        <p:nvPicPr>
          <p:cNvPr id="283" name="picture 283"/>
          <p:cNvPicPr>
            <a:picLocks noChangeAspect="1"/>
          </p:cNvPicPr>
          <p:nvPr/>
        </p:nvPicPr>
        <p:blipFill>
          <a:blip r:embed="rId4"/>
          <a:stretch>
            <a:fillRect/>
          </a:stretch>
        </p:blipFill>
        <p:spPr>
          <a:xfrm rot="21600000">
            <a:off x="6397576" y="1673009"/>
            <a:ext cx="1532287" cy="1730608"/>
          </a:xfrm>
          <a:prstGeom prst="rect">
            <a:avLst/>
          </a:prstGeom>
        </p:spPr>
      </p:pic>
      <p:sp>
        <p:nvSpPr>
          <p:cNvPr id="284" name="textbox 284"/>
          <p:cNvSpPr/>
          <p:nvPr/>
        </p:nvSpPr>
        <p:spPr>
          <a:xfrm>
            <a:off x="1075740" y="3568369"/>
            <a:ext cx="7358380" cy="37274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5000"/>
              </a:lnSpc>
            </a:pPr>
            <a:r>
              <a:rPr sz="2400" spc="20" dirty="0">
                <a:solidFill>
                  <a:srgbClr val="000000">
                    <a:alpha val="100000"/>
                  </a:srgbClr>
                </a:solidFill>
                <a:latin typeface="Cambria Math" panose="02040503050406030204"/>
                <a:ea typeface="Cambria Math" panose="02040503050406030204"/>
                <a:cs typeface="Cambria Math" panose="02040503050406030204"/>
              </a:rPr>
              <a:t>–  </a:t>
            </a:r>
            <a:r>
              <a:rPr sz="2400" spc="2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各种彩色成像、显示和打</a:t>
            </a:r>
            <a:r>
              <a:rPr sz="2400" spc="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印设备都有各自的颜色空间</a:t>
            </a:r>
            <a:endParaRPr lang="en-US" altLang="en-US" sz="2400" dirty="0"/>
          </a:p>
        </p:txBody>
      </p:sp>
      <p:grpSp>
        <p:nvGrpSpPr>
          <p:cNvPr id="24" name="group 24"/>
          <p:cNvGrpSpPr/>
          <p:nvPr/>
        </p:nvGrpSpPr>
        <p:grpSpPr>
          <a:xfrm rot="21600000">
            <a:off x="8449056" y="6309359"/>
            <a:ext cx="694943" cy="530349"/>
            <a:chOff x="0" y="0"/>
            <a:chExt cx="694943" cy="530349"/>
          </a:xfrm>
        </p:grpSpPr>
        <p:pic>
          <p:nvPicPr>
            <p:cNvPr id="285" name="picture 285"/>
            <p:cNvPicPr>
              <a:picLocks noChangeAspect="1"/>
            </p:cNvPicPr>
            <p:nvPr/>
          </p:nvPicPr>
          <p:blipFill>
            <a:blip r:embed="rId5"/>
            <a:stretch>
              <a:fillRect/>
            </a:stretch>
          </p:blipFill>
          <p:spPr>
            <a:xfrm rot="21600000">
              <a:off x="0" y="22858"/>
              <a:ext cx="694943" cy="507490"/>
            </a:xfrm>
            <a:prstGeom prst="rect">
              <a:avLst/>
            </a:prstGeom>
          </p:spPr>
        </p:pic>
        <p:grpSp>
          <p:nvGrpSpPr>
            <p:cNvPr id="26" name="group 26"/>
            <p:cNvGrpSpPr/>
            <p:nvPr/>
          </p:nvGrpSpPr>
          <p:grpSpPr>
            <a:xfrm rot="21600000">
              <a:off x="83819" y="0"/>
              <a:ext cx="312420" cy="312420"/>
              <a:chOff x="0" y="0"/>
              <a:chExt cx="312420" cy="312420"/>
            </a:xfrm>
          </p:grpSpPr>
          <p:sp>
            <p:nvSpPr>
              <p:cNvPr id="286" name="path"/>
              <p:cNvSpPr/>
              <p:nvPr/>
            </p:nvSpPr>
            <p:spPr>
              <a:xfrm>
                <a:off x="0" y="0"/>
                <a:ext cx="312420" cy="312420"/>
              </a:xfrm>
              <a:custGeom>
                <a:avLst/>
                <a:gdLst/>
                <a:ahLst/>
                <a:cxnLst/>
                <a:rect l="0" t="0" r="0" b="0"/>
                <a:pathLst>
                  <a:path w="492" h="492">
                    <a:moveTo>
                      <a:pt x="0" y="0"/>
                    </a:moveTo>
                    <a:lnTo>
                      <a:pt x="492" y="0"/>
                    </a:lnTo>
                    <a:lnTo>
                      <a:pt x="492" y="492"/>
                    </a:lnTo>
                    <a:lnTo>
                      <a:pt x="0" y="492"/>
                    </a:lnTo>
                    <a:lnTo>
                      <a:pt x="0" y="0"/>
                    </a:lnTo>
                    <a:close/>
                    <a:moveTo>
                      <a:pt x="338" y="246"/>
                    </a:moveTo>
                    <a:lnTo>
                      <a:pt x="61" y="61"/>
                    </a:lnTo>
                    <a:lnTo>
                      <a:pt x="61" y="430"/>
                    </a:lnTo>
                    <a:lnTo>
                      <a:pt x="338" y="246"/>
                    </a:lnTo>
                    <a:close/>
                    <a:moveTo>
                      <a:pt x="384" y="61"/>
                    </a:moveTo>
                    <a:lnTo>
                      <a:pt x="430" y="61"/>
                    </a:lnTo>
                    <a:lnTo>
                      <a:pt x="430" y="430"/>
                    </a:lnTo>
                    <a:lnTo>
                      <a:pt x="384" y="430"/>
                    </a:lnTo>
                    <a:lnTo>
                      <a:pt x="384" y="61"/>
                    </a:lnTo>
                    <a:close/>
                  </a:path>
                </a:pathLst>
              </a:custGeom>
              <a:solidFill>
                <a:srgbClr val="2B7F91">
                  <a:alpha val="100000"/>
                </a:srgbClr>
              </a:solidFill>
              <a:ln cap="flat">
                <a:noFill/>
                <a:prstDash val="solid"/>
                <a:miter lim="0"/>
              </a:ln>
            </p:spPr>
            <p:txBody>
              <a:bodyPr rtlCol="0"/>
              <a:lstStyle/>
              <a:p>
                <a:pPr algn="ctr"/>
                <a:endParaRPr lang="zh-CN" altLang="en-US"/>
              </a:p>
            </p:txBody>
          </p:sp>
          <p:sp>
            <p:nvSpPr>
              <p:cNvPr id="287" name="path"/>
              <p:cNvSpPr/>
              <p:nvPr/>
            </p:nvSpPr>
            <p:spPr>
              <a:xfrm>
                <a:off x="38989" y="39052"/>
                <a:ext cx="234315" cy="234315"/>
              </a:xfrm>
              <a:custGeom>
                <a:avLst/>
                <a:gdLst/>
                <a:ahLst/>
                <a:cxnLst/>
                <a:rect l="0" t="0" r="0" b="0"/>
                <a:pathLst>
                  <a:path w="369" h="369">
                    <a:moveTo>
                      <a:pt x="276" y="184"/>
                    </a:moveTo>
                    <a:lnTo>
                      <a:pt x="0" y="0"/>
                    </a:lnTo>
                    <a:lnTo>
                      <a:pt x="0" y="369"/>
                    </a:lnTo>
                    <a:lnTo>
                      <a:pt x="276" y="184"/>
                    </a:lnTo>
                    <a:close/>
                    <a:moveTo>
                      <a:pt x="322" y="0"/>
                    </a:moveTo>
                    <a:lnTo>
                      <a:pt x="369" y="0"/>
                    </a:lnTo>
                    <a:lnTo>
                      <a:pt x="369" y="369"/>
                    </a:lnTo>
                    <a:lnTo>
                      <a:pt x="322" y="369"/>
                    </a:lnTo>
                    <a:lnTo>
                      <a:pt x="322" y="0"/>
                    </a:lnTo>
                    <a:close/>
                  </a:path>
                </a:pathLst>
              </a:custGeom>
              <a:solidFill>
                <a:srgbClr val="1A4C57">
                  <a:alpha val="100000"/>
                </a:srgbClr>
              </a:solidFill>
              <a:ln cap="flat">
                <a:noFill/>
                <a:prstDash val="solid"/>
                <a:miter lim="0"/>
              </a:ln>
            </p:spPr>
            <p:txBody>
              <a:bodyPr rtlCol="0"/>
              <a:lstStyle/>
              <a:p>
                <a:pPr algn="ctr"/>
                <a:endParaRPr lang="zh-CN" altLang="en-US"/>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picture 499"/>
          <p:cNvPicPr>
            <a:picLocks noChangeAspect="1"/>
          </p:cNvPicPr>
          <p:nvPr/>
        </p:nvPicPr>
        <p:blipFill>
          <a:blip r:embed="rId2"/>
          <a:stretch>
            <a:fillRect/>
          </a:stretch>
        </p:blipFill>
        <p:spPr>
          <a:xfrm rot="21600000">
            <a:off x="0" y="4501707"/>
            <a:ext cx="9144000" cy="2161032"/>
          </a:xfrm>
          <a:prstGeom prst="rect">
            <a:avLst/>
          </a:prstGeom>
        </p:spPr>
      </p:pic>
      <p:sp>
        <p:nvSpPr>
          <p:cNvPr id="500" name="textbox 500"/>
          <p:cNvSpPr/>
          <p:nvPr/>
        </p:nvSpPr>
        <p:spPr>
          <a:xfrm>
            <a:off x="378890" y="1445534"/>
            <a:ext cx="8764474" cy="1542414"/>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8000"/>
              </a:lnSpc>
              <a:tabLst>
                <a:tab pos="149860" algn="l"/>
              </a:tabLst>
            </a:pPr>
            <a:r>
              <a:rPr sz="27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700" spc="1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700" spc="150" dirty="0">
                <a:ln w="10154"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常用的</a:t>
            </a:r>
            <a:r>
              <a:rPr sz="2700" spc="150" dirty="0">
                <a:ln w="10154"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设备依赖颜色空间</a:t>
            </a:r>
            <a:r>
              <a:rPr sz="2700" spc="150" dirty="0">
                <a:ln w="10154"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可分为两类</a:t>
            </a:r>
            <a:r>
              <a:rPr sz="2700" spc="100" dirty="0">
                <a:ln w="10154"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700" dirty="0"/>
          </a:p>
          <a:p>
            <a:pPr marL="522605" algn="l" rtl="0" eaLnBrk="0">
              <a:lnSpc>
                <a:spcPct val="97000"/>
              </a:lnSpc>
              <a:spcBef>
                <a:spcPts val="1460"/>
              </a:spcBef>
            </a:pPr>
            <a:r>
              <a:rPr sz="2600" spc="80" dirty="0">
                <a:solidFill>
                  <a:srgbClr val="0000FF">
                    <a:alpha val="100000"/>
                  </a:srgbClr>
                </a:solidFill>
                <a:latin typeface="Cambria Math" panose="02040503050406030204"/>
                <a:ea typeface="Cambria Math" panose="02040503050406030204"/>
                <a:cs typeface="Cambria Math" panose="02040503050406030204"/>
              </a:rPr>
              <a:t>– </a:t>
            </a:r>
            <a:r>
              <a:rPr sz="2600" spc="8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面向硬件设备</a:t>
            </a:r>
            <a:r>
              <a:rPr sz="2600" spc="8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0" dirty="0">
                <a:ln w="9448"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RGB</a:t>
            </a:r>
            <a:r>
              <a:rPr sz="2600" spc="80" dirty="0">
                <a:solidFill>
                  <a:srgbClr val="0000FF">
                    <a:alpha val="100000"/>
                  </a:srgbClr>
                </a:solidFill>
                <a:latin typeface="Cambria Math" panose="02040503050406030204"/>
                <a:ea typeface="Cambria Math" panose="02040503050406030204"/>
                <a:cs typeface="Cambria Math" panose="02040503050406030204"/>
              </a:rPr>
              <a:t> </a:t>
            </a:r>
            <a:r>
              <a:rPr sz="2600" spc="8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0" dirty="0">
                <a:ln w="9448"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CMY</a:t>
            </a:r>
            <a:r>
              <a:rPr sz="2600" spc="80" dirty="0">
                <a:ln w="9448"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a:t>
            </a:r>
            <a:r>
              <a:rPr sz="2600" spc="80" dirty="0">
                <a:solidFill>
                  <a:srgbClr val="0000FF">
                    <a:alpha val="100000"/>
                  </a:srgbClr>
                </a:solidFill>
                <a:latin typeface="Cambria Math" panose="02040503050406030204"/>
                <a:ea typeface="Cambria Math" panose="02040503050406030204"/>
                <a:cs typeface="Cambria Math" panose="02040503050406030204"/>
              </a:rPr>
              <a:t> </a:t>
            </a:r>
            <a:r>
              <a:rPr sz="2600" spc="0" dirty="0">
                <a:ln w="9448"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CMYK</a:t>
            </a:r>
            <a:r>
              <a:rPr sz="2600" spc="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algn="l" rtl="0" eaLnBrk="0">
              <a:lnSpc>
                <a:spcPct val="100000"/>
              </a:lnSpc>
            </a:pPr>
            <a:endParaRPr lang="en-US" altLang="en-US" sz="1100" dirty="0"/>
          </a:p>
          <a:p>
            <a:pPr algn="l" rtl="0" eaLnBrk="0">
              <a:lnSpc>
                <a:spcPct val="8000"/>
              </a:lnSpc>
            </a:pPr>
            <a:endParaRPr lang="en-US" altLang="en-US" sz="100" dirty="0"/>
          </a:p>
          <a:p>
            <a:pPr marL="522605" algn="l" rtl="0" eaLnBrk="0">
              <a:lnSpc>
                <a:spcPct val="95000"/>
              </a:lnSpc>
            </a:pPr>
            <a:r>
              <a:rPr sz="2600" spc="-50" dirty="0">
                <a:solidFill>
                  <a:srgbClr val="0000FF">
                    <a:alpha val="100000"/>
                  </a:srgbClr>
                </a:solidFill>
                <a:latin typeface="Cambria Math" panose="02040503050406030204"/>
                <a:ea typeface="Cambria Math" panose="02040503050406030204"/>
                <a:cs typeface="Cambria Math" panose="02040503050406030204"/>
              </a:rPr>
              <a:t>– </a:t>
            </a:r>
            <a:r>
              <a:rPr sz="2600" spc="-5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面向人类视觉系统</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50" dirty="0">
                <a:ln w="9448"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HSI</a:t>
            </a:r>
            <a:r>
              <a:rPr sz="2600" spc="-50" dirty="0">
                <a:solidFill>
                  <a:srgbClr val="0000FF">
                    <a:alpha val="100000"/>
                  </a:srgbClr>
                </a:solidFill>
                <a:latin typeface="Cambria Math" panose="02040503050406030204"/>
                <a:ea typeface="Cambria Math" panose="02040503050406030204"/>
                <a:cs typeface="Cambria Math" panose="02040503050406030204"/>
              </a:rPr>
              <a:t> </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50" dirty="0">
                <a:ln w="9448"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HSV</a:t>
            </a:r>
            <a:r>
              <a:rPr sz="2600" spc="-50" dirty="0">
                <a:solidFill>
                  <a:srgbClr val="0000FF">
                    <a:alpha val="100000"/>
                  </a:srgbClr>
                </a:solidFill>
                <a:latin typeface="Cambria Math" panose="02040503050406030204"/>
                <a:ea typeface="Cambria Math" panose="02040503050406030204"/>
                <a:cs typeface="Cambria Math" panose="02040503050406030204"/>
              </a:rPr>
              <a:t> </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5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YUV</a:t>
            </a:r>
            <a:r>
              <a:rPr sz="2600" spc="-50" dirty="0">
                <a:solidFill>
                  <a:srgbClr val="000000">
                    <a:alpha val="100000"/>
                  </a:srgbClr>
                </a:solidFill>
                <a:latin typeface="Cambria Math" panose="02040503050406030204"/>
                <a:ea typeface="Cambria Math" panose="02040503050406030204"/>
                <a:cs typeface="Cambria Math" panose="02040503050406030204"/>
              </a:rPr>
              <a:t> </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50" dirty="0" err="1">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YC</a:t>
            </a:r>
            <a:r>
              <a:rPr sz="2600" spc="-40" dirty="0" err="1">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b</a:t>
            </a:r>
            <a:r>
              <a:rPr sz="2600" spc="0" dirty="0" err="1">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Cr</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lang="en-US" altLang="zh-CN" sz="2600" spc="-6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 YI</a:t>
            </a:r>
            <a:r>
              <a:rPr lang="en-US" altLang="zh-CN" sz="2600" spc="-5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Q</a:t>
            </a:r>
            <a:r>
              <a:rPr lang="zh-CN" altLang="en-US" sz="2600" spc="-6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等</a:t>
            </a:r>
            <a:endParaRPr lang="en-US" altLang="en-US" sz="2600" dirty="0"/>
          </a:p>
        </p:txBody>
      </p:sp>
      <p:pic>
        <p:nvPicPr>
          <p:cNvPr id="501" name="picture 501"/>
          <p:cNvPicPr>
            <a:picLocks noChangeAspect="1"/>
          </p:cNvPicPr>
          <p:nvPr/>
        </p:nvPicPr>
        <p:blipFill>
          <a:blip r:embed="rId3"/>
          <a:stretch>
            <a:fillRect/>
          </a:stretch>
        </p:blipFill>
        <p:spPr>
          <a:xfrm rot="21600000">
            <a:off x="578493" y="1489511"/>
            <a:ext cx="137183" cy="274010"/>
          </a:xfrm>
          <a:prstGeom prst="rect">
            <a:avLst/>
          </a:prstGeom>
        </p:spPr>
      </p:pic>
      <p:graphicFrame>
        <p:nvGraphicFramePr>
          <p:cNvPr id="502" name="table 502"/>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0185" algn="l" rtl="0" eaLnBrk="0">
                        <a:lnSpc>
                          <a:spcPct val="80000"/>
                        </a:lnSpc>
                      </a:pPr>
                      <a:r>
                        <a:rPr sz="1800" spc="-20" dirty="0">
                          <a:solidFill>
                            <a:srgbClr val="FFFFFF">
                              <a:alpha val="100000"/>
                            </a:srgbClr>
                          </a:solidFill>
                          <a:latin typeface="Arial" panose="020B0604020202020204"/>
                          <a:ea typeface="Arial" panose="020B0604020202020204"/>
                          <a:cs typeface="Arial" panose="020B0604020202020204"/>
                        </a:rPr>
                        <a:t>61</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dirty="0"/>
                    </a:p>
                    <a:p>
                      <a:pPr algn="l" rtl="0" eaLnBrk="0">
                        <a:lnSpc>
                          <a:spcPct val="123000"/>
                        </a:lnSpc>
                      </a:pPr>
                      <a:endParaRPr lang="en-US" altLang="en-US" sz="1000" dirty="0"/>
                    </a:p>
                    <a:p>
                      <a:pPr algn="r" rtl="0" eaLnBrk="0">
                        <a:lnSpc>
                          <a:spcPct val="96000"/>
                        </a:lnSpc>
                        <a:spcBef>
                          <a:spcPts val="5"/>
                        </a:spcBef>
                      </a:pPr>
                      <a:r>
                        <a:rPr sz="3900" spc="90" dirty="0">
                          <a:solidFill>
                            <a:srgbClr val="FFFFFF">
                              <a:alpha val="100000"/>
                            </a:srgbClr>
                          </a:solidFill>
                          <a:latin typeface="黑体" panose="02010609060101010101" charset="-122"/>
                          <a:ea typeface="黑体" panose="02010609060101010101" charset="-122"/>
                          <a:cs typeface="黑体" panose="02010609060101010101" charset="-122"/>
                        </a:rPr>
                        <a:t>设备依赖的颜色空</a:t>
                      </a:r>
                      <a:r>
                        <a:rPr sz="3900" spc="0" dirty="0">
                          <a:solidFill>
                            <a:srgbClr val="FFFFFF">
                              <a:alpha val="100000"/>
                            </a:srgbClr>
                          </a:solidFill>
                          <a:latin typeface="黑体" panose="02010609060101010101" charset="-122"/>
                          <a:ea typeface="黑体" panose="02010609060101010101" charset="-122"/>
                          <a:cs typeface="黑体" panose="02010609060101010101" charset="-122"/>
                        </a:rPr>
                        <a:t>间</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503" name="rect"/>
          <p:cNvSpPr/>
          <p:nvPr/>
        </p:nvSpPr>
        <p:spPr>
          <a:xfrm>
            <a:off x="5375995" y="3161897"/>
            <a:ext cx="3549395" cy="1165860"/>
          </a:xfrm>
          <a:prstGeom prst="rect">
            <a:avLst/>
          </a:prstGeom>
          <a:solidFill>
            <a:srgbClr val="FFFFE0">
              <a:alpha val="100000"/>
            </a:srgbClr>
          </a:solidFill>
          <a:ln cap="flat">
            <a:noFill/>
            <a:prstDash val="solid"/>
            <a:miter lim="0"/>
          </a:ln>
        </p:spPr>
        <p:txBody>
          <a:bodyPr rtlCol="0"/>
          <a:lstStyle/>
          <a:p>
            <a:pPr algn="ctr"/>
            <a:endParaRPr lang="zh-CN" altLang="en-US"/>
          </a:p>
        </p:txBody>
      </p:sp>
      <p:sp>
        <p:nvSpPr>
          <p:cNvPr id="504" name="textbox 504"/>
          <p:cNvSpPr/>
          <p:nvPr/>
        </p:nvSpPr>
        <p:spPr>
          <a:xfrm>
            <a:off x="6213641" y="3261003"/>
            <a:ext cx="2065020" cy="63817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81000"/>
              </a:lnSpc>
            </a:pPr>
            <a:r>
              <a:rPr sz="2000" spc="-10" dirty="0">
                <a:solidFill>
                  <a:srgbClr val="000000">
                    <a:alpha val="100000"/>
                  </a:srgbClr>
                </a:solidFill>
                <a:latin typeface="Arial" panose="020B0604020202020204"/>
                <a:ea typeface="Arial" panose="020B0604020202020204"/>
                <a:cs typeface="Arial" panose="020B0604020202020204"/>
              </a:rPr>
              <a:t>-  col</a:t>
            </a:r>
            <a:r>
              <a:rPr sz="2000" spc="0" dirty="0">
                <a:solidFill>
                  <a:srgbClr val="000000">
                    <a:alpha val="100000"/>
                  </a:srgbClr>
                </a:solidFill>
                <a:latin typeface="Arial" panose="020B0604020202020204"/>
                <a:ea typeface="Arial" panose="020B0604020202020204"/>
                <a:cs typeface="Arial" panose="020B0604020202020204"/>
              </a:rPr>
              <a:t>or</a:t>
            </a:r>
            <a:r>
              <a:rPr sz="2000" spc="-10" dirty="0">
                <a:solidFill>
                  <a:srgbClr val="000000">
                    <a:alpha val="100000"/>
                  </a:srgbClr>
                </a:solidFill>
                <a:latin typeface="Arial" panose="020B0604020202020204"/>
                <a:ea typeface="Arial" panose="020B0604020202020204"/>
                <a:cs typeface="Arial" panose="020B0604020202020204"/>
              </a:rPr>
              <a:t> </a:t>
            </a:r>
            <a:r>
              <a:rPr sz="2000" spc="0" dirty="0">
                <a:solidFill>
                  <a:srgbClr val="000000">
                    <a:alpha val="100000"/>
                  </a:srgbClr>
                </a:solidFill>
                <a:latin typeface="Arial" panose="020B0604020202020204"/>
                <a:ea typeface="Arial" panose="020B0604020202020204"/>
                <a:cs typeface="Arial" panose="020B0604020202020204"/>
              </a:rPr>
              <a:t>generation</a:t>
            </a:r>
            <a:endParaRPr lang="en-US" altLang="en-US" sz="2000" dirty="0"/>
          </a:p>
          <a:p>
            <a:pPr algn="l" rtl="0" eaLnBrk="0">
              <a:lnSpc>
                <a:spcPct val="111000"/>
              </a:lnSpc>
            </a:pPr>
            <a:endParaRPr lang="en-US" altLang="en-US" sz="700" dirty="0"/>
          </a:p>
          <a:p>
            <a:pPr marL="21590" algn="l" rtl="0" eaLnBrk="0">
              <a:lnSpc>
                <a:spcPct val="81000"/>
              </a:lnSpc>
              <a:spcBef>
                <a:spcPts val="5"/>
              </a:spcBef>
            </a:pPr>
            <a:r>
              <a:rPr sz="2000" spc="-10" dirty="0">
                <a:solidFill>
                  <a:srgbClr val="000000">
                    <a:alpha val="100000"/>
                  </a:srgbClr>
                </a:solidFill>
                <a:latin typeface="Arial" panose="020B0604020202020204"/>
                <a:ea typeface="Arial" panose="020B0604020202020204"/>
                <a:cs typeface="Arial" panose="020B0604020202020204"/>
              </a:rPr>
              <a:t>-  co</a:t>
            </a:r>
            <a:r>
              <a:rPr sz="2000" spc="0" dirty="0">
                <a:solidFill>
                  <a:srgbClr val="000000">
                    <a:alpha val="100000"/>
                  </a:srgbClr>
                </a:solidFill>
                <a:latin typeface="Arial" panose="020B0604020202020204"/>
                <a:ea typeface="Arial" panose="020B0604020202020204"/>
                <a:cs typeface="Arial" panose="020B0604020202020204"/>
              </a:rPr>
              <a:t>lor</a:t>
            </a:r>
            <a:r>
              <a:rPr sz="2000" spc="-10" dirty="0">
                <a:solidFill>
                  <a:srgbClr val="000000">
                    <a:alpha val="100000"/>
                  </a:srgbClr>
                </a:solidFill>
                <a:latin typeface="Arial" panose="020B0604020202020204"/>
                <a:ea typeface="Arial" panose="020B0604020202020204"/>
                <a:cs typeface="Arial" panose="020B0604020202020204"/>
              </a:rPr>
              <a:t> </a:t>
            </a:r>
            <a:r>
              <a:rPr sz="2000" spc="0" dirty="0">
                <a:solidFill>
                  <a:srgbClr val="000000">
                    <a:alpha val="100000"/>
                  </a:srgbClr>
                </a:solidFill>
                <a:latin typeface="Arial" panose="020B0604020202020204"/>
                <a:ea typeface="Arial" panose="020B0604020202020204"/>
                <a:cs typeface="Arial" panose="020B0604020202020204"/>
              </a:rPr>
              <a:t>printing</a:t>
            </a:r>
            <a:endParaRPr lang="en-US" altLang="en-US" sz="2000" dirty="0"/>
          </a:p>
        </p:txBody>
      </p:sp>
      <p:sp>
        <p:nvSpPr>
          <p:cNvPr id="505" name="textbox 505"/>
          <p:cNvSpPr/>
          <p:nvPr/>
        </p:nvSpPr>
        <p:spPr>
          <a:xfrm>
            <a:off x="5492282" y="3961821"/>
            <a:ext cx="2786379" cy="274954"/>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2000"/>
              </a:lnSpc>
            </a:pPr>
            <a:r>
              <a:rPr sz="2000" spc="-10" dirty="0">
                <a:solidFill>
                  <a:srgbClr val="000000">
                    <a:alpha val="100000"/>
                  </a:srgbClr>
                </a:solidFill>
                <a:latin typeface="Arial" panose="020B0604020202020204"/>
                <a:ea typeface="Arial" panose="020B0604020202020204"/>
                <a:cs typeface="Arial" panose="020B0604020202020204"/>
              </a:rPr>
              <a:t>HSI   -   color </a:t>
            </a:r>
            <a:r>
              <a:rPr sz="2000" spc="0" dirty="0">
                <a:solidFill>
                  <a:srgbClr val="000000">
                    <a:alpha val="100000"/>
                  </a:srgbClr>
                </a:solidFill>
                <a:latin typeface="Arial" panose="020B0604020202020204"/>
                <a:ea typeface="Arial" panose="020B0604020202020204"/>
                <a:cs typeface="Arial" panose="020B0604020202020204"/>
              </a:rPr>
              <a:t>description</a:t>
            </a:r>
            <a:endParaRPr lang="en-US" altLang="en-US" sz="2000" dirty="0"/>
          </a:p>
        </p:txBody>
      </p:sp>
      <p:sp>
        <p:nvSpPr>
          <p:cNvPr id="508" name="textbox 508"/>
          <p:cNvSpPr/>
          <p:nvPr/>
        </p:nvSpPr>
        <p:spPr>
          <a:xfrm>
            <a:off x="5484647" y="3342517"/>
            <a:ext cx="578484" cy="580390"/>
          </a:xfrm>
          <a:prstGeom prst="rect">
            <a:avLst/>
          </a:prstGeom>
        </p:spPr>
        <p:txBody>
          <a:bodyPr vert="horz" wrap="square" lIns="0" tIns="0" rIns="0" bIns="0"/>
          <a:lstStyle/>
          <a:p>
            <a:pPr algn="l" rtl="0" eaLnBrk="0">
              <a:lnSpc>
                <a:spcPct val="83000"/>
              </a:lnSpc>
            </a:pPr>
            <a:endParaRPr lang="en-US" altLang="en-US" sz="100" dirty="0"/>
          </a:p>
          <a:p>
            <a:pPr marL="20320" algn="l" rtl="0" eaLnBrk="0">
              <a:lnSpc>
                <a:spcPts val="1480"/>
              </a:lnSpc>
            </a:pPr>
            <a:r>
              <a:rPr sz="2000" spc="-40" dirty="0">
                <a:solidFill>
                  <a:srgbClr val="000000">
                    <a:alpha val="100000"/>
                  </a:srgbClr>
                </a:solidFill>
                <a:latin typeface="Arial" panose="020B0604020202020204"/>
                <a:ea typeface="Arial" panose="020B0604020202020204"/>
                <a:cs typeface="Arial" panose="020B0604020202020204"/>
              </a:rPr>
              <a:t>RG</a:t>
            </a:r>
            <a:r>
              <a:rPr sz="2000" spc="-30" dirty="0">
                <a:solidFill>
                  <a:srgbClr val="000000">
                    <a:alpha val="100000"/>
                  </a:srgbClr>
                </a:solidFill>
                <a:latin typeface="Arial" panose="020B0604020202020204"/>
                <a:ea typeface="Arial" panose="020B0604020202020204"/>
                <a:cs typeface="Arial" panose="020B0604020202020204"/>
              </a:rPr>
              <a:t>B</a:t>
            </a:r>
            <a:endParaRPr lang="en-US" altLang="en-US" sz="2000" dirty="0"/>
          </a:p>
          <a:p>
            <a:pPr marL="12700" algn="l" rtl="0" eaLnBrk="0">
              <a:lnSpc>
                <a:spcPts val="2880"/>
              </a:lnSpc>
            </a:pPr>
            <a:r>
              <a:rPr sz="2000" spc="-30" dirty="0">
                <a:solidFill>
                  <a:srgbClr val="000000">
                    <a:alpha val="100000"/>
                  </a:srgbClr>
                </a:solidFill>
                <a:latin typeface="Arial" panose="020B0604020202020204"/>
                <a:ea typeface="Arial" panose="020B0604020202020204"/>
                <a:cs typeface="Arial" panose="020B0604020202020204"/>
              </a:rPr>
              <a:t>CM</a:t>
            </a:r>
            <a:r>
              <a:rPr sz="2000" spc="-10" dirty="0">
                <a:solidFill>
                  <a:srgbClr val="000000">
                    <a:alpha val="100000"/>
                  </a:srgbClr>
                </a:solidFill>
                <a:latin typeface="Arial" panose="020B0604020202020204"/>
                <a:ea typeface="Arial" panose="020B0604020202020204"/>
                <a:cs typeface="Arial" panose="020B0604020202020204"/>
              </a:rPr>
              <a:t>Y</a:t>
            </a:r>
            <a:endParaRPr lang="en-US" alt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 name="picture 509"/>
          <p:cNvPicPr>
            <a:picLocks noChangeAspect="1"/>
          </p:cNvPicPr>
          <p:nvPr/>
        </p:nvPicPr>
        <p:blipFill>
          <a:blip r:embed="rId2"/>
          <a:stretch>
            <a:fillRect/>
          </a:stretch>
        </p:blipFill>
        <p:spPr>
          <a:xfrm rot="21600000">
            <a:off x="4770013" y="1790650"/>
            <a:ext cx="4363305" cy="3260219"/>
          </a:xfrm>
          <a:prstGeom prst="rect">
            <a:avLst/>
          </a:prstGeom>
        </p:spPr>
      </p:pic>
      <p:sp>
        <p:nvSpPr>
          <p:cNvPr id="510" name="textbox 510"/>
          <p:cNvSpPr/>
          <p:nvPr/>
        </p:nvSpPr>
        <p:spPr>
          <a:xfrm>
            <a:off x="731054" y="1446677"/>
            <a:ext cx="4440554" cy="38119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5000"/>
              </a:lnSpc>
              <a:tabLst>
                <a:tab pos="140335" algn="l"/>
              </a:tabLst>
            </a:pPr>
            <a:r>
              <a:rPr sz="2600" spc="0" dirty="0">
                <a:solidFill>
                  <a:srgbClr val="7D2E8F">
                    <a:alpha val="100000"/>
                  </a:srgbClr>
                </a:solidFill>
                <a:latin typeface="Cambria Math" panose="02040503050406030204"/>
                <a:ea typeface="Cambria Math" panose="02040503050406030204"/>
                <a:cs typeface="Cambria Math" panose="02040503050406030204"/>
              </a:rPr>
              <a:t>	</a:t>
            </a:r>
            <a:r>
              <a:rPr sz="2600" spc="10" dirty="0">
                <a:solidFill>
                  <a:srgbClr val="7D2E8F">
                    <a:alpha val="100000"/>
                  </a:srgbClr>
                </a:solidFill>
                <a:latin typeface="Cambria Math" panose="02040503050406030204"/>
                <a:ea typeface="Cambria Math" panose="02040503050406030204"/>
                <a:cs typeface="Cambria Math" panose="02040503050406030204"/>
              </a:rPr>
              <a:t>  </a:t>
            </a:r>
            <a:r>
              <a:rPr sz="2600" spc="0" dirty="0">
                <a:solidFill>
                  <a:srgbClr val="7D2E8F">
                    <a:alpha val="100000"/>
                  </a:srgbClr>
                </a:solidFill>
                <a:latin typeface="Cambria Math" panose="02040503050406030204"/>
                <a:ea typeface="Cambria Math" panose="02040503050406030204"/>
                <a:cs typeface="Cambria Math" panose="02040503050406030204"/>
              </a:rPr>
              <a:t>  </a:t>
            </a:r>
            <a:r>
              <a:rPr sz="2600" spc="0" dirty="0">
                <a:ln w="9448"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RGB</a:t>
            </a:r>
            <a:r>
              <a:rPr sz="2600" spc="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颜色空间</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建立在笛卡儿</a:t>
            </a:r>
            <a:endParaRPr lang="en-US" altLang="en-US" sz="2600" dirty="0"/>
          </a:p>
          <a:p>
            <a:pPr marL="456565" algn="l" rtl="0" eaLnBrk="0">
              <a:lnSpc>
                <a:spcPct val="83000"/>
              </a:lnSpc>
              <a:spcBef>
                <a:spcPts val="795"/>
              </a:spcBef>
            </a:pPr>
            <a:r>
              <a:rPr sz="2600" spc="-1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坐标系上，</a:t>
            </a:r>
            <a:r>
              <a:rPr sz="2600" spc="-1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1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3</a:t>
            </a:r>
            <a:r>
              <a:rPr sz="2600" spc="-1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个相互垂直</a:t>
            </a:r>
            <a:r>
              <a:rPr sz="2600" spc="-10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a:t>
            </a:r>
            <a:endParaRPr lang="en-US" altLang="en-US" sz="2600" dirty="0"/>
          </a:p>
          <a:p>
            <a:pPr marL="456565" algn="l" rtl="0" eaLnBrk="0">
              <a:lnSpc>
                <a:spcPts val="3745"/>
              </a:lnSpc>
            </a:pPr>
            <a:r>
              <a:rPr sz="2600" spc="-8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坐标轴分别表示</a:t>
            </a:r>
            <a:r>
              <a:rPr sz="2600" spc="-8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R</a:t>
            </a:r>
            <a:r>
              <a:rPr sz="2600" spc="-80" dirty="0">
                <a:solidFill>
                  <a:srgbClr val="000000">
                    <a:alpha val="100000"/>
                  </a:srgbClr>
                </a:solidFill>
                <a:latin typeface="Cambria Math" panose="02040503050406030204"/>
                <a:ea typeface="Cambria Math" panose="02040503050406030204"/>
                <a:cs typeface="Cambria Math" panose="02040503050406030204"/>
              </a:rPr>
              <a:t> </a:t>
            </a:r>
            <a:r>
              <a:rPr sz="2600" spc="-8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5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G</a:t>
            </a:r>
            <a:r>
              <a:rPr sz="2600" spc="-80" dirty="0">
                <a:solidFill>
                  <a:srgbClr val="000000">
                    <a:alpha val="100000"/>
                  </a:srgbClr>
                </a:solidFill>
                <a:latin typeface="Cambria Math" panose="02040503050406030204"/>
                <a:ea typeface="Cambria Math" panose="02040503050406030204"/>
                <a:cs typeface="Cambria Math" panose="02040503050406030204"/>
              </a:rPr>
              <a:t> </a:t>
            </a:r>
            <a:r>
              <a:rPr sz="2600" spc="-8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B</a:t>
            </a:r>
            <a:r>
              <a:rPr sz="2600" spc="-8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marL="12700" algn="l" rtl="0" eaLnBrk="0">
              <a:lnSpc>
                <a:spcPct val="95000"/>
              </a:lnSpc>
              <a:spcBef>
                <a:spcPts val="1765"/>
              </a:spcBef>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将立方体归一化为单位立</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方</a:t>
            </a:r>
            <a:endParaRPr lang="en-US" altLang="en-US" sz="2600" dirty="0"/>
          </a:p>
          <a:p>
            <a:pPr marL="455295" algn="l" rtl="0" eaLnBrk="0">
              <a:lnSpc>
                <a:spcPct val="83000"/>
              </a:lnSpc>
              <a:spcBef>
                <a:spcPts val="800"/>
              </a:spcBef>
            </a:pPr>
            <a:r>
              <a:rPr sz="2600" spc="-8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体，所有的</a:t>
            </a:r>
            <a:r>
              <a:rPr sz="2600" spc="-8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R</a:t>
            </a:r>
            <a:r>
              <a:rPr sz="2600" spc="-80" dirty="0">
                <a:solidFill>
                  <a:srgbClr val="000000">
                    <a:alpha val="100000"/>
                  </a:srgbClr>
                </a:solidFill>
                <a:latin typeface="Cambria Math" panose="02040503050406030204"/>
                <a:ea typeface="Cambria Math" panose="02040503050406030204"/>
                <a:cs typeface="Cambria Math" panose="02040503050406030204"/>
              </a:rPr>
              <a:t> </a:t>
            </a:r>
            <a:r>
              <a:rPr sz="2600" spc="-8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3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G</a:t>
            </a:r>
            <a:r>
              <a:rPr sz="2600" spc="-80" dirty="0">
                <a:solidFill>
                  <a:srgbClr val="000000">
                    <a:alpha val="100000"/>
                  </a:srgbClr>
                </a:solidFill>
                <a:latin typeface="Cambria Math" panose="02040503050406030204"/>
                <a:ea typeface="Cambria Math" panose="02040503050406030204"/>
                <a:cs typeface="Cambria Math" panose="02040503050406030204"/>
              </a:rPr>
              <a:t> </a:t>
            </a:r>
            <a:r>
              <a:rPr sz="2600" spc="-8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B</a:t>
            </a:r>
            <a:r>
              <a:rPr sz="2600" spc="-8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值都在</a:t>
            </a:r>
            <a:endParaRPr lang="en-US" altLang="en-US" sz="2600" dirty="0"/>
          </a:p>
          <a:p>
            <a:pPr marL="478790" indent="1270" algn="l" rtl="0" eaLnBrk="0">
              <a:lnSpc>
                <a:spcPct val="125000"/>
              </a:lnSpc>
              <a:spcBef>
                <a:spcPts val="50"/>
              </a:spcBef>
            </a:pPr>
            <a:r>
              <a:rPr sz="2600" spc="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区间</a:t>
            </a:r>
            <a:r>
              <a:rPr sz="26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内，</a:t>
            </a:r>
            <a:r>
              <a:rPr sz="2600" spc="2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3</a:t>
            </a:r>
            <a:r>
              <a:rPr sz="2600" spc="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个坐标</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轴</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实</a:t>
            </a: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3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际上是由</a:t>
            </a:r>
            <a:r>
              <a:rPr sz="2600" spc="-30" dirty="0">
                <a:ln w="9457"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3</a:t>
            </a:r>
            <a:r>
              <a:rPr sz="2600" spc="-3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个标准正交</a:t>
            </a:r>
            <a:r>
              <a:rPr sz="2600" spc="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基向</a:t>
            </a:r>
            <a:endParaRPr lang="en-US" altLang="en-US" sz="2600" dirty="0"/>
          </a:p>
          <a:p>
            <a:pPr algn="l" rtl="0" eaLnBrk="0">
              <a:lnSpc>
                <a:spcPct val="110000"/>
              </a:lnSpc>
            </a:pPr>
            <a:endParaRPr lang="en-US" altLang="en-US" sz="600" dirty="0"/>
          </a:p>
          <a:p>
            <a:pPr marL="455295" algn="l" rtl="0" eaLnBrk="0">
              <a:lnSpc>
                <a:spcPct val="95000"/>
              </a:lnSpc>
            </a:pPr>
            <a:r>
              <a:rPr sz="2600" spc="-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量定义</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p:txBody>
      </p:sp>
      <p:pic>
        <p:nvPicPr>
          <p:cNvPr id="511" name="picture 511"/>
          <p:cNvPicPr>
            <a:picLocks noChangeAspect="1"/>
          </p:cNvPicPr>
          <p:nvPr/>
        </p:nvPicPr>
        <p:blipFill>
          <a:blip r:embed="rId3"/>
          <a:stretch>
            <a:fillRect/>
          </a:stretch>
        </p:blipFill>
        <p:spPr>
          <a:xfrm rot="21600000">
            <a:off x="1912456" y="3945814"/>
            <a:ext cx="536630" cy="330005"/>
          </a:xfrm>
          <a:prstGeom prst="rect">
            <a:avLst/>
          </a:prstGeom>
        </p:spPr>
      </p:pic>
      <p:pic>
        <p:nvPicPr>
          <p:cNvPr id="512" name="picture 512"/>
          <p:cNvPicPr>
            <a:picLocks noChangeAspect="1"/>
          </p:cNvPicPr>
          <p:nvPr/>
        </p:nvPicPr>
        <p:blipFill>
          <a:blip r:embed="rId4"/>
          <a:stretch>
            <a:fillRect/>
          </a:stretch>
        </p:blipFill>
        <p:spPr>
          <a:xfrm rot="21600000">
            <a:off x="743754" y="2994445"/>
            <a:ext cx="127653" cy="254975"/>
          </a:xfrm>
          <a:prstGeom prst="rect">
            <a:avLst/>
          </a:prstGeom>
        </p:spPr>
      </p:pic>
      <p:pic>
        <p:nvPicPr>
          <p:cNvPr id="513" name="picture 513"/>
          <p:cNvPicPr>
            <a:picLocks noChangeAspect="1"/>
          </p:cNvPicPr>
          <p:nvPr/>
        </p:nvPicPr>
        <p:blipFill>
          <a:blip r:embed="rId4"/>
          <a:stretch>
            <a:fillRect/>
          </a:stretch>
        </p:blipFill>
        <p:spPr>
          <a:xfrm rot="21600000">
            <a:off x="743754" y="1488480"/>
            <a:ext cx="127653" cy="254975"/>
          </a:xfrm>
          <a:prstGeom prst="rect">
            <a:avLst/>
          </a:prstGeom>
        </p:spPr>
      </p:pic>
      <p:graphicFrame>
        <p:nvGraphicFramePr>
          <p:cNvPr id="514" name="table 514"/>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0185" algn="l" rtl="0" eaLnBrk="0">
                        <a:lnSpc>
                          <a:spcPct val="80000"/>
                        </a:lnSpc>
                      </a:pPr>
                      <a:r>
                        <a:rPr sz="1800" spc="-20" dirty="0">
                          <a:solidFill>
                            <a:srgbClr val="FFFFFF">
                              <a:alpha val="100000"/>
                            </a:srgbClr>
                          </a:solidFill>
                          <a:latin typeface="Arial" panose="020B0604020202020204"/>
                          <a:ea typeface="Arial" panose="020B0604020202020204"/>
                          <a:cs typeface="Arial" panose="020B0604020202020204"/>
                        </a:rPr>
                        <a:t>62</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dirty="0"/>
                    </a:p>
                    <a:p>
                      <a:pPr algn="l" rtl="0" eaLnBrk="0">
                        <a:lnSpc>
                          <a:spcPct val="123000"/>
                        </a:lnSpc>
                      </a:pPr>
                      <a:endParaRPr lang="en-US" altLang="en-US" sz="1000" dirty="0"/>
                    </a:p>
                    <a:p>
                      <a:pPr algn="r" rtl="0" eaLnBrk="0">
                        <a:lnSpc>
                          <a:spcPct val="96000"/>
                        </a:lnSpc>
                        <a:spcBef>
                          <a:spcPts val="5"/>
                        </a:spcBef>
                      </a:pPr>
                      <a:r>
                        <a:rPr sz="3900" spc="0" dirty="0">
                          <a:solidFill>
                            <a:srgbClr val="FFFFFF">
                              <a:alpha val="100000"/>
                            </a:srgbClr>
                          </a:solidFill>
                          <a:latin typeface="Arial" panose="020B0604020202020204"/>
                          <a:ea typeface="Arial" panose="020B0604020202020204"/>
                          <a:cs typeface="Arial" panose="020B0604020202020204"/>
                        </a:rPr>
                        <a:t>RGB</a:t>
                      </a:r>
                      <a:r>
                        <a:rPr sz="3900" spc="80" dirty="0">
                          <a:solidFill>
                            <a:srgbClr val="FFFFFF">
                              <a:alpha val="100000"/>
                            </a:srgbClr>
                          </a:solidFill>
                          <a:latin typeface="黑体" panose="02010609060101010101" charset="-122"/>
                          <a:ea typeface="黑体" panose="02010609060101010101" charset="-122"/>
                          <a:cs typeface="黑体" panose="02010609060101010101" charset="-122"/>
                        </a:rPr>
                        <a:t>颜色空</a:t>
                      </a:r>
                      <a:r>
                        <a:rPr sz="3900" spc="60" dirty="0">
                          <a:solidFill>
                            <a:srgbClr val="FFFFFF">
                              <a:alpha val="100000"/>
                            </a:srgbClr>
                          </a:solidFill>
                          <a:latin typeface="黑体" panose="02010609060101010101" charset="-122"/>
                          <a:ea typeface="黑体" panose="02010609060101010101" charset="-122"/>
                          <a:cs typeface="黑体" panose="02010609060101010101" charset="-122"/>
                        </a:rPr>
                        <a:t>间</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515" name="textbox 515"/>
          <p:cNvSpPr/>
          <p:nvPr/>
        </p:nvSpPr>
        <p:spPr>
          <a:xfrm>
            <a:off x="6918545" y="2330565"/>
            <a:ext cx="1579880" cy="1804670"/>
          </a:xfrm>
          <a:prstGeom prst="rect">
            <a:avLst/>
          </a:prstGeom>
        </p:spPr>
        <p:txBody>
          <a:bodyPr vert="horz" wrap="square" lIns="0" tIns="0" rIns="0" bIns="0"/>
          <a:lstStyle/>
          <a:p>
            <a:pPr algn="l" rtl="0" eaLnBrk="0">
              <a:lnSpc>
                <a:spcPct val="83000"/>
              </a:lnSpc>
            </a:pPr>
            <a:endParaRPr lang="en-US" altLang="en-US" sz="100" dirty="0"/>
          </a:p>
          <a:p>
            <a:pPr algn="r" rtl="0" eaLnBrk="0">
              <a:lnSpc>
                <a:spcPts val="1340"/>
              </a:lnSpc>
            </a:pPr>
            <a:r>
              <a:rPr sz="110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青</a:t>
            </a:r>
            <a:endParaRPr lang="en-US" altLang="en-US" sz="1100" dirty="0"/>
          </a:p>
          <a:p>
            <a:pPr algn="l" rtl="0" eaLnBrk="0">
              <a:lnSpc>
                <a:spcPct val="184000"/>
              </a:lnSpc>
            </a:pPr>
            <a:endParaRPr lang="en-US" altLang="en-US" sz="1000" dirty="0"/>
          </a:p>
          <a:p>
            <a:pPr marL="395605" algn="l" rtl="0" eaLnBrk="0">
              <a:lnSpc>
                <a:spcPts val="1355"/>
              </a:lnSpc>
              <a:spcBef>
                <a:spcPts val="335"/>
              </a:spcBef>
            </a:pPr>
            <a:r>
              <a:rPr sz="11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白</a:t>
            </a:r>
            <a:endParaRPr lang="en-US" altLang="en-US" sz="1100" dirty="0"/>
          </a:p>
          <a:p>
            <a:pPr algn="l" rtl="0" eaLnBrk="0">
              <a:lnSpc>
                <a:spcPct val="112000"/>
              </a:lnSpc>
            </a:pPr>
            <a:endParaRPr lang="en-US" altLang="en-US" sz="1000" dirty="0"/>
          </a:p>
          <a:p>
            <a:pPr algn="l" rtl="0" eaLnBrk="0">
              <a:lnSpc>
                <a:spcPct val="112000"/>
              </a:lnSpc>
            </a:pPr>
            <a:endParaRPr lang="en-US" altLang="en-US" sz="1000" dirty="0"/>
          </a:p>
          <a:p>
            <a:pPr algn="l" rtl="0" eaLnBrk="0">
              <a:lnSpc>
                <a:spcPct val="113000"/>
              </a:lnSpc>
            </a:pPr>
            <a:endParaRPr lang="en-US" altLang="en-US" sz="1000" dirty="0"/>
          </a:p>
          <a:p>
            <a:pPr marL="12700" algn="l" rtl="0" eaLnBrk="0">
              <a:lnSpc>
                <a:spcPct val="96000"/>
              </a:lnSpc>
              <a:spcBef>
                <a:spcPts val="300"/>
              </a:spcBef>
            </a:pPr>
            <a:r>
              <a:rPr sz="1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灰度级</a:t>
            </a:r>
            <a:endParaRPr lang="en-US" altLang="en-US" sz="1000" dirty="0"/>
          </a:p>
          <a:p>
            <a:pPr algn="l" rtl="0" eaLnBrk="0">
              <a:lnSpc>
                <a:spcPct val="132000"/>
              </a:lnSpc>
            </a:pPr>
            <a:endParaRPr lang="en-US" altLang="en-US" sz="1000" dirty="0"/>
          </a:p>
          <a:p>
            <a:pPr algn="l" rtl="0" eaLnBrk="0">
              <a:lnSpc>
                <a:spcPct val="139000"/>
              </a:lnSpc>
            </a:pPr>
            <a:endParaRPr lang="en-US" altLang="en-US" sz="200" dirty="0"/>
          </a:p>
          <a:p>
            <a:pPr algn="r" rtl="0" eaLnBrk="0">
              <a:lnSpc>
                <a:spcPts val="1350"/>
              </a:lnSpc>
              <a:spcBef>
                <a:spcPts val="0"/>
              </a:spcBef>
            </a:pPr>
            <a:r>
              <a:rPr sz="11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绿</a:t>
            </a:r>
            <a:endParaRPr lang="en-US" altLang="en-US" sz="1100" dirty="0"/>
          </a:p>
        </p:txBody>
      </p:sp>
      <p:pic>
        <p:nvPicPr>
          <p:cNvPr id="516" name="picture 516"/>
          <p:cNvPicPr>
            <a:picLocks noChangeAspect="1"/>
          </p:cNvPicPr>
          <p:nvPr/>
        </p:nvPicPr>
        <p:blipFill>
          <a:blip r:embed="rId5"/>
          <a:stretch>
            <a:fillRect/>
          </a:stretch>
        </p:blipFill>
        <p:spPr>
          <a:xfrm rot="21600000">
            <a:off x="5801411" y="3714973"/>
            <a:ext cx="905062" cy="597773"/>
          </a:xfrm>
          <a:prstGeom prst="rect">
            <a:avLst/>
          </a:prstGeom>
        </p:spPr>
      </p:pic>
      <p:sp>
        <p:nvSpPr>
          <p:cNvPr id="517" name="textbox 517"/>
          <p:cNvSpPr/>
          <p:nvPr/>
        </p:nvSpPr>
        <p:spPr>
          <a:xfrm>
            <a:off x="6280920" y="5401456"/>
            <a:ext cx="1562100" cy="321945"/>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7000"/>
              </a:lnSpc>
            </a:pPr>
            <a:r>
              <a:rPr sz="2000" spc="0" dirty="0">
                <a:solidFill>
                  <a:srgbClr val="053E49">
                    <a:alpha val="100000"/>
                  </a:srgbClr>
                </a:solidFill>
                <a:latin typeface="Times New Roman" panose="02020603050405020304"/>
                <a:ea typeface="Times New Roman" panose="02020603050405020304"/>
                <a:cs typeface="Times New Roman" panose="02020603050405020304"/>
              </a:rPr>
              <a:t>RGB</a:t>
            </a:r>
            <a:r>
              <a:rPr sz="20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颜色</a:t>
            </a:r>
            <a:r>
              <a:rPr sz="20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空间</a:t>
            </a:r>
            <a:endParaRPr lang="en-US" altLang="en-US" sz="2000" dirty="0"/>
          </a:p>
        </p:txBody>
      </p:sp>
      <p:pic>
        <p:nvPicPr>
          <p:cNvPr id="518" name="picture 518"/>
          <p:cNvPicPr>
            <a:picLocks noChangeAspect="1"/>
          </p:cNvPicPr>
          <p:nvPr/>
        </p:nvPicPr>
        <p:blipFill>
          <a:blip r:embed="rId6"/>
          <a:stretch>
            <a:fillRect/>
          </a:stretch>
        </p:blipFill>
        <p:spPr>
          <a:xfrm rot="21600000">
            <a:off x="8449056" y="6332218"/>
            <a:ext cx="694943" cy="507490"/>
          </a:xfrm>
          <a:prstGeom prst="rect">
            <a:avLst/>
          </a:prstGeom>
        </p:spPr>
      </p:pic>
      <p:sp>
        <p:nvSpPr>
          <p:cNvPr id="519" name="path"/>
          <p:cNvSpPr/>
          <p:nvPr/>
        </p:nvSpPr>
        <p:spPr>
          <a:xfrm>
            <a:off x="7848600" y="6400800"/>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FF0000">
              <a:alpha val="100000"/>
            </a:srgbClr>
          </a:solidFill>
          <a:ln cap="flat">
            <a:noFill/>
            <a:prstDash val="solid"/>
            <a:miter lim="0"/>
          </a:ln>
        </p:spPr>
        <p:txBody>
          <a:bodyPr rtlCol="0"/>
          <a:lstStyle/>
          <a:p>
            <a:pPr algn="ctr"/>
            <a:endParaRPr lang="zh-CN" altLang="en-US"/>
          </a:p>
        </p:txBody>
      </p:sp>
      <p:sp>
        <p:nvSpPr>
          <p:cNvPr id="520" name="path"/>
          <p:cNvSpPr/>
          <p:nvPr/>
        </p:nvSpPr>
        <p:spPr>
          <a:xfrm>
            <a:off x="8153400" y="6400800"/>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00FF00">
              <a:alpha val="100000"/>
            </a:srgbClr>
          </a:solidFill>
          <a:ln cap="flat">
            <a:noFill/>
            <a:prstDash val="solid"/>
            <a:miter lim="0"/>
          </a:ln>
        </p:spPr>
        <p:txBody>
          <a:bodyPr rtlCol="0"/>
          <a:lstStyle/>
          <a:p>
            <a:pPr algn="ctr"/>
            <a:endParaRPr lang="zh-CN" altLang="en-US"/>
          </a:p>
        </p:txBody>
      </p:sp>
      <p:sp>
        <p:nvSpPr>
          <p:cNvPr id="521" name="textbox 521"/>
          <p:cNvSpPr/>
          <p:nvPr/>
        </p:nvSpPr>
        <p:spPr>
          <a:xfrm>
            <a:off x="5429073" y="2498586"/>
            <a:ext cx="310515" cy="19938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70"/>
              </a:lnSpc>
            </a:pPr>
            <a:r>
              <a:rPr sz="11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品</a:t>
            </a:r>
            <a:r>
              <a:rPr sz="11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红</a:t>
            </a:r>
            <a:endParaRPr lang="en-US" altLang="en-US" sz="1100" dirty="0"/>
          </a:p>
        </p:txBody>
      </p:sp>
      <p:sp>
        <p:nvSpPr>
          <p:cNvPr id="522" name="textbox 522"/>
          <p:cNvSpPr/>
          <p:nvPr/>
        </p:nvSpPr>
        <p:spPr>
          <a:xfrm>
            <a:off x="7356941" y="4705111"/>
            <a:ext cx="172085" cy="19621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40"/>
              </a:lnSpc>
            </a:pPr>
            <a:r>
              <a:rPr sz="11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黄</a:t>
            </a:r>
            <a:endParaRPr lang="en-US" altLang="en-US" sz="1100" dirty="0"/>
          </a:p>
        </p:txBody>
      </p:sp>
      <p:sp>
        <p:nvSpPr>
          <p:cNvPr id="523" name="textbox 523"/>
          <p:cNvSpPr/>
          <p:nvPr/>
        </p:nvSpPr>
        <p:spPr>
          <a:xfrm>
            <a:off x="6469660" y="1905696"/>
            <a:ext cx="170814" cy="20256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95"/>
              </a:lnSpc>
            </a:pPr>
            <a:r>
              <a:rPr sz="110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蓝</a:t>
            </a:r>
            <a:endParaRPr lang="en-US" altLang="en-US" sz="1100" dirty="0"/>
          </a:p>
        </p:txBody>
      </p:sp>
      <p:sp>
        <p:nvSpPr>
          <p:cNvPr id="524" name="textbox 524"/>
          <p:cNvSpPr/>
          <p:nvPr/>
        </p:nvSpPr>
        <p:spPr>
          <a:xfrm>
            <a:off x="5571739" y="4227000"/>
            <a:ext cx="167639" cy="2051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410"/>
              </a:lnSpc>
            </a:pPr>
            <a:r>
              <a:rPr sz="11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红</a:t>
            </a:r>
            <a:endParaRPr lang="en-US" altLang="en-US" sz="1100" dirty="0"/>
          </a:p>
        </p:txBody>
      </p:sp>
      <p:sp>
        <p:nvSpPr>
          <p:cNvPr id="525" name="textbox 525"/>
          <p:cNvSpPr/>
          <p:nvPr/>
        </p:nvSpPr>
        <p:spPr>
          <a:xfrm>
            <a:off x="6521795" y="3476228"/>
            <a:ext cx="167004" cy="20002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70"/>
              </a:lnSpc>
            </a:pPr>
            <a:r>
              <a:rPr sz="11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黑</a:t>
            </a:r>
            <a:endParaRPr lang="en-US" altLang="en-US" sz="1100" dirty="0"/>
          </a:p>
        </p:txBody>
      </p:sp>
      <p:pic>
        <p:nvPicPr>
          <p:cNvPr id="526" name="picture 526"/>
          <p:cNvPicPr>
            <a:picLocks noChangeAspect="1"/>
          </p:cNvPicPr>
          <p:nvPr/>
        </p:nvPicPr>
        <p:blipFill>
          <a:blip r:embed="rId7"/>
          <a:stretch>
            <a:fillRect/>
          </a:stretch>
        </p:blipFill>
        <p:spPr>
          <a:xfrm rot="21600000">
            <a:off x="7077619" y="3370371"/>
            <a:ext cx="59297" cy="153253"/>
          </a:xfrm>
          <a:prstGeom prst="rect">
            <a:avLst/>
          </a:prstGeom>
        </p:spPr>
      </p:pic>
      <p:sp>
        <p:nvSpPr>
          <p:cNvPr id="527" name="rect"/>
          <p:cNvSpPr/>
          <p:nvPr/>
        </p:nvSpPr>
        <p:spPr>
          <a:xfrm>
            <a:off x="6700670" y="2034333"/>
            <a:ext cx="3225" cy="1684603"/>
          </a:xfrm>
          <a:prstGeom prst="rect">
            <a:avLst/>
          </a:prstGeom>
          <a:solidFill>
            <a:srgbClr val="000000">
              <a:alpha val="100000"/>
            </a:srgbClr>
          </a:solidFill>
          <a:ln cap="flat">
            <a:noFill/>
            <a:prstDash val="solid"/>
            <a:miter lim="0"/>
          </a:ln>
        </p:spPr>
        <p:txBody>
          <a:bodyPr rtlCol="0"/>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3"/>
          <p:cNvPicPr>
            <a:picLocks noChangeAspect="1"/>
          </p:cNvPicPr>
          <p:nvPr/>
        </p:nvPicPr>
        <p:blipFill>
          <a:blip r:embed="rId2"/>
          <a:stretch>
            <a:fillRect/>
          </a:stretch>
        </p:blipFill>
        <p:spPr>
          <a:xfrm rot="21600000">
            <a:off x="249936" y="3637788"/>
            <a:ext cx="8894064" cy="3201921"/>
          </a:xfrm>
          <a:prstGeom prst="rect">
            <a:avLst/>
          </a:prstGeom>
        </p:spPr>
      </p:pic>
      <p:sp>
        <p:nvSpPr>
          <p:cNvPr id="24" name="textbox 24"/>
          <p:cNvSpPr/>
          <p:nvPr/>
        </p:nvSpPr>
        <p:spPr>
          <a:xfrm>
            <a:off x="563719" y="1439050"/>
            <a:ext cx="7759065" cy="1904364"/>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颜色是强有力的描述子，能够传达更丰富的信息</a:t>
            </a:r>
            <a:r>
              <a:rPr sz="2600" spc="2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marL="459105" algn="l" rtl="0" eaLnBrk="0">
              <a:lnSpc>
                <a:spcPct val="95000"/>
              </a:lnSpc>
              <a:spcBef>
                <a:spcPts val="785"/>
              </a:spcBef>
            </a:pPr>
            <a:r>
              <a:rPr sz="2600" spc="-1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更深刻的视觉印象</a:t>
            </a:r>
            <a:r>
              <a:rPr sz="2600" spc="-9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marL="12700" algn="l" rtl="0" eaLnBrk="0">
              <a:lnSpc>
                <a:spcPct val="95000"/>
              </a:lnSpc>
              <a:spcBef>
                <a:spcPts val="1370"/>
              </a:spcBef>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人眼只能分辨几十种不同深浅的灰度级，</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但</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可以辨</a:t>
            </a:r>
            <a:endParaRPr lang="en-US" altLang="en-US" sz="2600" dirty="0"/>
          </a:p>
          <a:p>
            <a:pPr algn="l" rtl="0" eaLnBrk="0">
              <a:lnSpc>
                <a:spcPct val="108000"/>
              </a:lnSpc>
            </a:pPr>
            <a:endParaRPr lang="en-US" altLang="en-US" sz="600" dirty="0"/>
          </a:p>
          <a:p>
            <a:pPr marL="459105" algn="l" rtl="0" eaLnBrk="0">
              <a:lnSpc>
                <a:spcPct val="95000"/>
              </a:lnSpc>
              <a:spcBef>
                <a:spcPts val="5"/>
              </a:spcBef>
            </a:pPr>
            <a:r>
              <a:rPr sz="2600" spc="-21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别几千种颜色。</a:t>
            </a:r>
            <a:endParaRPr lang="en-US" altLang="en-US" sz="2600" dirty="0"/>
          </a:p>
        </p:txBody>
      </p:sp>
      <p:pic>
        <p:nvPicPr>
          <p:cNvPr id="25" name="picture 25"/>
          <p:cNvPicPr>
            <a:picLocks noChangeAspect="1"/>
          </p:cNvPicPr>
          <p:nvPr/>
        </p:nvPicPr>
        <p:blipFill>
          <a:blip r:embed="rId3"/>
          <a:stretch>
            <a:fillRect/>
          </a:stretch>
        </p:blipFill>
        <p:spPr>
          <a:xfrm rot="21600000">
            <a:off x="576419" y="2508671"/>
            <a:ext cx="127653" cy="254975"/>
          </a:xfrm>
          <a:prstGeom prst="rect">
            <a:avLst/>
          </a:prstGeom>
        </p:spPr>
      </p:pic>
      <p:pic>
        <p:nvPicPr>
          <p:cNvPr id="26" name="picture 26"/>
          <p:cNvPicPr>
            <a:picLocks noChangeAspect="1"/>
          </p:cNvPicPr>
          <p:nvPr/>
        </p:nvPicPr>
        <p:blipFill>
          <a:blip r:embed="rId4"/>
          <a:stretch>
            <a:fillRect/>
          </a:stretch>
        </p:blipFill>
        <p:spPr>
          <a:xfrm rot="21600000">
            <a:off x="576445" y="1480879"/>
            <a:ext cx="127770" cy="255210"/>
          </a:xfrm>
          <a:prstGeom prst="rect">
            <a:avLst/>
          </a:prstGeom>
        </p:spPr>
      </p:pic>
      <p:graphicFrame>
        <p:nvGraphicFramePr>
          <p:cNvPr id="27" name="table 27"/>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273685" algn="l" rtl="0" eaLnBrk="0">
                        <a:lnSpc>
                          <a:spcPct val="79000"/>
                        </a:lnSpc>
                      </a:pPr>
                      <a:r>
                        <a:rPr sz="1800" spc="0" dirty="0">
                          <a:solidFill>
                            <a:srgbClr val="FFFFFF">
                              <a:alpha val="100000"/>
                            </a:srgbClr>
                          </a:solidFill>
                          <a:latin typeface="Arial" panose="020B0604020202020204"/>
                          <a:ea typeface="Arial" panose="020B0604020202020204"/>
                          <a:cs typeface="Arial" panose="020B0604020202020204"/>
                        </a:rPr>
                        <a:t>5</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sz="3900" spc="70" dirty="0">
                          <a:solidFill>
                            <a:srgbClr val="FFFFFF">
                              <a:alpha val="100000"/>
                            </a:srgbClr>
                          </a:solidFill>
                          <a:latin typeface="黑体" panose="02010609060101010101" charset="-122"/>
                          <a:ea typeface="黑体" panose="02010609060101010101" charset="-122"/>
                          <a:cs typeface="黑体" panose="02010609060101010101" charset="-122"/>
                        </a:rPr>
                        <a:t>彩色图</a:t>
                      </a:r>
                      <a:r>
                        <a:rPr sz="3900" spc="50" dirty="0">
                          <a:solidFill>
                            <a:srgbClr val="FFFFFF">
                              <a:alpha val="100000"/>
                            </a:srgbClr>
                          </a:solidFill>
                          <a:latin typeface="黑体" panose="02010609060101010101" charset="-122"/>
                          <a:ea typeface="黑体" panose="02010609060101010101" charset="-122"/>
                          <a:cs typeface="黑体" panose="02010609060101010101" charset="-122"/>
                        </a:rPr>
                        <a:t>像</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picture 528"/>
          <p:cNvPicPr>
            <a:picLocks noChangeAspect="1"/>
          </p:cNvPicPr>
          <p:nvPr/>
        </p:nvPicPr>
        <p:blipFill>
          <a:blip r:embed="rId2"/>
          <a:stretch>
            <a:fillRect/>
          </a:stretch>
        </p:blipFill>
        <p:spPr>
          <a:xfrm rot="21600000">
            <a:off x="4789829" y="2000962"/>
            <a:ext cx="4354170" cy="3260219"/>
          </a:xfrm>
          <a:prstGeom prst="rect">
            <a:avLst/>
          </a:prstGeom>
        </p:spPr>
      </p:pic>
      <p:sp>
        <p:nvSpPr>
          <p:cNvPr id="529" name="textbox 529"/>
          <p:cNvSpPr/>
          <p:nvPr/>
        </p:nvSpPr>
        <p:spPr>
          <a:xfrm>
            <a:off x="502149" y="1922419"/>
            <a:ext cx="5098245" cy="3860165"/>
          </a:xfrm>
          <a:prstGeom prst="rect">
            <a:avLst/>
          </a:prstGeom>
        </p:spPr>
        <p:txBody>
          <a:bodyPr vert="horz" wrap="square" lIns="0" tIns="0" rIns="0" bIns="0"/>
          <a:lstStyle/>
          <a:p>
            <a:pPr marL="471805" algn="l" rtl="0" eaLnBrk="0">
              <a:lnSpc>
                <a:spcPct val="92000"/>
              </a:lnSpc>
            </a:pPr>
            <a:r>
              <a:rPr sz="2600" spc="-1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点最远</a:t>
            </a:r>
            <a:r>
              <a:rPr sz="2600" spc="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的顶点</a:t>
            </a:r>
            <a:r>
              <a:rPr sz="2600" spc="0" dirty="0" err="1">
                <a:ln w="9448" cap="flat" cmpd="sng">
                  <a:solidFill>
                    <a:srgbClr val="000000">
                      <a:alpha val="100000"/>
                    </a:srgbClr>
                  </a:solidFill>
                  <a:prstDash val="solid"/>
                  <a:miter lim="10"/>
                </a:ln>
                <a:solidFill>
                  <a:srgbClr val="000000">
                    <a:alpha val="100000"/>
                  </a:srgbClr>
                </a:solidFill>
                <a:latin typeface="黑体" panose="02010609060101010101" charset="-122"/>
                <a:ea typeface="黑体" panose="02010609060101010101" charset="-122"/>
                <a:cs typeface="黑体" panose="02010609060101010101" charset="-122"/>
              </a:rPr>
              <a:t>白色</a:t>
            </a:r>
            <a:r>
              <a:rPr sz="2600" spc="0" dirty="0">
                <a:solidFill>
                  <a:srgbClr val="000000">
                    <a:alpha val="100000"/>
                  </a:srgbClr>
                </a:solidFill>
                <a:latin typeface="黑体" panose="02010609060101010101" charset="-122"/>
                <a:ea typeface="黑体" panose="02010609060101010101" charset="-122"/>
                <a:cs typeface="黑体" panose="02010609060101010101" charset="-122"/>
              </a:rPr>
              <a:t>        </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marL="462915" indent="-9525" algn="l" rtl="0" eaLnBrk="0">
              <a:lnSpc>
                <a:spcPct val="121000"/>
              </a:lnSpc>
              <a:spcBef>
                <a:spcPts val="25"/>
              </a:spcBef>
            </a:pPr>
            <a:r>
              <a:rPr sz="2600" spc="10" dirty="0">
                <a:ln w="9448" cap="flat" cmpd="sng">
                  <a:solidFill>
                    <a:srgbClr val="000000">
                      <a:alpha val="100000"/>
                    </a:srgbClr>
                  </a:solidFill>
                  <a:prstDash val="solid"/>
                  <a:miter lim="10"/>
                </a:ln>
                <a:solidFill>
                  <a:srgbClr val="000000">
                    <a:alpha val="100000"/>
                  </a:srgbClr>
                </a:solidFill>
                <a:latin typeface="黑体" panose="02010609060101010101" charset="-122"/>
                <a:ea typeface="黑体" panose="02010609060101010101" charset="-122"/>
                <a:cs typeface="黑体" panose="02010609060101010101" charset="-122"/>
              </a:rPr>
              <a:t>黑色</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到</a:t>
            </a:r>
            <a:r>
              <a:rPr sz="2600" spc="10" dirty="0">
                <a:ln w="9448" cap="flat" cmpd="sng">
                  <a:solidFill>
                    <a:srgbClr val="000000">
                      <a:alpha val="100000"/>
                    </a:srgbClr>
                  </a:solidFill>
                  <a:prstDash val="solid"/>
                  <a:miter lim="10"/>
                </a:ln>
                <a:solidFill>
                  <a:srgbClr val="000000">
                    <a:alpha val="100000"/>
                  </a:srgbClr>
                </a:solidFill>
                <a:latin typeface="黑体" panose="02010609060101010101" charset="-122"/>
                <a:ea typeface="黑体" panose="02010609060101010101" charset="-122"/>
                <a:cs typeface="黑体" panose="02010609060101010101" charset="-122"/>
              </a:rPr>
              <a:t>白色</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的灰度值</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分布在从</a:t>
            </a: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原点到</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离原点最远顶点之间的</a:t>
            </a:r>
            <a:endParaRPr lang="en-US" altLang="en-US" sz="2600" dirty="0"/>
          </a:p>
          <a:p>
            <a:pPr marL="456565" algn="l" rtl="0" eaLnBrk="0">
              <a:lnSpc>
                <a:spcPct val="99000"/>
              </a:lnSpc>
              <a:spcBef>
                <a:spcPts val="775"/>
              </a:spcBef>
            </a:pPr>
            <a:r>
              <a:rPr sz="2500" spc="-16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连线上；</a:t>
            </a:r>
            <a:endParaRPr lang="en-US" altLang="en-US" sz="2500" dirty="0"/>
          </a:p>
          <a:p>
            <a:pPr marL="12700" algn="l" rtl="0" eaLnBrk="0">
              <a:lnSpc>
                <a:spcPct val="95000"/>
              </a:lnSpc>
              <a:spcBef>
                <a:spcPts val="1410"/>
              </a:spcBef>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lang="zh-CN" altLang="en-US"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三原色顶点</a:t>
            </a:r>
            <a:r>
              <a:rPr lang="zh-CN" altLang="en-US" sz="2600" spc="100" dirty="0">
                <a:ln w="9448" cap="flat" cmpd="sng">
                  <a:solidFill>
                    <a:srgbClr val="FF0000">
                      <a:alpha val="100000"/>
                    </a:srgbClr>
                  </a:solidFill>
                  <a:prstDash val="solid"/>
                  <a:miter lim="10"/>
                </a:ln>
                <a:solidFill>
                  <a:srgbClr val="FF0000">
                    <a:alpha val="100000"/>
                  </a:srgbClr>
                </a:solidFill>
                <a:latin typeface="黑体" panose="02010609060101010101" charset="-122"/>
                <a:ea typeface="黑体" panose="02010609060101010101" charset="-122"/>
                <a:cs typeface="黑体" panose="02010609060101010101" charset="-122"/>
              </a:rPr>
              <a:t>红色        </a:t>
            </a:r>
            <a:r>
              <a:rPr lang="zh-CN" altLang="en-US" sz="260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a:t>
            </a:r>
            <a:r>
              <a:rPr lang="zh-CN" altLang="en-US" sz="2600" spc="100" dirty="0">
                <a:ln w="9448" cap="flat" cmpd="sng">
                  <a:solidFill>
                    <a:srgbClr val="FF0000">
                      <a:alpha val="100000"/>
                    </a:srgbClr>
                  </a:solidFill>
                  <a:prstDash val="solid"/>
                  <a:miter lim="10"/>
                </a:ln>
                <a:solidFill>
                  <a:srgbClr val="FF0000">
                    <a:alpha val="100000"/>
                  </a:srgbClr>
                </a:solidFill>
                <a:latin typeface="黑体" panose="02010609060101010101" charset="-122"/>
                <a:ea typeface="黑体" panose="02010609060101010101" charset="-122"/>
                <a:cs typeface="黑体" panose="02010609060101010101" charset="-122"/>
              </a:rPr>
              <a:t>   </a:t>
            </a:r>
            <a:r>
              <a:rPr lang="en-US" altLang="zh-CN" sz="2600" spc="100" dirty="0">
                <a:ln w="9448" cap="flat" cmpd="sng">
                  <a:solidFill>
                    <a:srgbClr val="FF0000">
                      <a:alpha val="100000"/>
                    </a:srgbClr>
                  </a:solidFill>
                  <a:prstDash val="solid"/>
                  <a:miter lim="10"/>
                </a:ln>
                <a:solidFill>
                  <a:srgbClr val="FF0000">
                    <a:alpha val="100000"/>
                  </a:srgbClr>
                </a:solidFill>
                <a:latin typeface="黑体" panose="02010609060101010101" charset="-122"/>
                <a:ea typeface="黑体" panose="02010609060101010101" charset="-122"/>
                <a:cs typeface="黑体" panose="02010609060101010101" charset="-122"/>
              </a:rPr>
              <a:t> </a:t>
            </a:r>
          </a:p>
          <a:p>
            <a:pPr marL="12700" algn="l" rtl="0" eaLnBrk="0">
              <a:lnSpc>
                <a:spcPct val="95000"/>
              </a:lnSpc>
              <a:spcBef>
                <a:spcPts val="1410"/>
              </a:spcBef>
              <a:tabLst>
                <a:tab pos="140335" algn="l"/>
              </a:tabLst>
            </a:pPr>
            <a:r>
              <a:rPr lang="en-US" altLang="zh-CN" sz="2600" spc="100" dirty="0">
                <a:ln w="9448" cap="flat" cmpd="sng">
                  <a:solidFill>
                    <a:srgbClr val="FF0000">
                      <a:alpha val="100000"/>
                    </a:srgbClr>
                  </a:solidFill>
                  <a:prstDash val="solid"/>
                  <a:miter lim="10"/>
                </a:ln>
                <a:solidFill>
                  <a:srgbClr val="FF0000">
                    <a:alpha val="100000"/>
                  </a:srgbClr>
                </a:solidFill>
                <a:latin typeface="黑体" panose="02010609060101010101" charset="-122"/>
                <a:ea typeface="黑体" panose="02010609060101010101" charset="-122"/>
                <a:cs typeface="黑体" panose="02010609060101010101" charset="-122"/>
              </a:rPr>
              <a:t>  </a:t>
            </a:r>
            <a:r>
              <a:rPr lang="zh-CN" altLang="en-US" sz="2800" spc="0" dirty="0">
                <a:ln w="9457" cap="flat" cmpd="sng">
                  <a:solidFill>
                    <a:srgbClr val="00FF00">
                      <a:alpha val="100000"/>
                    </a:srgbClr>
                  </a:solidFill>
                  <a:prstDash val="solid"/>
                  <a:miter lim="10"/>
                </a:ln>
                <a:solidFill>
                  <a:srgbClr val="00FF00">
                    <a:alpha val="100000"/>
                  </a:srgbClr>
                </a:solidFill>
                <a:latin typeface="黑体" panose="02010609060101010101" charset="-122"/>
                <a:ea typeface="黑体" panose="02010609060101010101" charset="-122"/>
                <a:cs typeface="黑体" panose="02010609060101010101" charset="-122"/>
              </a:rPr>
              <a:t>绿色        </a:t>
            </a:r>
            <a:r>
              <a:rPr lang="zh-CN" altLang="en-US" sz="280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a:t>
            </a:r>
            <a:r>
              <a:rPr lang="zh-CN" altLang="en-US" sz="2600" spc="0" dirty="0">
                <a:ln w="9448" cap="flat" cmpd="sng">
                  <a:solidFill>
                    <a:srgbClr val="0000FF">
                      <a:alpha val="100000"/>
                    </a:srgbClr>
                  </a:solidFill>
                  <a:prstDash val="solid"/>
                  <a:miter lim="10"/>
                </a:ln>
                <a:solidFill>
                  <a:srgbClr val="0000FF">
                    <a:alpha val="100000"/>
                  </a:srgbClr>
                </a:solidFill>
                <a:latin typeface="黑体" panose="02010609060101010101" charset="-122"/>
                <a:ea typeface="黑体" panose="02010609060101010101" charset="-122"/>
                <a:cs typeface="黑体" panose="02010609060101010101" charset="-122"/>
              </a:rPr>
              <a:t>蓝色</a:t>
            </a:r>
            <a:endParaRPr lang="en-US" sz="260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12700" algn="l" rtl="0" eaLnBrk="0">
              <a:lnSpc>
                <a:spcPct val="95000"/>
              </a:lnSpc>
              <a:spcBef>
                <a:spcPts val="3600"/>
              </a:spcBef>
              <a:tabLst>
                <a:tab pos="140335" algn="l"/>
              </a:tabLst>
            </a:pPr>
            <a:r>
              <a:rPr lang="en-US" altLang="zh-CN" sz="2600" dirty="0"/>
              <a:t>   </a:t>
            </a:r>
            <a:r>
              <a:rPr lang="zh-CN" altLang="en-US"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二次色另外</a:t>
            </a:r>
            <a:r>
              <a:rPr lang="en-US" altLang="zh-CN"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3</a:t>
            </a:r>
            <a:r>
              <a:rPr lang="zh-CN" altLang="en-US"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顶点</a:t>
            </a:r>
            <a:r>
              <a:rPr lang="zh-CN" altLang="en-US" sz="2600" spc="-30" dirty="0">
                <a:ln w="9448" cap="flat" cmpd="sng">
                  <a:solidFill>
                    <a:srgbClr val="FF00FF">
                      <a:alpha val="100000"/>
                    </a:srgbClr>
                  </a:solidFill>
                  <a:prstDash val="solid"/>
                  <a:miter lim="10"/>
                </a:ln>
                <a:solidFill>
                  <a:srgbClr val="FF00FF">
                    <a:alpha val="100000"/>
                  </a:srgbClr>
                </a:solidFill>
                <a:latin typeface="黑体" panose="02010609060101010101" charset="-122"/>
                <a:ea typeface="黑体" panose="02010609060101010101" charset="-122"/>
                <a:cs typeface="黑体" panose="02010609060101010101" charset="-122"/>
              </a:rPr>
              <a:t>品红          </a:t>
            </a:r>
            <a:r>
              <a:rPr lang="zh-CN" altLang="en-US" sz="240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a:t>
            </a:r>
            <a:r>
              <a:rPr lang="zh-CN" altLang="en-US" sz="2600" spc="-30" dirty="0">
                <a:solidFill>
                  <a:srgbClr val="FF00FF">
                    <a:alpha val="100000"/>
                  </a:srgbClr>
                </a:solidFill>
                <a:latin typeface="黑体" panose="02010609060101010101" charset="-122"/>
                <a:ea typeface="黑体" panose="02010609060101010101" charset="-122"/>
                <a:cs typeface="黑体" panose="02010609060101010101" charset="-122"/>
              </a:rPr>
              <a:t> </a:t>
            </a:r>
            <a:endParaRPr lang="en-US" altLang="en-US"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endParaRPr>
          </a:p>
          <a:p>
            <a:pPr marL="456565" algn="l" rtl="0" eaLnBrk="0">
              <a:lnSpc>
                <a:spcPct val="100000"/>
              </a:lnSpc>
              <a:spcBef>
                <a:spcPts val="775"/>
              </a:spcBef>
              <a:tabLst>
                <a:tab pos="4518025" algn="l"/>
              </a:tabLst>
            </a:pPr>
            <a:r>
              <a:rPr sz="2400" spc="-10" dirty="0" err="1">
                <a:ln w="9457" cap="flat" cmpd="sng">
                  <a:solidFill>
                    <a:srgbClr val="FFFF00">
                      <a:alpha val="100000"/>
                    </a:srgbClr>
                  </a:solidFill>
                  <a:prstDash val="solid"/>
                  <a:miter lim="10"/>
                </a:ln>
                <a:solidFill>
                  <a:srgbClr val="FFFF00">
                    <a:alpha val="100000"/>
                  </a:srgbClr>
                </a:solidFill>
                <a:latin typeface="黑体" panose="02010609060101010101" charset="-122"/>
                <a:ea typeface="黑体" panose="02010609060101010101" charset="-122"/>
                <a:cs typeface="黑体" panose="02010609060101010101" charset="-122"/>
              </a:rPr>
              <a:t>黄色</a:t>
            </a:r>
            <a:r>
              <a:rPr sz="2400" spc="-10" dirty="0">
                <a:solidFill>
                  <a:srgbClr val="FFFF00">
                    <a:alpha val="100000"/>
                  </a:srgbClr>
                </a:solidFill>
                <a:latin typeface="黑体" panose="02010609060101010101" charset="-122"/>
                <a:ea typeface="黑体" panose="02010609060101010101" charset="-122"/>
                <a:cs typeface="黑体" panose="02010609060101010101" charset="-122"/>
              </a:rPr>
              <a:t>        </a:t>
            </a:r>
            <a:r>
              <a:rPr lang="en-US" sz="2400" spc="-10" dirty="0">
                <a:solidFill>
                  <a:srgbClr val="FFFF00">
                    <a:alpha val="100000"/>
                  </a:srgbClr>
                </a:solidFill>
                <a:latin typeface="黑体" panose="02010609060101010101" charset="-122"/>
                <a:ea typeface="黑体" panose="02010609060101010101" charset="-122"/>
                <a:cs typeface="黑体" panose="02010609060101010101" charset="-122"/>
              </a:rPr>
              <a:t> </a:t>
            </a:r>
            <a:r>
              <a:rPr lang="zh-CN" altLang="en-US"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和</a:t>
            </a:r>
            <a:r>
              <a:rPr lang="zh-CN" altLang="en-US" sz="2400" spc="40" dirty="0">
                <a:ln w="9448" cap="flat" cmpd="sng">
                  <a:solidFill>
                    <a:srgbClr val="00FFFF">
                      <a:alpha val="100000"/>
                    </a:srgbClr>
                  </a:solidFill>
                  <a:prstDash val="solid"/>
                  <a:miter lim="10"/>
                </a:ln>
                <a:solidFill>
                  <a:srgbClr val="00FFFF">
                    <a:alpha val="100000"/>
                  </a:srgbClr>
                </a:solidFill>
                <a:latin typeface="黑体" panose="02010609060101010101" charset="-122"/>
                <a:ea typeface="黑体" panose="02010609060101010101" charset="-122"/>
                <a:cs typeface="黑体" panose="02010609060101010101" charset="-122"/>
              </a:rPr>
              <a:t>青色        </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p:txBody>
      </p:sp>
      <p:pic>
        <p:nvPicPr>
          <p:cNvPr id="530" name="picture 530"/>
          <p:cNvPicPr>
            <a:picLocks noChangeAspect="1"/>
          </p:cNvPicPr>
          <p:nvPr/>
        </p:nvPicPr>
        <p:blipFill>
          <a:blip r:embed="rId3"/>
          <a:stretch>
            <a:fillRect/>
          </a:stretch>
        </p:blipFill>
        <p:spPr>
          <a:xfrm rot="21600000">
            <a:off x="4115405" y="5384767"/>
            <a:ext cx="1274088" cy="331440"/>
          </a:xfrm>
          <a:prstGeom prst="rect">
            <a:avLst/>
          </a:prstGeom>
        </p:spPr>
      </p:pic>
      <p:pic>
        <p:nvPicPr>
          <p:cNvPr id="531" name="picture 531"/>
          <p:cNvPicPr>
            <a:picLocks noChangeAspect="1"/>
          </p:cNvPicPr>
          <p:nvPr/>
        </p:nvPicPr>
        <p:blipFill>
          <a:blip r:embed="rId4"/>
          <a:stretch>
            <a:fillRect/>
          </a:stretch>
        </p:blipFill>
        <p:spPr>
          <a:xfrm rot="21600000">
            <a:off x="3936909" y="5868512"/>
            <a:ext cx="1204229" cy="330005"/>
          </a:xfrm>
          <a:prstGeom prst="rect">
            <a:avLst/>
          </a:prstGeom>
        </p:spPr>
      </p:pic>
      <p:pic>
        <p:nvPicPr>
          <p:cNvPr id="532" name="picture 532"/>
          <p:cNvPicPr>
            <a:picLocks noChangeAspect="1"/>
          </p:cNvPicPr>
          <p:nvPr/>
        </p:nvPicPr>
        <p:blipFill>
          <a:blip r:embed="rId5"/>
          <a:stretch>
            <a:fillRect/>
          </a:stretch>
        </p:blipFill>
        <p:spPr>
          <a:xfrm rot="21600000">
            <a:off x="1604595" y="5841006"/>
            <a:ext cx="1239116" cy="330005"/>
          </a:xfrm>
          <a:prstGeom prst="rect">
            <a:avLst/>
          </a:prstGeom>
        </p:spPr>
      </p:pic>
      <p:pic>
        <p:nvPicPr>
          <p:cNvPr id="533" name="picture 533"/>
          <p:cNvPicPr>
            <a:picLocks noChangeAspect="1"/>
          </p:cNvPicPr>
          <p:nvPr/>
        </p:nvPicPr>
        <p:blipFill>
          <a:blip r:embed="rId6"/>
          <a:stretch>
            <a:fillRect/>
          </a:stretch>
        </p:blipFill>
        <p:spPr>
          <a:xfrm rot="21600000">
            <a:off x="514849" y="3945803"/>
            <a:ext cx="127653" cy="254975"/>
          </a:xfrm>
          <a:prstGeom prst="rect">
            <a:avLst/>
          </a:prstGeom>
        </p:spPr>
      </p:pic>
      <p:pic>
        <p:nvPicPr>
          <p:cNvPr id="534" name="picture 534"/>
          <p:cNvPicPr>
            <a:picLocks noChangeAspect="1"/>
          </p:cNvPicPr>
          <p:nvPr/>
        </p:nvPicPr>
        <p:blipFill>
          <a:blip r:embed="rId7"/>
          <a:stretch>
            <a:fillRect/>
          </a:stretch>
        </p:blipFill>
        <p:spPr>
          <a:xfrm rot="21600000">
            <a:off x="3235781" y="3945803"/>
            <a:ext cx="1207203" cy="331440"/>
          </a:xfrm>
          <a:prstGeom prst="rect">
            <a:avLst/>
          </a:prstGeom>
        </p:spPr>
      </p:pic>
      <p:pic>
        <p:nvPicPr>
          <p:cNvPr id="535" name="picture 535"/>
          <p:cNvPicPr>
            <a:picLocks noChangeAspect="1"/>
          </p:cNvPicPr>
          <p:nvPr/>
        </p:nvPicPr>
        <p:blipFill>
          <a:blip r:embed="rId8"/>
          <a:stretch>
            <a:fillRect/>
          </a:stretch>
        </p:blipFill>
        <p:spPr>
          <a:xfrm rot="21600000">
            <a:off x="3604067" y="1970710"/>
            <a:ext cx="1310747" cy="330005"/>
          </a:xfrm>
          <a:prstGeom prst="rect">
            <a:avLst/>
          </a:prstGeom>
        </p:spPr>
      </p:pic>
      <p:graphicFrame>
        <p:nvGraphicFramePr>
          <p:cNvPr id="536" name="table 536"/>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0185" algn="l" rtl="0" eaLnBrk="0">
                        <a:lnSpc>
                          <a:spcPct val="80000"/>
                        </a:lnSpc>
                        <a:spcBef>
                          <a:spcPts val="0"/>
                        </a:spcBef>
                      </a:pPr>
                      <a:r>
                        <a:rPr sz="1800" spc="-20" dirty="0">
                          <a:solidFill>
                            <a:srgbClr val="FFFFFF">
                              <a:alpha val="100000"/>
                            </a:srgbClr>
                          </a:solidFill>
                          <a:latin typeface="Arial" panose="020B0604020202020204"/>
                          <a:ea typeface="Arial" panose="020B0604020202020204"/>
                          <a:cs typeface="Arial" panose="020B0604020202020204"/>
                        </a:rPr>
                        <a:t>63</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dirty="0"/>
                    </a:p>
                    <a:p>
                      <a:pPr algn="l" rtl="0" eaLnBrk="0">
                        <a:lnSpc>
                          <a:spcPct val="123000"/>
                        </a:lnSpc>
                      </a:pPr>
                      <a:endParaRPr lang="en-US" altLang="en-US" sz="1000" dirty="0"/>
                    </a:p>
                    <a:p>
                      <a:pPr algn="r" rtl="0" eaLnBrk="0">
                        <a:lnSpc>
                          <a:spcPct val="96000"/>
                        </a:lnSpc>
                        <a:spcBef>
                          <a:spcPts val="5"/>
                        </a:spcBef>
                      </a:pPr>
                      <a:r>
                        <a:rPr sz="3900" spc="0" dirty="0">
                          <a:solidFill>
                            <a:srgbClr val="FFFFFF">
                              <a:alpha val="100000"/>
                            </a:srgbClr>
                          </a:solidFill>
                          <a:latin typeface="Arial" panose="020B0604020202020204"/>
                          <a:ea typeface="Arial" panose="020B0604020202020204"/>
                          <a:cs typeface="Arial" panose="020B0604020202020204"/>
                        </a:rPr>
                        <a:t>RGB</a:t>
                      </a:r>
                      <a:r>
                        <a:rPr sz="3900" spc="80" dirty="0">
                          <a:solidFill>
                            <a:srgbClr val="FFFFFF">
                              <a:alpha val="100000"/>
                            </a:srgbClr>
                          </a:solidFill>
                          <a:latin typeface="黑体" panose="02010609060101010101" charset="-122"/>
                          <a:ea typeface="黑体" panose="02010609060101010101" charset="-122"/>
                          <a:cs typeface="黑体" panose="02010609060101010101" charset="-122"/>
                        </a:rPr>
                        <a:t>颜色空</a:t>
                      </a:r>
                      <a:r>
                        <a:rPr sz="3900" spc="60" dirty="0">
                          <a:solidFill>
                            <a:srgbClr val="FFFFFF">
                              <a:alpha val="100000"/>
                            </a:srgbClr>
                          </a:solidFill>
                          <a:latin typeface="黑体" panose="02010609060101010101" charset="-122"/>
                          <a:ea typeface="黑体" panose="02010609060101010101" charset="-122"/>
                          <a:cs typeface="黑体" panose="02010609060101010101" charset="-122"/>
                        </a:rPr>
                        <a:t>间</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537" name="textbox 537"/>
          <p:cNvSpPr/>
          <p:nvPr/>
        </p:nvSpPr>
        <p:spPr>
          <a:xfrm>
            <a:off x="6939081" y="2540877"/>
            <a:ext cx="1580514" cy="1804670"/>
          </a:xfrm>
          <a:prstGeom prst="rect">
            <a:avLst/>
          </a:prstGeom>
        </p:spPr>
        <p:txBody>
          <a:bodyPr vert="horz" wrap="square" lIns="0" tIns="0" rIns="0" bIns="0"/>
          <a:lstStyle/>
          <a:p>
            <a:pPr algn="l" rtl="0" eaLnBrk="0">
              <a:lnSpc>
                <a:spcPct val="83000"/>
              </a:lnSpc>
            </a:pPr>
            <a:endParaRPr lang="en-US" altLang="en-US" sz="100" dirty="0"/>
          </a:p>
          <a:p>
            <a:pPr algn="r" rtl="0" eaLnBrk="0">
              <a:lnSpc>
                <a:spcPts val="1340"/>
              </a:lnSpc>
            </a:pPr>
            <a:r>
              <a:rPr sz="110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青</a:t>
            </a:r>
            <a:endParaRPr lang="en-US" altLang="en-US" sz="1100" dirty="0"/>
          </a:p>
          <a:p>
            <a:pPr algn="l" rtl="0" eaLnBrk="0">
              <a:lnSpc>
                <a:spcPct val="184000"/>
              </a:lnSpc>
            </a:pPr>
            <a:endParaRPr lang="en-US" altLang="en-US" sz="1000" dirty="0"/>
          </a:p>
          <a:p>
            <a:pPr marL="395605" algn="l" rtl="0" eaLnBrk="0">
              <a:lnSpc>
                <a:spcPts val="1355"/>
              </a:lnSpc>
              <a:spcBef>
                <a:spcPts val="335"/>
              </a:spcBef>
            </a:pPr>
            <a:r>
              <a:rPr sz="11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白</a:t>
            </a:r>
            <a:endParaRPr lang="en-US" altLang="en-US" sz="1100" dirty="0"/>
          </a:p>
          <a:p>
            <a:pPr algn="l" rtl="0" eaLnBrk="0">
              <a:lnSpc>
                <a:spcPct val="112000"/>
              </a:lnSpc>
            </a:pPr>
            <a:endParaRPr lang="en-US" altLang="en-US" sz="1000" dirty="0"/>
          </a:p>
          <a:p>
            <a:pPr algn="l" rtl="0" eaLnBrk="0">
              <a:lnSpc>
                <a:spcPct val="112000"/>
              </a:lnSpc>
            </a:pPr>
            <a:endParaRPr lang="en-US" altLang="en-US" sz="1000" dirty="0"/>
          </a:p>
          <a:p>
            <a:pPr algn="l" rtl="0" eaLnBrk="0">
              <a:lnSpc>
                <a:spcPct val="113000"/>
              </a:lnSpc>
            </a:pPr>
            <a:endParaRPr lang="en-US" altLang="en-US" sz="1000" dirty="0"/>
          </a:p>
          <a:p>
            <a:pPr marL="12700" algn="l" rtl="0" eaLnBrk="0">
              <a:lnSpc>
                <a:spcPct val="96000"/>
              </a:lnSpc>
              <a:spcBef>
                <a:spcPts val="300"/>
              </a:spcBef>
            </a:pPr>
            <a:r>
              <a:rPr sz="1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灰度级</a:t>
            </a:r>
            <a:endParaRPr lang="en-US" altLang="en-US" sz="1000" dirty="0"/>
          </a:p>
          <a:p>
            <a:pPr algn="l" rtl="0" eaLnBrk="0">
              <a:lnSpc>
                <a:spcPct val="132000"/>
              </a:lnSpc>
            </a:pPr>
            <a:endParaRPr lang="en-US" altLang="en-US" sz="1000" dirty="0"/>
          </a:p>
          <a:p>
            <a:pPr algn="l" rtl="0" eaLnBrk="0">
              <a:lnSpc>
                <a:spcPct val="139000"/>
              </a:lnSpc>
            </a:pPr>
            <a:endParaRPr lang="en-US" altLang="en-US" sz="200" dirty="0"/>
          </a:p>
          <a:p>
            <a:pPr algn="r" rtl="0" eaLnBrk="0">
              <a:lnSpc>
                <a:spcPts val="1350"/>
              </a:lnSpc>
              <a:spcBef>
                <a:spcPts val="0"/>
              </a:spcBef>
            </a:pPr>
            <a:r>
              <a:rPr sz="11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绿</a:t>
            </a:r>
            <a:endParaRPr lang="en-US" altLang="en-US" sz="1100" dirty="0"/>
          </a:p>
        </p:txBody>
      </p:sp>
      <p:sp>
        <p:nvSpPr>
          <p:cNvPr id="538" name="textbox 538"/>
          <p:cNvSpPr/>
          <p:nvPr/>
        </p:nvSpPr>
        <p:spPr>
          <a:xfrm>
            <a:off x="502149" y="1446677"/>
            <a:ext cx="4776470" cy="42671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8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8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原点对应</a:t>
            </a:r>
            <a:r>
              <a:rPr sz="2600" spc="80" dirty="0" err="1">
                <a:ln w="9448" cap="flat" cmpd="sng">
                  <a:solidFill>
                    <a:srgbClr val="000000">
                      <a:alpha val="100000"/>
                    </a:srgbClr>
                  </a:solidFill>
                  <a:prstDash val="solid"/>
                  <a:miter lim="10"/>
                </a:ln>
                <a:solidFill>
                  <a:srgbClr val="000000">
                    <a:alpha val="100000"/>
                  </a:srgbClr>
                </a:solidFill>
                <a:latin typeface="黑体" panose="02010609060101010101" charset="-122"/>
                <a:ea typeface="黑体" panose="02010609060101010101" charset="-122"/>
                <a:cs typeface="黑体" panose="02010609060101010101" charset="-122"/>
              </a:rPr>
              <a:t>黑色</a:t>
            </a:r>
            <a:r>
              <a:rPr sz="2600" spc="80" dirty="0">
                <a:solidFill>
                  <a:srgbClr val="000000">
                    <a:alpha val="100000"/>
                  </a:srgbClr>
                </a:solidFill>
                <a:latin typeface="黑体" panose="02010609060101010101" charset="-122"/>
                <a:ea typeface="黑体" panose="02010609060101010101" charset="-122"/>
                <a:cs typeface="黑体" panose="02010609060101010101" charset="-122"/>
              </a:rPr>
              <a:t>        </a:t>
            </a:r>
            <a:r>
              <a:rPr sz="2600" spc="8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，离</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原</a:t>
            </a:r>
            <a:endParaRPr lang="en-US" altLang="en-US" sz="2600" dirty="0"/>
          </a:p>
        </p:txBody>
      </p:sp>
      <p:pic>
        <p:nvPicPr>
          <p:cNvPr id="539" name="picture 539"/>
          <p:cNvPicPr>
            <a:picLocks noChangeAspect="1"/>
          </p:cNvPicPr>
          <p:nvPr/>
        </p:nvPicPr>
        <p:blipFill>
          <a:blip r:embed="rId6"/>
          <a:stretch>
            <a:fillRect/>
          </a:stretch>
        </p:blipFill>
        <p:spPr>
          <a:xfrm rot="21600000">
            <a:off x="514849" y="1488480"/>
            <a:ext cx="127653" cy="254975"/>
          </a:xfrm>
          <a:prstGeom prst="rect">
            <a:avLst/>
          </a:prstGeom>
        </p:spPr>
      </p:pic>
      <p:pic>
        <p:nvPicPr>
          <p:cNvPr id="540" name="picture 540"/>
          <p:cNvPicPr>
            <a:picLocks noChangeAspect="1"/>
          </p:cNvPicPr>
          <p:nvPr/>
        </p:nvPicPr>
        <p:blipFill>
          <a:blip r:embed="rId9"/>
          <a:stretch>
            <a:fillRect/>
          </a:stretch>
        </p:blipFill>
        <p:spPr>
          <a:xfrm rot="21600000">
            <a:off x="2895964" y="1485838"/>
            <a:ext cx="1219347" cy="330005"/>
          </a:xfrm>
          <a:prstGeom prst="rect">
            <a:avLst/>
          </a:prstGeom>
        </p:spPr>
      </p:pic>
      <p:pic>
        <p:nvPicPr>
          <p:cNvPr id="541" name="picture 541"/>
          <p:cNvPicPr>
            <a:picLocks noChangeAspect="1"/>
          </p:cNvPicPr>
          <p:nvPr/>
        </p:nvPicPr>
        <p:blipFill>
          <a:blip r:embed="rId10"/>
          <a:stretch>
            <a:fillRect/>
          </a:stretch>
        </p:blipFill>
        <p:spPr>
          <a:xfrm rot="21600000">
            <a:off x="5821571" y="3925285"/>
            <a:ext cx="905364" cy="597773"/>
          </a:xfrm>
          <a:prstGeom prst="rect">
            <a:avLst/>
          </a:prstGeom>
        </p:spPr>
      </p:pic>
      <p:sp>
        <p:nvSpPr>
          <p:cNvPr id="542" name="textbox 542"/>
          <p:cNvSpPr/>
          <p:nvPr/>
        </p:nvSpPr>
        <p:spPr>
          <a:xfrm>
            <a:off x="6425700" y="5575801"/>
            <a:ext cx="1563369" cy="321945"/>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7000"/>
              </a:lnSpc>
            </a:pPr>
            <a:r>
              <a:rPr sz="2000" spc="0" dirty="0">
                <a:solidFill>
                  <a:srgbClr val="053E49">
                    <a:alpha val="100000"/>
                  </a:srgbClr>
                </a:solidFill>
                <a:latin typeface="Times New Roman" panose="02020603050405020304"/>
                <a:ea typeface="Times New Roman" panose="02020603050405020304"/>
                <a:cs typeface="Times New Roman" panose="02020603050405020304"/>
              </a:rPr>
              <a:t>RGB</a:t>
            </a:r>
            <a:r>
              <a:rPr sz="20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颜</a:t>
            </a:r>
            <a:r>
              <a:rPr sz="20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色空间</a:t>
            </a:r>
            <a:endParaRPr lang="en-US" altLang="en-US" sz="2000" dirty="0"/>
          </a:p>
        </p:txBody>
      </p:sp>
      <p:pic>
        <p:nvPicPr>
          <p:cNvPr id="543" name="picture 543"/>
          <p:cNvPicPr>
            <a:picLocks noChangeAspect="1"/>
          </p:cNvPicPr>
          <p:nvPr/>
        </p:nvPicPr>
        <p:blipFill>
          <a:blip r:embed="rId11"/>
          <a:stretch>
            <a:fillRect/>
          </a:stretch>
        </p:blipFill>
        <p:spPr>
          <a:xfrm rot="21600000">
            <a:off x="1697013" y="4523380"/>
            <a:ext cx="1213362" cy="330005"/>
          </a:xfrm>
          <a:prstGeom prst="rect">
            <a:avLst/>
          </a:prstGeom>
        </p:spPr>
      </p:pic>
      <p:pic>
        <p:nvPicPr>
          <p:cNvPr id="544" name="picture 544"/>
          <p:cNvPicPr>
            <a:picLocks noChangeAspect="1"/>
          </p:cNvPicPr>
          <p:nvPr/>
        </p:nvPicPr>
        <p:blipFill>
          <a:blip r:embed="rId12"/>
          <a:stretch>
            <a:fillRect/>
          </a:stretch>
        </p:blipFill>
        <p:spPr>
          <a:xfrm rot="21600000">
            <a:off x="4096139" y="4539864"/>
            <a:ext cx="1199554" cy="330005"/>
          </a:xfrm>
          <a:prstGeom prst="rect">
            <a:avLst/>
          </a:prstGeom>
        </p:spPr>
      </p:pic>
      <p:pic>
        <p:nvPicPr>
          <p:cNvPr id="545" name="picture 545"/>
          <p:cNvPicPr>
            <a:picLocks noChangeAspect="1"/>
          </p:cNvPicPr>
          <p:nvPr/>
        </p:nvPicPr>
        <p:blipFill>
          <a:blip r:embed="rId13"/>
          <a:stretch>
            <a:fillRect/>
          </a:stretch>
        </p:blipFill>
        <p:spPr>
          <a:xfrm rot="21600000">
            <a:off x="8449056" y="6332218"/>
            <a:ext cx="694943" cy="507490"/>
          </a:xfrm>
          <a:prstGeom prst="rect">
            <a:avLst/>
          </a:prstGeom>
        </p:spPr>
      </p:pic>
      <p:sp>
        <p:nvSpPr>
          <p:cNvPr id="546" name="path"/>
          <p:cNvSpPr/>
          <p:nvPr/>
        </p:nvSpPr>
        <p:spPr>
          <a:xfrm>
            <a:off x="7848600" y="6400800"/>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FF0000">
              <a:alpha val="100000"/>
            </a:srgbClr>
          </a:solidFill>
          <a:ln cap="flat">
            <a:noFill/>
            <a:prstDash val="solid"/>
            <a:miter lim="0"/>
          </a:ln>
        </p:spPr>
        <p:txBody>
          <a:bodyPr rtlCol="0"/>
          <a:lstStyle/>
          <a:p>
            <a:pPr algn="ctr"/>
            <a:endParaRPr lang="zh-CN" altLang="en-US"/>
          </a:p>
        </p:txBody>
      </p:sp>
      <p:sp>
        <p:nvSpPr>
          <p:cNvPr id="547" name="path"/>
          <p:cNvSpPr/>
          <p:nvPr/>
        </p:nvSpPr>
        <p:spPr>
          <a:xfrm>
            <a:off x="8153400" y="6400800"/>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00FF00">
              <a:alpha val="100000"/>
            </a:srgbClr>
          </a:solidFill>
          <a:ln cap="flat">
            <a:noFill/>
            <a:prstDash val="solid"/>
            <a:miter lim="0"/>
          </a:ln>
        </p:spPr>
        <p:txBody>
          <a:bodyPr rtlCol="0"/>
          <a:lstStyle/>
          <a:p>
            <a:pPr algn="ctr"/>
            <a:endParaRPr lang="zh-CN" altLang="en-US"/>
          </a:p>
        </p:txBody>
      </p:sp>
      <p:sp>
        <p:nvSpPr>
          <p:cNvPr id="548" name="textbox 548"/>
          <p:cNvSpPr/>
          <p:nvPr/>
        </p:nvSpPr>
        <p:spPr>
          <a:xfrm>
            <a:off x="5449113" y="2708898"/>
            <a:ext cx="310515" cy="19938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70"/>
              </a:lnSpc>
            </a:pPr>
            <a:r>
              <a:rPr sz="11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品</a:t>
            </a:r>
            <a:r>
              <a:rPr sz="11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红</a:t>
            </a:r>
            <a:endParaRPr lang="en-US" altLang="en-US" sz="1100" dirty="0"/>
          </a:p>
        </p:txBody>
      </p:sp>
      <p:sp>
        <p:nvSpPr>
          <p:cNvPr id="549" name="textbox 549"/>
          <p:cNvSpPr/>
          <p:nvPr/>
        </p:nvSpPr>
        <p:spPr>
          <a:xfrm>
            <a:off x="7377625" y="4915423"/>
            <a:ext cx="172085" cy="19621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40"/>
              </a:lnSpc>
            </a:pPr>
            <a:r>
              <a:rPr sz="1100" spc="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黄</a:t>
            </a:r>
            <a:endParaRPr lang="en-US" altLang="en-US" sz="1100" dirty="0"/>
          </a:p>
        </p:txBody>
      </p:sp>
      <p:sp>
        <p:nvSpPr>
          <p:cNvPr id="550" name="textbox 550"/>
          <p:cNvSpPr/>
          <p:nvPr/>
        </p:nvSpPr>
        <p:spPr>
          <a:xfrm>
            <a:off x="6490048" y="2116008"/>
            <a:ext cx="170814" cy="20256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95"/>
              </a:lnSpc>
            </a:pPr>
            <a:r>
              <a:rPr sz="110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蓝</a:t>
            </a:r>
            <a:endParaRPr lang="en-US" altLang="en-US" sz="1100" dirty="0"/>
          </a:p>
        </p:txBody>
      </p:sp>
      <p:sp>
        <p:nvSpPr>
          <p:cNvPr id="551" name="textbox 551"/>
          <p:cNvSpPr/>
          <p:nvPr/>
        </p:nvSpPr>
        <p:spPr>
          <a:xfrm>
            <a:off x="5591826" y="4437312"/>
            <a:ext cx="167639" cy="2051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410"/>
              </a:lnSpc>
            </a:pPr>
            <a:r>
              <a:rPr sz="11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红</a:t>
            </a:r>
            <a:endParaRPr lang="en-US" altLang="en-US" sz="1100" dirty="0"/>
          </a:p>
        </p:txBody>
      </p:sp>
      <p:sp>
        <p:nvSpPr>
          <p:cNvPr id="552" name="textbox 552"/>
          <p:cNvSpPr/>
          <p:nvPr/>
        </p:nvSpPr>
        <p:spPr>
          <a:xfrm>
            <a:off x="6542199" y="3686540"/>
            <a:ext cx="167004" cy="20002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70"/>
              </a:lnSpc>
            </a:pPr>
            <a:r>
              <a:rPr sz="11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黑</a:t>
            </a:r>
            <a:endParaRPr lang="en-US" altLang="en-US" sz="1100" dirty="0"/>
          </a:p>
        </p:txBody>
      </p:sp>
      <p:pic>
        <p:nvPicPr>
          <p:cNvPr id="553" name="picture 553"/>
          <p:cNvPicPr>
            <a:picLocks noChangeAspect="1"/>
          </p:cNvPicPr>
          <p:nvPr/>
        </p:nvPicPr>
        <p:blipFill>
          <a:blip r:embed="rId14"/>
          <a:stretch>
            <a:fillRect/>
          </a:stretch>
        </p:blipFill>
        <p:spPr>
          <a:xfrm rot="21600000">
            <a:off x="7098204" y="3580682"/>
            <a:ext cx="59317" cy="153254"/>
          </a:xfrm>
          <a:prstGeom prst="rect">
            <a:avLst/>
          </a:prstGeom>
        </p:spPr>
      </p:pic>
      <p:sp>
        <p:nvSpPr>
          <p:cNvPr id="554" name="rect"/>
          <p:cNvSpPr/>
          <p:nvPr/>
        </p:nvSpPr>
        <p:spPr>
          <a:xfrm>
            <a:off x="6721130" y="2244645"/>
            <a:ext cx="3226" cy="1684603"/>
          </a:xfrm>
          <a:prstGeom prst="rect">
            <a:avLst/>
          </a:prstGeom>
          <a:solidFill>
            <a:srgbClr val="000000">
              <a:alpha val="100000"/>
            </a:srgbClr>
          </a:solidFill>
          <a:ln cap="flat">
            <a:noFill/>
            <a:prstDash val="solid"/>
            <a:miter lim="0"/>
          </a:ln>
        </p:spPr>
        <p:txBody>
          <a:bodyPr rtlCol="0"/>
          <a:lstStyle/>
          <a:p>
            <a:pPr algn="ctr"/>
            <a:endParaRPr lang="zh-CN" altLang="en-US"/>
          </a:p>
        </p:txBody>
      </p:sp>
      <p:pic>
        <p:nvPicPr>
          <p:cNvPr id="2" name="picture 533">
            <a:extLst>
              <a:ext uri="{FF2B5EF4-FFF2-40B4-BE49-F238E27FC236}">
                <a16:creationId xmlns:a16="http://schemas.microsoft.com/office/drawing/2014/main" id="{BD6D5401-5797-75FE-5F94-88C42B4CFEB8}"/>
              </a:ext>
            </a:extLst>
          </p:cNvPr>
          <p:cNvPicPr>
            <a:picLocks noChangeAspect="1"/>
          </p:cNvPicPr>
          <p:nvPr/>
        </p:nvPicPr>
        <p:blipFill>
          <a:blip r:embed="rId6"/>
          <a:stretch>
            <a:fillRect/>
          </a:stretch>
        </p:blipFill>
        <p:spPr>
          <a:xfrm>
            <a:off x="514849" y="5384767"/>
            <a:ext cx="127653" cy="2549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path"/>
          <p:cNvSpPr/>
          <p:nvPr/>
        </p:nvSpPr>
        <p:spPr>
          <a:xfrm>
            <a:off x="7848600" y="6400800"/>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FF0000">
              <a:alpha val="100000"/>
            </a:srgbClr>
          </a:solidFill>
          <a:ln cap="flat">
            <a:noFill/>
            <a:prstDash val="solid"/>
            <a:miter lim="0"/>
          </a:ln>
        </p:spPr>
        <p:txBody>
          <a:bodyPr rtlCol="0"/>
          <a:lstStyle/>
          <a:p>
            <a:pPr algn="ctr"/>
            <a:endParaRPr lang="zh-CN" altLang="en-US"/>
          </a:p>
        </p:txBody>
      </p:sp>
      <p:sp>
        <p:nvSpPr>
          <p:cNvPr id="556" name="path"/>
          <p:cNvSpPr/>
          <p:nvPr/>
        </p:nvSpPr>
        <p:spPr>
          <a:xfrm>
            <a:off x="8153400" y="6400800"/>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00FF00">
              <a:alpha val="100000"/>
            </a:srgbClr>
          </a:solidFill>
          <a:ln cap="flat">
            <a:noFill/>
            <a:prstDash val="solid"/>
            <a:miter lim="0"/>
          </a:ln>
        </p:spPr>
        <p:txBody>
          <a:bodyPr rtlCol="0"/>
          <a:lstStyle/>
          <a:p>
            <a:pPr algn="ctr"/>
            <a:endParaRPr lang="zh-CN" altLang="en-US"/>
          </a:p>
        </p:txBody>
      </p:sp>
      <p:pic>
        <p:nvPicPr>
          <p:cNvPr id="557" name="picture 557"/>
          <p:cNvPicPr>
            <a:picLocks noChangeAspect="1"/>
          </p:cNvPicPr>
          <p:nvPr/>
        </p:nvPicPr>
        <p:blipFill>
          <a:blip r:embed="rId2"/>
          <a:stretch>
            <a:fillRect/>
          </a:stretch>
        </p:blipFill>
        <p:spPr>
          <a:xfrm rot="21600000">
            <a:off x="8449056" y="6332218"/>
            <a:ext cx="694943" cy="507490"/>
          </a:xfrm>
          <a:prstGeom prst="rect">
            <a:avLst/>
          </a:prstGeom>
        </p:spPr>
      </p:pic>
      <p:pic>
        <p:nvPicPr>
          <p:cNvPr id="558" name="picture 558"/>
          <p:cNvPicPr>
            <a:picLocks noChangeAspect="1"/>
          </p:cNvPicPr>
          <p:nvPr/>
        </p:nvPicPr>
        <p:blipFill>
          <a:blip r:embed="rId3"/>
          <a:stretch>
            <a:fillRect/>
          </a:stretch>
        </p:blipFill>
        <p:spPr>
          <a:xfrm rot="21600000">
            <a:off x="5076444" y="1314563"/>
            <a:ext cx="3747515" cy="5543434"/>
          </a:xfrm>
          <a:prstGeom prst="rect">
            <a:avLst/>
          </a:prstGeom>
        </p:spPr>
      </p:pic>
      <p:sp>
        <p:nvSpPr>
          <p:cNvPr id="559" name="textbox 559"/>
          <p:cNvSpPr/>
          <p:nvPr/>
        </p:nvSpPr>
        <p:spPr>
          <a:xfrm>
            <a:off x="731054" y="1446677"/>
            <a:ext cx="4108450" cy="3337559"/>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95000"/>
              </a:lnSpc>
              <a:tabLst>
                <a:tab pos="140335" algn="l"/>
              </a:tabLst>
            </a:pPr>
            <a:r>
              <a:rPr sz="2600" spc="0" dirty="0">
                <a:solidFill>
                  <a:srgbClr val="7D2E8F">
                    <a:alpha val="100000"/>
                  </a:srgbClr>
                </a:solidFill>
                <a:latin typeface="Cambria Math" panose="02040503050406030204"/>
                <a:ea typeface="Cambria Math" panose="02040503050406030204"/>
                <a:cs typeface="Cambria Math" panose="02040503050406030204"/>
              </a:rPr>
              <a:t>	</a:t>
            </a:r>
            <a:r>
              <a:rPr sz="2600" spc="10" dirty="0">
                <a:solidFill>
                  <a:srgbClr val="7D2E8F">
                    <a:alpha val="100000"/>
                  </a:srgbClr>
                </a:solidFill>
                <a:latin typeface="Cambria Math" panose="02040503050406030204"/>
                <a:ea typeface="Cambria Math" panose="02040503050406030204"/>
                <a:cs typeface="Cambria Math" panose="02040503050406030204"/>
              </a:rPr>
              <a:t> </a:t>
            </a:r>
            <a:r>
              <a:rPr sz="2600" spc="0" dirty="0">
                <a:solidFill>
                  <a:srgbClr val="7D2E8F">
                    <a:alpha val="100000"/>
                  </a:srgbClr>
                </a:solidFill>
                <a:latin typeface="Cambria Math" panose="02040503050406030204"/>
                <a:ea typeface="Cambria Math" panose="02040503050406030204"/>
                <a:cs typeface="Cambria Math" panose="02040503050406030204"/>
              </a:rPr>
              <a:t>   </a:t>
            </a:r>
            <a:r>
              <a:rPr sz="2600" spc="0" dirty="0">
                <a:ln w="9448"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RGB</a:t>
            </a:r>
            <a:r>
              <a:rPr sz="2600" spc="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颜色空间</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依从</a:t>
            </a:r>
            <a:r>
              <a:rPr sz="2600" spc="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加法混</a:t>
            </a:r>
            <a:endParaRPr lang="en-US" altLang="en-US" sz="2600" dirty="0"/>
          </a:p>
          <a:p>
            <a:pPr marL="459105" algn="l" rtl="0" eaLnBrk="0">
              <a:lnSpc>
                <a:spcPct val="83000"/>
              </a:lnSpc>
              <a:spcBef>
                <a:spcPts val="805"/>
              </a:spcBef>
            </a:pPr>
            <a:r>
              <a:rPr sz="2600" spc="1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色</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原理</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，任何颜色可以表</a:t>
            </a:r>
            <a:endParaRPr lang="en-US" altLang="en-US" sz="2600" dirty="0"/>
          </a:p>
          <a:p>
            <a:pPr marL="455295" indent="1270" algn="l" rtl="0" eaLnBrk="0">
              <a:lnSpc>
                <a:spcPct val="123000"/>
              </a:lnSpc>
              <a:spcBef>
                <a:spcPts val="85"/>
              </a:spcBef>
            </a:pP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示为以一定</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比例的三原色</a:t>
            </a: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混合而成，</a:t>
            </a:r>
            <a:r>
              <a:rPr sz="2600" spc="-1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2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RG</a:t>
            </a:r>
            <a:r>
              <a:rPr sz="2600" spc="-4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B</a:t>
            </a:r>
            <a:r>
              <a:rPr sz="2600" spc="-1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描述的是</a:t>
            </a: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三原</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色的量值。</a:t>
            </a:r>
            <a:endParaRPr lang="en-US" altLang="en-US" sz="2600" dirty="0"/>
          </a:p>
          <a:p>
            <a:pPr marL="12700" algn="l" rtl="0" eaLnBrk="0">
              <a:lnSpc>
                <a:spcPct val="95000"/>
              </a:lnSpc>
              <a:spcBef>
                <a:spcPts val="1405"/>
              </a:spcBef>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彩色显示器和扫描仪都</a:t>
            </a:r>
            <a:r>
              <a:rPr sz="2600" spc="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使</a:t>
            </a:r>
            <a:endParaRPr lang="en-US" altLang="en-US" sz="2600" dirty="0"/>
          </a:p>
          <a:p>
            <a:pPr marL="457835" algn="l" rtl="0" eaLnBrk="0">
              <a:lnSpc>
                <a:spcPct val="96000"/>
              </a:lnSpc>
              <a:spcBef>
                <a:spcPts val="770"/>
              </a:spcBef>
            </a:pPr>
            <a:r>
              <a:rPr sz="2600" spc="-1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用</a:t>
            </a:r>
            <a:r>
              <a:rPr sz="2600" spc="-160" dirty="0">
                <a:ln w="9457"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RG</a:t>
            </a:r>
            <a:r>
              <a:rPr sz="2600" spc="-100" dirty="0">
                <a:ln w="9457"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B</a:t>
            </a:r>
            <a:r>
              <a:rPr sz="2600" spc="-1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颜色空间。</a:t>
            </a:r>
            <a:endParaRPr lang="en-US" altLang="en-US" sz="2600" dirty="0"/>
          </a:p>
        </p:txBody>
      </p:sp>
      <p:pic>
        <p:nvPicPr>
          <p:cNvPr id="560" name="picture 560"/>
          <p:cNvPicPr>
            <a:picLocks noChangeAspect="1"/>
          </p:cNvPicPr>
          <p:nvPr/>
        </p:nvPicPr>
        <p:blipFill>
          <a:blip r:embed="rId4"/>
          <a:stretch>
            <a:fillRect/>
          </a:stretch>
        </p:blipFill>
        <p:spPr>
          <a:xfrm rot="21600000">
            <a:off x="743754" y="3945803"/>
            <a:ext cx="127653" cy="254975"/>
          </a:xfrm>
          <a:prstGeom prst="rect">
            <a:avLst/>
          </a:prstGeom>
        </p:spPr>
      </p:pic>
      <p:pic>
        <p:nvPicPr>
          <p:cNvPr id="561" name="picture 561"/>
          <p:cNvPicPr>
            <a:picLocks noChangeAspect="1"/>
          </p:cNvPicPr>
          <p:nvPr/>
        </p:nvPicPr>
        <p:blipFill>
          <a:blip r:embed="rId4"/>
          <a:stretch>
            <a:fillRect/>
          </a:stretch>
        </p:blipFill>
        <p:spPr>
          <a:xfrm rot="21600000">
            <a:off x="743754" y="1488480"/>
            <a:ext cx="127653" cy="254975"/>
          </a:xfrm>
          <a:prstGeom prst="rect">
            <a:avLst/>
          </a:prstGeom>
        </p:spPr>
      </p:pic>
      <p:graphicFrame>
        <p:nvGraphicFramePr>
          <p:cNvPr id="562" name="table 562"/>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0185" algn="l" rtl="0" eaLnBrk="0">
                        <a:lnSpc>
                          <a:spcPct val="80000"/>
                        </a:lnSpc>
                      </a:pPr>
                      <a:r>
                        <a:rPr sz="1800" spc="-20" dirty="0">
                          <a:solidFill>
                            <a:srgbClr val="FFFFFF">
                              <a:alpha val="100000"/>
                            </a:srgbClr>
                          </a:solidFill>
                          <a:latin typeface="Arial" panose="020B0604020202020204"/>
                          <a:ea typeface="Arial" panose="020B0604020202020204"/>
                          <a:cs typeface="Arial" panose="020B0604020202020204"/>
                        </a:rPr>
                        <a:t>64</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dirty="0"/>
                    </a:p>
                    <a:p>
                      <a:pPr algn="l" rtl="0" eaLnBrk="0">
                        <a:lnSpc>
                          <a:spcPct val="123000"/>
                        </a:lnSpc>
                      </a:pPr>
                      <a:endParaRPr lang="en-US" altLang="en-US" sz="1000" dirty="0"/>
                    </a:p>
                    <a:p>
                      <a:pPr algn="r" rtl="0" eaLnBrk="0">
                        <a:lnSpc>
                          <a:spcPct val="96000"/>
                        </a:lnSpc>
                        <a:spcBef>
                          <a:spcPts val="5"/>
                        </a:spcBef>
                      </a:pPr>
                      <a:r>
                        <a:rPr sz="3900" spc="0" dirty="0">
                          <a:solidFill>
                            <a:srgbClr val="FFFFFF">
                              <a:alpha val="100000"/>
                            </a:srgbClr>
                          </a:solidFill>
                          <a:latin typeface="Arial" panose="020B0604020202020204"/>
                          <a:ea typeface="Arial" panose="020B0604020202020204"/>
                          <a:cs typeface="Arial" panose="020B0604020202020204"/>
                        </a:rPr>
                        <a:t>RGB</a:t>
                      </a:r>
                      <a:r>
                        <a:rPr sz="3900" spc="80" dirty="0">
                          <a:solidFill>
                            <a:srgbClr val="FFFFFF">
                              <a:alpha val="100000"/>
                            </a:srgbClr>
                          </a:solidFill>
                          <a:latin typeface="黑体" panose="02010609060101010101" charset="-122"/>
                          <a:ea typeface="黑体" panose="02010609060101010101" charset="-122"/>
                          <a:cs typeface="黑体" panose="02010609060101010101" charset="-122"/>
                        </a:rPr>
                        <a:t>颜色空</a:t>
                      </a:r>
                      <a:r>
                        <a:rPr sz="3900" spc="60" dirty="0">
                          <a:solidFill>
                            <a:srgbClr val="FFFFFF">
                              <a:alpha val="100000"/>
                            </a:srgbClr>
                          </a:solidFill>
                          <a:latin typeface="黑体" panose="02010609060101010101" charset="-122"/>
                          <a:ea typeface="黑体" panose="02010609060101010101" charset="-122"/>
                          <a:cs typeface="黑体" panose="02010609060101010101" charset="-122"/>
                        </a:rPr>
                        <a:t>间</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graphicFrame>
        <p:nvGraphicFramePr>
          <p:cNvPr id="563" name="table 563"/>
          <p:cNvGraphicFramePr>
            <a:graphicFrameLocks noGrp="1"/>
          </p:cNvGraphicFramePr>
          <p:nvPr/>
        </p:nvGraphicFramePr>
        <p:xfrm>
          <a:off x="5678135" y="1310282"/>
          <a:ext cx="2545715" cy="2530475"/>
        </p:xfrm>
        <a:graphic>
          <a:graphicData uri="http://schemas.openxmlformats.org/drawingml/2006/table">
            <a:tbl>
              <a:tblPr/>
              <a:tblGrid>
                <a:gridCol w="2545715">
                  <a:extLst>
                    <a:ext uri="{9D8B030D-6E8A-4147-A177-3AD203B41FA5}">
                      <a16:colId xmlns:a16="http://schemas.microsoft.com/office/drawing/2014/main" val="20000"/>
                    </a:ext>
                  </a:extLst>
                </a:gridCol>
              </a:tblGrid>
              <a:tr h="2530475">
                <a:tc>
                  <a:txBody>
                    <a:bodyPr/>
                    <a:lstStyle/>
                    <a:p>
                      <a:pPr algn="l" rtl="0" eaLnBrk="0">
                        <a:lnSpc>
                          <a:spcPct val="100000"/>
                        </a:lnSpc>
                      </a:pPr>
                      <a:endParaRPr lang="en-US" altLang="en-US" sz="1000" dirty="0"/>
                    </a:p>
                  </a:txBody>
                  <a:tcPr marL="0" marR="0" marT="0" marB="0">
                    <a:lnL w="6350" cap="flat" cmpd="sng" algn="ctr">
                      <a:solidFill>
                        <a:srgbClr val="000080"/>
                      </a:solidFill>
                      <a:prstDash val="solid"/>
                      <a:round/>
                      <a:headEnd type="none" w="med" len="med"/>
                      <a:tailEnd type="none" w="med" len="med"/>
                    </a:lnL>
                    <a:lnR w="6350" cap="flat" cmpd="sng" algn="ctr">
                      <a:solidFill>
                        <a:srgbClr val="000080"/>
                      </a:solidFill>
                      <a:prstDash val="solid"/>
                      <a:round/>
                      <a:headEnd type="none" w="med" len="med"/>
                      <a:tailEnd type="none" w="med" len="med"/>
                    </a:lnR>
                    <a:lnT w="6350" cap="flat" cmpd="sng" algn="ctr">
                      <a:solidFill>
                        <a:srgbClr val="000080"/>
                      </a:solidFill>
                      <a:prstDash val="solid"/>
                      <a:round/>
                      <a:headEnd type="none" w="med" len="med"/>
                      <a:tailEnd type="none" w="med" len="med"/>
                    </a:lnT>
                    <a:lnB w="635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564" name="picture 564"/>
          <p:cNvPicPr>
            <a:picLocks noChangeAspect="1"/>
          </p:cNvPicPr>
          <p:nvPr/>
        </p:nvPicPr>
        <p:blipFill>
          <a:blip r:embed="rId5"/>
          <a:stretch>
            <a:fillRect/>
          </a:stretch>
        </p:blipFill>
        <p:spPr>
          <a:xfrm rot="21600000">
            <a:off x="5682432" y="1310380"/>
            <a:ext cx="2537447" cy="253258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table 67"/>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34315" algn="l" rtl="0" eaLnBrk="0">
                        <a:lnSpc>
                          <a:spcPct val="80000"/>
                        </a:lnSpc>
                        <a:spcBef>
                          <a:spcPts val="5"/>
                        </a:spcBef>
                      </a:pPr>
                      <a:r>
                        <a:rPr sz="1800" spc="-90" dirty="0">
                          <a:solidFill>
                            <a:srgbClr val="FFFFFF">
                              <a:alpha val="100000"/>
                            </a:srgbClr>
                          </a:solidFill>
                          <a:latin typeface="Arial" panose="020B0604020202020204"/>
                          <a:ea typeface="Arial" panose="020B0604020202020204"/>
                          <a:cs typeface="Arial" panose="020B0604020202020204"/>
                        </a:rPr>
                        <a:t>1</a:t>
                      </a:r>
                      <a:r>
                        <a:rPr sz="1800" spc="-80" dirty="0">
                          <a:solidFill>
                            <a:srgbClr val="FFFFFF">
                              <a:alpha val="100000"/>
                            </a:srgbClr>
                          </a:solidFill>
                          <a:latin typeface="Arial" panose="020B0604020202020204"/>
                          <a:ea typeface="Arial" panose="020B0604020202020204"/>
                          <a:cs typeface="Arial" panose="020B0604020202020204"/>
                        </a:rPr>
                        <a:t>1</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3000"/>
                        </a:lnSpc>
                      </a:pPr>
                      <a:endParaRPr lang="en-US" altLang="en-US" sz="1000" dirty="0"/>
                    </a:p>
                    <a:p>
                      <a:pPr algn="l" rtl="0" eaLnBrk="0">
                        <a:lnSpc>
                          <a:spcPct val="124000"/>
                        </a:lnSpc>
                      </a:pPr>
                      <a:r>
                        <a:rPr lang="en-US" altLang="zh-CN" sz="3900" spc="90" dirty="0">
                          <a:solidFill>
                            <a:srgbClr val="FFFFFF">
                              <a:alpha val="100000"/>
                            </a:srgbClr>
                          </a:solidFill>
                          <a:latin typeface="黑体" panose="02010609060101010101" charset="-122"/>
                          <a:ea typeface="黑体" panose="02010609060101010101" charset="-122"/>
                          <a:cs typeface="黑体" panose="02010609060101010101" charset="-122"/>
                        </a:rPr>
                        <a:t>                      </a:t>
                      </a:r>
                      <a:r>
                        <a:rPr lang="zh-CN" sz="3900" spc="90" dirty="0">
                          <a:solidFill>
                            <a:srgbClr val="FFFFFF">
                              <a:alpha val="100000"/>
                            </a:srgbClr>
                          </a:solidFill>
                          <a:latin typeface="黑体" panose="02010609060101010101" charset="-122"/>
                          <a:ea typeface="黑体" panose="02010609060101010101" charset="-122"/>
                          <a:cs typeface="黑体" panose="02010609060101010101" charset="-122"/>
                        </a:rPr>
                        <a:t>颜色基础</a:t>
                      </a:r>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654050" y="1716405"/>
            <a:ext cx="7636510" cy="2891790"/>
          </a:xfrm>
          <a:prstGeom prst="rect">
            <a:avLst/>
          </a:prstGeom>
          <a:noFill/>
        </p:spPr>
        <p:txBody>
          <a:bodyPr wrap="square" rtlCol="0">
            <a:spAutoFit/>
          </a:bodyPr>
          <a:lstStyle/>
          <a:p>
            <a:pPr marL="342900" indent="-342900">
              <a:buFont typeface="Wingdings" panose="05000000000000000000" charset="0"/>
              <a:buChar char="p"/>
            </a:pPr>
            <a:r>
              <a:rPr sz="2600" spc="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为标准化起见，CIE(国际照明委员会）在1931年设计了下面的特定波长值为主原色：蓝＝435. 8nm,绿＝546. 1nm,红＝700nm.</a:t>
            </a:r>
          </a:p>
          <a:p>
            <a:pPr indent="0">
              <a:buFont typeface="Wingdings" panose="05000000000000000000" charset="0"/>
              <a:buNone/>
            </a:pPr>
            <a:endParaRPr sz="2600" spc="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charset="0"/>
              <a:buChar char="p"/>
            </a:pPr>
            <a:r>
              <a:rPr sz="2600" spc="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但是，其实没有单一颜色可称为红、绿、蓝。而且，为标准化目的而定的特定三原色波长并不意味着RGB分量单独作用就能产生所有谱色。</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lvl="1"/>
            <a:r>
              <a:rPr lang="en-US" dirty="0">
                <a:latin typeface="Times New Roman" pitchFamily="18" charset="0"/>
                <a:ea typeface="黑体" pitchFamily="2" charset="-122"/>
                <a:cs typeface="Times New Roman" pitchFamily="18" charset="0"/>
              </a:rPr>
              <a:t>CIE1931</a:t>
            </a:r>
            <a:r>
              <a:rPr lang="zh-CN" altLang="en-US" dirty="0">
                <a:latin typeface="黑体" pitchFamily="2" charset="-122"/>
                <a:ea typeface="黑体" pitchFamily="2" charset="-122"/>
              </a:rPr>
              <a:t>颜色空间</a:t>
            </a:r>
            <a:endParaRPr lang="zh-CN" altLang="en-US" dirty="0">
              <a:latin typeface="黑体" pitchFamily="2" charset="-122"/>
              <a:ea typeface="黑体" pitchFamily="2" charset="-122"/>
              <a:cs typeface="Times New Roman" pitchFamily="18" charset="0"/>
            </a:endParaRPr>
          </a:p>
        </p:txBody>
      </p:sp>
      <p:sp>
        <p:nvSpPr>
          <p:cNvPr id="14" name="内容占位符 13"/>
          <p:cNvSpPr>
            <a:spLocks noGrp="1"/>
          </p:cNvSpPr>
          <p:nvPr>
            <p:ph idx="1"/>
          </p:nvPr>
        </p:nvSpPr>
        <p:spPr>
          <a:xfrm>
            <a:off x="457200" y="1333500"/>
            <a:ext cx="8435280" cy="5119836"/>
          </a:xfrm>
        </p:spPr>
        <p:txBody>
          <a:bodyPr/>
          <a:lstStyle/>
          <a:p>
            <a:pPr>
              <a:lnSpc>
                <a:spcPct val="120000"/>
              </a:lnSpc>
            </a:pPr>
            <a:r>
              <a:rPr lang="en-US" altLang="zh-CN" sz="2600" b="1"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CIE 1931 </a:t>
            </a:r>
            <a:r>
              <a:rPr lang="zh-CN" altLang="en-US" sz="2600" b="1"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颜色空间</a:t>
            </a:r>
            <a:r>
              <a:rPr lang="zh-CN" altLang="en-US" sz="2600" b="1" dirty="0">
                <a:latin typeface="Times New Roman" pitchFamily="18" charset="0"/>
                <a:cs typeface="Times New Roman" pitchFamily="18" charset="0"/>
              </a:rPr>
              <a:t>通常用</a:t>
            </a:r>
            <a:r>
              <a:rPr lang="en-US" altLang="zh-CN" sz="2600" b="1" i="1" dirty="0">
                <a:latin typeface="Times New Roman" pitchFamily="18" charset="0"/>
                <a:cs typeface="Times New Roman" pitchFamily="18" charset="0"/>
              </a:rPr>
              <a:t>X</a:t>
            </a:r>
            <a:r>
              <a:rPr lang="zh-CN" altLang="en-US" sz="2600" b="1" dirty="0">
                <a:latin typeface="Times New Roman" pitchFamily="18" charset="0"/>
                <a:cs typeface="Times New Roman" pitchFamily="18" charset="0"/>
              </a:rPr>
              <a:t>、</a:t>
            </a:r>
            <a:r>
              <a:rPr lang="en-US" altLang="zh-CN" sz="2600" b="1" i="1" dirty="0">
                <a:latin typeface="Times New Roman" pitchFamily="18" charset="0"/>
                <a:cs typeface="Times New Roman" pitchFamily="18" charset="0"/>
              </a:rPr>
              <a:t>Y</a:t>
            </a:r>
            <a:r>
              <a:rPr lang="zh-CN" altLang="en-US" sz="2600" b="1" dirty="0">
                <a:latin typeface="Times New Roman" pitchFamily="18" charset="0"/>
                <a:cs typeface="Times New Roman" pitchFamily="18" charset="0"/>
              </a:rPr>
              <a:t>和</a:t>
            </a:r>
            <a:r>
              <a:rPr lang="en-US" altLang="zh-CN" sz="2600" b="1" i="1" dirty="0">
                <a:latin typeface="Times New Roman" pitchFamily="18" charset="0"/>
                <a:cs typeface="Times New Roman" pitchFamily="18" charset="0"/>
              </a:rPr>
              <a:t>Z</a:t>
            </a:r>
            <a:r>
              <a:rPr lang="zh-CN" altLang="en-US" sz="2600" b="1" dirty="0">
                <a:latin typeface="Times New Roman" pitchFamily="18" charset="0"/>
                <a:cs typeface="Times New Roman" pitchFamily="18" charset="0"/>
              </a:rPr>
              <a:t>来表示颜色的三刺激值，对其进行归一化表示为</a:t>
            </a:r>
            <a:endParaRPr lang="en-US" altLang="zh-CN" sz="2600" b="1" dirty="0">
              <a:latin typeface="Times New Roman" pitchFamily="18" charset="0"/>
              <a:cs typeface="Times New Roman" pitchFamily="18" charset="0"/>
            </a:endParaRPr>
          </a:p>
          <a:p>
            <a:pPr>
              <a:lnSpc>
                <a:spcPct val="120000"/>
              </a:lnSpc>
            </a:pPr>
            <a:endParaRPr lang="en-US" altLang="zh-CN" sz="2600" b="1" dirty="0">
              <a:latin typeface="Times New Roman" pitchFamily="18" charset="0"/>
              <a:cs typeface="Times New Roman" pitchFamily="18" charset="0"/>
            </a:endParaRPr>
          </a:p>
          <a:p>
            <a:pPr>
              <a:lnSpc>
                <a:spcPct val="120000"/>
              </a:lnSpc>
            </a:pPr>
            <a:endParaRPr lang="en-US" altLang="zh-CN" sz="2600" b="1" dirty="0">
              <a:latin typeface="Times New Roman" pitchFamily="18" charset="0"/>
              <a:cs typeface="Times New Roman" pitchFamily="18" charset="0"/>
            </a:endParaRPr>
          </a:p>
          <a:p>
            <a:pPr indent="0">
              <a:lnSpc>
                <a:spcPct val="120000"/>
              </a:lnSpc>
              <a:buNone/>
            </a:pPr>
            <a:endParaRPr lang="en-US" altLang="zh-CN" sz="2600" b="1" i="1" dirty="0">
              <a:latin typeface="Times New Roman" pitchFamily="18" charset="0"/>
              <a:cs typeface="Times New Roman" pitchFamily="18" charset="0"/>
            </a:endParaRPr>
          </a:p>
          <a:p>
            <a:pPr indent="0">
              <a:lnSpc>
                <a:spcPct val="120000"/>
              </a:lnSpc>
              <a:buNone/>
            </a:pPr>
            <a:endParaRPr lang="en-US" altLang="zh-CN" sz="2600" b="1" i="1" dirty="0">
              <a:latin typeface="Times New Roman" pitchFamily="18" charset="0"/>
              <a:cs typeface="Times New Roman" pitchFamily="18" charset="0"/>
            </a:endParaRPr>
          </a:p>
          <a:p>
            <a:pPr indent="0">
              <a:lnSpc>
                <a:spcPct val="120000"/>
              </a:lnSpc>
              <a:buNone/>
            </a:pPr>
            <a:endParaRPr lang="en-US" altLang="zh-CN" sz="2600" b="1" i="1" dirty="0">
              <a:latin typeface="Times New Roman" pitchFamily="18" charset="0"/>
              <a:cs typeface="Times New Roman" pitchFamily="18" charset="0"/>
            </a:endParaRPr>
          </a:p>
          <a:p>
            <a:pPr indent="0">
              <a:lnSpc>
                <a:spcPct val="120000"/>
              </a:lnSpc>
              <a:buNone/>
            </a:pPr>
            <a:r>
              <a:rPr lang="en-US" altLang="zh-CN" sz="2600" b="1" i="1" dirty="0">
                <a:latin typeface="Times New Roman" pitchFamily="18" charset="0"/>
                <a:cs typeface="Times New Roman" pitchFamily="18" charset="0"/>
              </a:rPr>
              <a:t>x</a:t>
            </a:r>
            <a:r>
              <a:rPr lang="zh-CN" altLang="en-US" sz="2600" b="1" dirty="0">
                <a:latin typeface="Times New Roman" pitchFamily="18" charset="0"/>
                <a:cs typeface="Times New Roman" pitchFamily="18" charset="0"/>
              </a:rPr>
              <a:t>、</a:t>
            </a:r>
            <a:r>
              <a:rPr lang="en-US" altLang="zh-CN" sz="2600" b="1" i="1" dirty="0">
                <a:latin typeface="Times New Roman" pitchFamily="18" charset="0"/>
                <a:cs typeface="Times New Roman" pitchFamily="18" charset="0"/>
              </a:rPr>
              <a:t>y</a:t>
            </a:r>
            <a:r>
              <a:rPr lang="zh-CN" altLang="en-US" sz="2600" b="1" dirty="0">
                <a:latin typeface="Times New Roman" pitchFamily="18" charset="0"/>
                <a:cs typeface="Times New Roman" pitchFamily="18" charset="0"/>
              </a:rPr>
              <a:t>和</a:t>
            </a:r>
            <a:r>
              <a:rPr lang="en-US" altLang="zh-CN" sz="2600" b="1" i="1" dirty="0">
                <a:latin typeface="Times New Roman" pitchFamily="18" charset="0"/>
                <a:cs typeface="Times New Roman" pitchFamily="18" charset="0"/>
              </a:rPr>
              <a:t>z</a:t>
            </a:r>
            <a:r>
              <a:rPr lang="zh-CN" altLang="en-US" sz="2600" b="1" dirty="0">
                <a:latin typeface="Times New Roman" pitchFamily="18" charset="0"/>
                <a:cs typeface="Times New Roman" pitchFamily="18" charset="0"/>
              </a:rPr>
              <a:t>值称为</a:t>
            </a:r>
            <a:r>
              <a:rPr lang="zh-CN" altLang="en-US" sz="2600" b="1" dirty="0">
                <a:solidFill>
                  <a:srgbClr val="0033CC"/>
                </a:solidFill>
                <a:latin typeface="黑体" panose="02010609060101010101" pitchFamily="49" charset="-122"/>
                <a:ea typeface="黑体" panose="02010609060101010101" pitchFamily="49" charset="-122"/>
                <a:cs typeface="Times New Roman" pitchFamily="18" charset="0"/>
              </a:rPr>
              <a:t>色度坐标</a:t>
            </a:r>
            <a:r>
              <a:rPr lang="zh-CN" altLang="en-US" sz="2600" b="1" dirty="0">
                <a:latin typeface="Times New Roman" pitchFamily="18" charset="0"/>
                <a:cs typeface="Times New Roman" pitchFamily="18" charset="0"/>
              </a:rPr>
              <a:t>。由于</a:t>
            </a:r>
            <a:r>
              <a:rPr lang="en-US" altLang="zh-CN" sz="2600" b="1" dirty="0">
                <a:latin typeface="Times New Roman" pitchFamily="18" charset="0"/>
                <a:cs typeface="Times New Roman" pitchFamily="18" charset="0"/>
              </a:rPr>
              <a:t>3</a:t>
            </a:r>
            <a:r>
              <a:rPr lang="zh-CN" altLang="en-US" sz="2600" b="1" dirty="0">
                <a:latin typeface="Times New Roman" pitchFamily="18" charset="0"/>
                <a:cs typeface="Times New Roman" pitchFamily="18" charset="0"/>
              </a:rPr>
              <a:t>个色度坐标之间满足</a:t>
            </a:r>
            <a:r>
              <a:rPr lang="en-US" altLang="zh-CN" sz="2600" b="1" i="1" dirty="0">
                <a:latin typeface="Times New Roman" pitchFamily="18" charset="0"/>
                <a:cs typeface="Times New Roman" pitchFamily="18" charset="0"/>
              </a:rPr>
              <a:t>x </a:t>
            </a:r>
            <a:r>
              <a:rPr lang="en-US" altLang="zh-CN" sz="2600" b="1" dirty="0">
                <a:latin typeface="Times New Roman" pitchFamily="18" charset="0"/>
                <a:cs typeface="Times New Roman" pitchFamily="18" charset="0"/>
              </a:rPr>
              <a:t>+ </a:t>
            </a:r>
            <a:r>
              <a:rPr lang="en-US" altLang="zh-CN" sz="2600" b="1" i="1" dirty="0">
                <a:latin typeface="Times New Roman" pitchFamily="18" charset="0"/>
                <a:cs typeface="Times New Roman" pitchFamily="18" charset="0"/>
              </a:rPr>
              <a:t>y </a:t>
            </a:r>
            <a:r>
              <a:rPr lang="en-US" altLang="zh-CN" sz="2600" b="1" dirty="0">
                <a:latin typeface="Times New Roman" pitchFamily="18" charset="0"/>
                <a:cs typeface="Times New Roman" pitchFamily="18" charset="0"/>
              </a:rPr>
              <a:t>+ </a:t>
            </a:r>
            <a:r>
              <a:rPr lang="en-US" altLang="zh-CN" sz="2600" b="1" i="1" dirty="0">
                <a:latin typeface="Times New Roman" pitchFamily="18" charset="0"/>
                <a:cs typeface="Times New Roman" pitchFamily="18" charset="0"/>
              </a:rPr>
              <a:t>z </a:t>
            </a:r>
            <a:r>
              <a:rPr lang="en-US" altLang="zh-CN" sz="2600" b="1" dirty="0">
                <a:latin typeface="Times New Roman" pitchFamily="18" charset="0"/>
                <a:cs typeface="Times New Roman" pitchFamily="18" charset="0"/>
              </a:rPr>
              <a:t>= 1</a:t>
            </a:r>
            <a:r>
              <a:rPr lang="zh-CN" altLang="en-US" sz="2600" b="1" dirty="0">
                <a:latin typeface="Times New Roman" pitchFamily="18" charset="0"/>
                <a:cs typeface="Times New Roman" pitchFamily="18" charset="0"/>
              </a:rPr>
              <a:t>的关系，其中的两个色度坐标就可以表述颜色的色度。</a:t>
            </a:r>
            <a:endParaRPr lang="en-US" altLang="zh-CN" sz="2600" b="1" dirty="0">
              <a:latin typeface="Times New Roman" pitchFamily="18" charset="0"/>
              <a:cs typeface="Times New Roman" pitchFamily="18" charset="0"/>
            </a:endParaRPr>
          </a:p>
          <a:p>
            <a:pPr>
              <a:lnSpc>
                <a:spcPct val="120000"/>
              </a:lnSpc>
            </a:pPr>
            <a:endParaRPr lang="zh-CN" altLang="en-US" sz="2600" b="1" dirty="0">
              <a:latin typeface="Times New Roman" pitchFamily="18" charset="0"/>
              <a:cs typeface="Times New Roman" pitchFamily="18" charset="0"/>
            </a:endParaRPr>
          </a:p>
        </p:txBody>
      </p:sp>
      <p:graphicFrame>
        <p:nvGraphicFramePr>
          <p:cNvPr id="33795" name="Object 3"/>
          <p:cNvGraphicFramePr>
            <a:graphicFrameLocks noChangeAspect="1"/>
          </p:cNvGraphicFramePr>
          <p:nvPr/>
        </p:nvGraphicFramePr>
        <p:xfrm>
          <a:off x="2231550" y="2378074"/>
          <a:ext cx="2185987" cy="714375"/>
        </p:xfrm>
        <a:graphic>
          <a:graphicData uri="http://schemas.openxmlformats.org/presentationml/2006/ole">
            <mc:AlternateContent xmlns:mc="http://schemas.openxmlformats.org/markup-compatibility/2006">
              <mc:Choice xmlns:v="urn:schemas-microsoft-com:vml" Requires="v">
                <p:oleObj name="Formula" r:id="rId2" imgW="2184480" imgH="714960" progId="Equation.Ribbit">
                  <p:embed/>
                </p:oleObj>
              </mc:Choice>
              <mc:Fallback>
                <p:oleObj name="Formula" r:id="rId2" imgW="2184480" imgH="714960" progId="Equation.Ribbit">
                  <p:embed/>
                  <p:pic>
                    <p:nvPicPr>
                      <p:cNvPr id="33795" name="Object 3"/>
                      <p:cNvPicPr>
                        <a:picLocks noChangeAspect="1" noChangeArrowheads="1"/>
                      </p:cNvPicPr>
                      <p:nvPr/>
                    </p:nvPicPr>
                    <p:blipFill>
                      <a:blip r:embed="rId3"/>
                      <a:srcRect/>
                      <a:stretch>
                        <a:fillRect/>
                      </a:stretch>
                    </p:blipFill>
                    <p:spPr bwMode="auto">
                      <a:xfrm>
                        <a:off x="2231550" y="2378074"/>
                        <a:ext cx="2185987"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7" name="Object 5"/>
          <p:cNvGraphicFramePr>
            <a:graphicFrameLocks noChangeAspect="1"/>
          </p:cNvGraphicFramePr>
          <p:nvPr/>
        </p:nvGraphicFramePr>
        <p:xfrm>
          <a:off x="2231550" y="3335585"/>
          <a:ext cx="2170112" cy="714375"/>
        </p:xfrm>
        <a:graphic>
          <a:graphicData uri="http://schemas.openxmlformats.org/presentationml/2006/ole">
            <mc:AlternateContent xmlns:mc="http://schemas.openxmlformats.org/markup-compatibility/2006">
              <mc:Choice xmlns:v="urn:schemas-microsoft-com:vml" Requires="v">
                <p:oleObj name="Formula" r:id="rId4" imgW="2169360" imgH="714960" progId="Equation.Ribbit">
                  <p:embed/>
                </p:oleObj>
              </mc:Choice>
              <mc:Fallback>
                <p:oleObj name="Formula" r:id="rId4" imgW="2169360" imgH="714960" progId="Equation.Ribbit">
                  <p:embed/>
                  <p:pic>
                    <p:nvPicPr>
                      <p:cNvPr id="33797" name="Object 5"/>
                      <p:cNvPicPr>
                        <a:picLocks noChangeAspect="1" noChangeArrowheads="1"/>
                      </p:cNvPicPr>
                      <p:nvPr/>
                    </p:nvPicPr>
                    <p:blipFill>
                      <a:blip r:embed="rId5"/>
                      <a:srcRect/>
                      <a:stretch>
                        <a:fillRect/>
                      </a:stretch>
                    </p:blipFill>
                    <p:spPr bwMode="auto">
                      <a:xfrm>
                        <a:off x="2231550" y="3335585"/>
                        <a:ext cx="2170112"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8" name="Object 6"/>
          <p:cNvGraphicFramePr>
            <a:graphicFrameLocks noChangeAspect="1"/>
          </p:cNvGraphicFramePr>
          <p:nvPr/>
        </p:nvGraphicFramePr>
        <p:xfrm>
          <a:off x="2210261" y="4293096"/>
          <a:ext cx="2166937" cy="714375"/>
        </p:xfrm>
        <a:graphic>
          <a:graphicData uri="http://schemas.openxmlformats.org/presentationml/2006/ole">
            <mc:AlternateContent xmlns:mc="http://schemas.openxmlformats.org/markup-compatibility/2006">
              <mc:Choice xmlns:v="urn:schemas-microsoft-com:vml" Requires="v">
                <p:oleObj name="Formula" r:id="rId6" imgW="2160720" imgH="713880" progId="Equation.Ribbit">
                  <p:embed/>
                </p:oleObj>
              </mc:Choice>
              <mc:Fallback>
                <p:oleObj name="Formula" r:id="rId6" imgW="2160720" imgH="713880" progId="Equation.Ribbit">
                  <p:embed/>
                  <p:pic>
                    <p:nvPicPr>
                      <p:cNvPr id="33798" name="Object 6"/>
                      <p:cNvPicPr>
                        <a:picLocks noChangeAspect="1" noChangeArrowheads="1"/>
                      </p:cNvPicPr>
                      <p:nvPr/>
                    </p:nvPicPr>
                    <p:blipFill>
                      <a:blip r:embed="rId7"/>
                      <a:srcRect/>
                      <a:stretch>
                        <a:fillRect/>
                      </a:stretch>
                    </p:blipFill>
                    <p:spPr bwMode="auto">
                      <a:xfrm>
                        <a:off x="2210261" y="4293096"/>
                        <a:ext cx="2166937"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56574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0" name="table 670"/>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0185" algn="l" rtl="0" eaLnBrk="0">
                        <a:lnSpc>
                          <a:spcPct val="80000"/>
                        </a:lnSpc>
                      </a:pPr>
                      <a:r>
                        <a:rPr sz="1800" spc="-20" dirty="0">
                          <a:solidFill>
                            <a:srgbClr val="FFFFFF">
                              <a:alpha val="100000"/>
                            </a:srgbClr>
                          </a:solidFill>
                          <a:latin typeface="Arial" panose="020B0604020202020204"/>
                          <a:ea typeface="Arial" panose="020B0604020202020204"/>
                          <a:cs typeface="Arial" panose="020B0604020202020204"/>
                        </a:rPr>
                        <a:t>68</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dirty="0"/>
                    </a:p>
                    <a:p>
                      <a:pPr algn="l" rtl="0" eaLnBrk="0">
                        <a:lnSpc>
                          <a:spcPct val="123000"/>
                        </a:lnSpc>
                      </a:pPr>
                      <a:endParaRPr lang="en-US" altLang="en-US" sz="1000" dirty="0"/>
                    </a:p>
                    <a:p>
                      <a:pPr algn="r" rtl="0" eaLnBrk="0">
                        <a:lnSpc>
                          <a:spcPct val="96000"/>
                        </a:lnSpc>
                        <a:spcBef>
                          <a:spcPts val="5"/>
                        </a:spcBef>
                      </a:pPr>
                      <a:r>
                        <a:rPr sz="3900" spc="0" dirty="0">
                          <a:solidFill>
                            <a:srgbClr val="FFFFFF">
                              <a:alpha val="100000"/>
                            </a:srgbClr>
                          </a:solidFill>
                          <a:latin typeface="Arial" panose="020B0604020202020204"/>
                          <a:ea typeface="Arial" panose="020B0604020202020204"/>
                          <a:cs typeface="Arial" panose="020B0604020202020204"/>
                        </a:rPr>
                        <a:t>CMY</a:t>
                      </a:r>
                      <a:r>
                        <a:rPr sz="3900" spc="150" dirty="0">
                          <a:solidFill>
                            <a:srgbClr val="FFFFFF">
                              <a:alpha val="100000"/>
                            </a:srgbClr>
                          </a:solidFill>
                          <a:latin typeface="Arial" panose="020B0604020202020204"/>
                          <a:ea typeface="Arial" panose="020B0604020202020204"/>
                          <a:cs typeface="Arial" panose="020B0604020202020204"/>
                        </a:rPr>
                        <a:t>/</a:t>
                      </a:r>
                      <a:r>
                        <a:rPr sz="3900" spc="0" dirty="0">
                          <a:solidFill>
                            <a:srgbClr val="FFFFFF">
                              <a:alpha val="100000"/>
                            </a:srgbClr>
                          </a:solidFill>
                          <a:latin typeface="Arial" panose="020B0604020202020204"/>
                          <a:ea typeface="Arial" panose="020B0604020202020204"/>
                          <a:cs typeface="Arial" panose="020B0604020202020204"/>
                        </a:rPr>
                        <a:t>CMYK</a:t>
                      </a:r>
                      <a:r>
                        <a:rPr sz="3900" spc="150" dirty="0">
                          <a:solidFill>
                            <a:srgbClr val="FFFFFF">
                              <a:alpha val="100000"/>
                            </a:srgbClr>
                          </a:solidFill>
                          <a:latin typeface="黑体" panose="02010609060101010101" charset="-122"/>
                          <a:ea typeface="黑体" panose="02010609060101010101" charset="-122"/>
                          <a:cs typeface="黑体" panose="02010609060101010101" charset="-122"/>
                        </a:rPr>
                        <a:t>颜色空</a:t>
                      </a:r>
                      <a:r>
                        <a:rPr sz="3900" spc="120" dirty="0">
                          <a:solidFill>
                            <a:srgbClr val="FFFFFF">
                              <a:alpha val="100000"/>
                            </a:srgbClr>
                          </a:solidFill>
                          <a:latin typeface="黑体" panose="02010609060101010101" charset="-122"/>
                          <a:ea typeface="黑体" panose="02010609060101010101" charset="-122"/>
                          <a:cs typeface="黑体" panose="02010609060101010101" charset="-122"/>
                        </a:rPr>
                        <a:t>间</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671" name="textbox 671"/>
          <p:cNvSpPr/>
          <p:nvPr/>
        </p:nvSpPr>
        <p:spPr>
          <a:xfrm>
            <a:off x="563719" y="1439050"/>
            <a:ext cx="7810500" cy="1433194"/>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5000"/>
              </a:lnSpc>
              <a:tabLst>
                <a:tab pos="140335" algn="l"/>
              </a:tabLst>
            </a:pPr>
            <a:r>
              <a:rPr sz="2600" spc="0" dirty="0">
                <a:solidFill>
                  <a:srgbClr val="7D2E8F">
                    <a:alpha val="100000"/>
                  </a:srgbClr>
                </a:solidFill>
                <a:latin typeface="Cambria Math" panose="02040503050406030204"/>
                <a:ea typeface="Cambria Math" panose="02040503050406030204"/>
                <a:cs typeface="Cambria Math" panose="02040503050406030204"/>
              </a:rPr>
              <a:t>	</a:t>
            </a:r>
            <a:r>
              <a:rPr sz="2600" spc="40" dirty="0">
                <a:solidFill>
                  <a:srgbClr val="7D2E8F">
                    <a:alpha val="100000"/>
                  </a:srgbClr>
                </a:solidFill>
                <a:latin typeface="Cambria Math" panose="02040503050406030204"/>
                <a:ea typeface="Cambria Math" panose="02040503050406030204"/>
                <a:cs typeface="Cambria Math" panose="02040503050406030204"/>
              </a:rPr>
              <a:t>    </a:t>
            </a:r>
            <a:r>
              <a:rPr sz="2600" spc="0" dirty="0">
                <a:ln w="9457"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CMY</a:t>
            </a:r>
            <a:r>
              <a:rPr sz="2600" spc="40" dirty="0">
                <a:ln w="9457"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颜色空间</a:t>
            </a:r>
            <a:r>
              <a:rPr sz="2600" spc="4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依从</a:t>
            </a:r>
            <a:r>
              <a:rPr sz="2600" spc="40" dirty="0">
                <a:ln w="9457"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减法混色</a:t>
            </a:r>
            <a:r>
              <a:rPr sz="2600" spc="4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原理，以吸收不同比</a:t>
            </a:r>
            <a:r>
              <a:rPr sz="2600" spc="1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例</a:t>
            </a:r>
            <a:endParaRPr lang="en-US" altLang="en-US" sz="2600" dirty="0"/>
          </a:p>
          <a:p>
            <a:pPr marL="482600" algn="l" rtl="0" eaLnBrk="0">
              <a:lnSpc>
                <a:spcPct val="95000"/>
              </a:lnSpc>
              <a:spcBef>
                <a:spcPts val="795"/>
              </a:spcBef>
            </a:pP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的三原色光而形成不同的颜</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色。</a:t>
            </a:r>
            <a:endParaRPr lang="en-US" altLang="en-US" sz="2600" dirty="0"/>
          </a:p>
          <a:p>
            <a:pPr algn="l" rtl="0" eaLnBrk="0">
              <a:lnSpc>
                <a:spcPct val="106000"/>
              </a:lnSpc>
            </a:pPr>
            <a:endParaRPr lang="en-US" altLang="en-US" sz="1100" dirty="0"/>
          </a:p>
          <a:p>
            <a:pPr marL="12700" algn="l" rtl="0" eaLnBrk="0">
              <a:lnSpc>
                <a:spcPct val="95000"/>
              </a:lnSpc>
              <a:spcBef>
                <a:spcPts val="5"/>
              </a:spcBef>
              <a:tabLst>
                <a:tab pos="140335" algn="l"/>
              </a:tabLst>
            </a:pPr>
            <a:r>
              <a:rPr sz="2600" spc="0" dirty="0">
                <a:solidFill>
                  <a:srgbClr val="000000">
                    <a:alpha val="100000"/>
                  </a:srgbClr>
                </a:solidFill>
                <a:latin typeface="Times New Roman" panose="02020603050405020304"/>
                <a:ea typeface="Times New Roman" panose="02020603050405020304"/>
                <a:cs typeface="Times New Roman" panose="02020603050405020304"/>
              </a:rPr>
              <a:t>	</a:t>
            </a:r>
            <a:r>
              <a:rPr sz="2600" spc="40" dirty="0">
                <a:solidFill>
                  <a:srgbClr val="000000">
                    <a:alpha val="100000"/>
                  </a:srgbClr>
                </a:solidFill>
                <a:latin typeface="Times New Roman" panose="02020603050405020304"/>
                <a:ea typeface="Times New Roman" panose="02020603050405020304"/>
                <a:cs typeface="Times New Roman" panose="02020603050405020304"/>
              </a:rPr>
              <a:t>   </a:t>
            </a:r>
            <a:r>
              <a:rPr sz="2600" b="1" spc="0" dirty="0">
                <a:solidFill>
                  <a:srgbClr val="000000">
                    <a:alpha val="100000"/>
                  </a:srgbClr>
                </a:solidFill>
                <a:latin typeface="Times New Roman" panose="02020603050405020304"/>
                <a:ea typeface="Times New Roman" panose="02020603050405020304"/>
                <a:cs typeface="Times New Roman" panose="02020603050405020304"/>
              </a:rPr>
              <a:t>RGB</a:t>
            </a:r>
            <a:r>
              <a:rPr sz="2600" spc="4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到</a:t>
            </a:r>
            <a:r>
              <a:rPr sz="2600" b="1" spc="0" dirty="0">
                <a:solidFill>
                  <a:srgbClr val="000000">
                    <a:alpha val="100000"/>
                  </a:srgbClr>
                </a:solidFill>
                <a:latin typeface="Times New Roman" panose="02020603050405020304"/>
                <a:ea typeface="Times New Roman" panose="02020603050405020304"/>
                <a:cs typeface="Times New Roman" panose="02020603050405020304"/>
              </a:rPr>
              <a:t>CMY</a:t>
            </a:r>
            <a:r>
              <a:rPr sz="2600" spc="4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颜色空间的转换是求补色</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操</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作：</a:t>
            </a:r>
            <a:endParaRPr lang="en-US" altLang="en-US" sz="2600" dirty="0"/>
          </a:p>
        </p:txBody>
      </p:sp>
      <p:pic>
        <p:nvPicPr>
          <p:cNvPr id="672" name="picture 672"/>
          <p:cNvPicPr>
            <a:picLocks noChangeAspect="1"/>
          </p:cNvPicPr>
          <p:nvPr/>
        </p:nvPicPr>
        <p:blipFill>
          <a:blip r:embed="rId3"/>
          <a:stretch>
            <a:fillRect/>
          </a:stretch>
        </p:blipFill>
        <p:spPr>
          <a:xfrm rot="21600000">
            <a:off x="576419" y="2511719"/>
            <a:ext cx="127653" cy="254975"/>
          </a:xfrm>
          <a:prstGeom prst="rect">
            <a:avLst/>
          </a:prstGeom>
        </p:spPr>
      </p:pic>
      <p:pic>
        <p:nvPicPr>
          <p:cNvPr id="673" name="picture 673"/>
          <p:cNvPicPr>
            <a:picLocks noChangeAspect="1"/>
          </p:cNvPicPr>
          <p:nvPr/>
        </p:nvPicPr>
        <p:blipFill>
          <a:blip r:embed="rId4"/>
          <a:stretch>
            <a:fillRect/>
          </a:stretch>
        </p:blipFill>
        <p:spPr>
          <a:xfrm rot="21600000">
            <a:off x="576445" y="1480879"/>
            <a:ext cx="127770" cy="255210"/>
          </a:xfrm>
          <a:prstGeom prst="rect">
            <a:avLst/>
          </a:prstGeom>
        </p:spPr>
      </p:pic>
      <p:pic>
        <p:nvPicPr>
          <p:cNvPr id="674" name="picture 674"/>
          <p:cNvPicPr>
            <a:picLocks noChangeAspect="1"/>
          </p:cNvPicPr>
          <p:nvPr/>
        </p:nvPicPr>
        <p:blipFill>
          <a:blip r:embed="rId5"/>
          <a:stretch>
            <a:fillRect/>
          </a:stretch>
        </p:blipFill>
        <p:spPr>
          <a:xfrm rot="21600000">
            <a:off x="4873752" y="2793878"/>
            <a:ext cx="3575304" cy="1938527"/>
          </a:xfrm>
          <a:prstGeom prst="rect">
            <a:avLst/>
          </a:prstGeom>
        </p:spPr>
      </p:pic>
      <p:sp>
        <p:nvSpPr>
          <p:cNvPr id="675" name="textbox 675"/>
          <p:cNvSpPr/>
          <p:nvPr/>
        </p:nvSpPr>
        <p:spPr>
          <a:xfrm>
            <a:off x="576418" y="4866156"/>
            <a:ext cx="8255001" cy="955675"/>
          </a:xfrm>
          <a:prstGeom prst="rect">
            <a:avLst/>
          </a:prstGeom>
        </p:spPr>
        <p:txBody>
          <a:bodyPr vert="horz" wrap="square" lIns="0" tIns="0" rIns="0" bIns="0"/>
          <a:lstStyle/>
          <a:p>
            <a:pPr algn="l" rtl="0" eaLnBrk="0">
              <a:lnSpc>
                <a:spcPct val="83000"/>
              </a:lnSpc>
            </a:pPr>
            <a:endParaRPr lang="en-US" altLang="en-US" sz="100" dirty="0"/>
          </a:p>
          <a:p>
            <a:pPr marL="461645" algn="l" rtl="0" eaLnBrk="0">
              <a:lnSpc>
                <a:spcPct val="95000"/>
              </a:lnSpc>
            </a:pPr>
            <a:r>
              <a:rPr sz="2600" spc="-1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式中，</a:t>
            </a:r>
            <a:r>
              <a:rPr sz="2600" b="1" spc="-130" dirty="0">
                <a:solidFill>
                  <a:srgbClr val="000000">
                    <a:alpha val="100000"/>
                  </a:srgbClr>
                </a:solidFill>
                <a:latin typeface="Times New Roman" panose="02020603050405020304"/>
                <a:ea typeface="Times New Roman" panose="02020603050405020304"/>
                <a:cs typeface="Times New Roman" panose="02020603050405020304"/>
              </a:rPr>
              <a:t>R</a:t>
            </a:r>
            <a:r>
              <a:rPr sz="2600" spc="-130" dirty="0">
                <a:solidFill>
                  <a:srgbClr val="000000">
                    <a:alpha val="100000"/>
                  </a:srgbClr>
                </a:solidFill>
                <a:latin typeface="Times New Roman" panose="02020603050405020304"/>
                <a:ea typeface="Times New Roman" panose="02020603050405020304"/>
                <a:cs typeface="Times New Roman" panose="02020603050405020304"/>
              </a:rPr>
              <a:t> </a:t>
            </a:r>
            <a:r>
              <a:rPr sz="2600" spc="-1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b="1" spc="-130" dirty="0">
                <a:solidFill>
                  <a:srgbClr val="000000">
                    <a:alpha val="100000"/>
                  </a:srgbClr>
                </a:solidFill>
                <a:latin typeface="Times New Roman" panose="02020603050405020304"/>
                <a:ea typeface="Times New Roman" panose="02020603050405020304"/>
                <a:cs typeface="Times New Roman" panose="02020603050405020304"/>
              </a:rPr>
              <a:t>G</a:t>
            </a:r>
            <a:r>
              <a:rPr sz="2600" spc="-130" dirty="0">
                <a:solidFill>
                  <a:srgbClr val="000000">
                    <a:alpha val="100000"/>
                  </a:srgbClr>
                </a:solidFill>
                <a:latin typeface="Times New Roman" panose="02020603050405020304"/>
                <a:ea typeface="Times New Roman" panose="02020603050405020304"/>
                <a:cs typeface="Times New Roman" panose="02020603050405020304"/>
              </a:rPr>
              <a:t> </a:t>
            </a:r>
            <a:r>
              <a:rPr sz="2600" spc="-1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b="1" spc="-130" dirty="0">
                <a:solidFill>
                  <a:srgbClr val="000000">
                    <a:alpha val="100000"/>
                  </a:srgbClr>
                </a:solidFill>
                <a:latin typeface="Times New Roman" panose="02020603050405020304"/>
                <a:ea typeface="Times New Roman" panose="02020603050405020304"/>
                <a:cs typeface="Times New Roman" panose="02020603050405020304"/>
              </a:rPr>
              <a:t>B</a:t>
            </a:r>
            <a:r>
              <a:rPr sz="2600" spc="-1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和</a:t>
            </a:r>
            <a:r>
              <a:rPr sz="2600" b="1" spc="-130" dirty="0">
                <a:solidFill>
                  <a:srgbClr val="000000">
                    <a:alpha val="100000"/>
                  </a:srgbClr>
                </a:solidFill>
                <a:latin typeface="Times New Roman" panose="02020603050405020304"/>
                <a:ea typeface="Times New Roman" panose="02020603050405020304"/>
                <a:cs typeface="Times New Roman" panose="02020603050405020304"/>
              </a:rPr>
              <a:t>C</a:t>
            </a:r>
            <a:r>
              <a:rPr sz="2600" spc="-130" dirty="0">
                <a:solidFill>
                  <a:srgbClr val="000000">
                    <a:alpha val="100000"/>
                  </a:srgbClr>
                </a:solidFill>
                <a:latin typeface="Times New Roman" panose="02020603050405020304"/>
                <a:ea typeface="Times New Roman" panose="02020603050405020304"/>
                <a:cs typeface="Times New Roman" panose="02020603050405020304"/>
              </a:rPr>
              <a:t> </a:t>
            </a:r>
            <a:r>
              <a:rPr sz="2600" spc="-1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b="1" spc="-80" dirty="0">
                <a:solidFill>
                  <a:srgbClr val="000000">
                    <a:alpha val="100000"/>
                  </a:srgbClr>
                </a:solidFill>
                <a:latin typeface="Times New Roman" panose="02020603050405020304"/>
                <a:ea typeface="Times New Roman" panose="02020603050405020304"/>
                <a:cs typeface="Times New Roman" panose="02020603050405020304"/>
              </a:rPr>
              <a:t>M</a:t>
            </a:r>
            <a:r>
              <a:rPr sz="2600" spc="-130" dirty="0">
                <a:solidFill>
                  <a:srgbClr val="000000">
                    <a:alpha val="100000"/>
                  </a:srgbClr>
                </a:solidFill>
                <a:latin typeface="Times New Roman" panose="02020603050405020304"/>
                <a:ea typeface="Times New Roman" panose="02020603050405020304"/>
                <a:cs typeface="Times New Roman" panose="02020603050405020304"/>
              </a:rPr>
              <a:t> </a:t>
            </a:r>
            <a:r>
              <a:rPr sz="2600" spc="-1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b="1" spc="0" dirty="0" err="1">
                <a:solidFill>
                  <a:srgbClr val="000000">
                    <a:alpha val="100000"/>
                  </a:srgbClr>
                </a:solidFill>
                <a:latin typeface="Times New Roman" panose="02020603050405020304"/>
                <a:ea typeface="Times New Roman" panose="02020603050405020304"/>
                <a:cs typeface="Times New Roman" panose="02020603050405020304"/>
              </a:rPr>
              <a:t>Y</a:t>
            </a:r>
            <a:r>
              <a:rPr sz="2600" spc="-13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归一化到区间</a:t>
            </a:r>
            <a:r>
              <a:rPr sz="2600" spc="-1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lang="en-US" sz="2600" spc="-1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内。</a:t>
            </a:r>
            <a:endParaRPr lang="en-US" altLang="en-US" sz="2600" dirty="0"/>
          </a:p>
          <a:p>
            <a:pPr algn="l" rtl="0" eaLnBrk="0">
              <a:lnSpc>
                <a:spcPct val="105000"/>
              </a:lnSpc>
            </a:pPr>
            <a:endParaRPr lang="en-US" altLang="en-US" sz="1100" dirty="0"/>
          </a:p>
          <a:p>
            <a:pPr algn="l" rtl="0" eaLnBrk="0">
              <a:lnSpc>
                <a:spcPct val="7000"/>
              </a:lnSpc>
            </a:pPr>
            <a:endParaRPr lang="en-US" altLang="en-US" sz="100" dirty="0"/>
          </a:p>
          <a:p>
            <a:pPr marL="469900" indent="-457200" algn="l" rtl="0" eaLnBrk="0">
              <a:lnSpc>
                <a:spcPct val="95000"/>
              </a:lnSpc>
              <a:spcAft>
                <a:spcPts val="600"/>
              </a:spcAft>
              <a:buFont typeface="Arial" panose="020B0604020202020204" pitchFamily="34" charset="0"/>
              <a:buChar char="•"/>
              <a:tabLst>
                <a:tab pos="140335" algn="l"/>
              </a:tabLst>
            </a:pPr>
            <a:r>
              <a:rPr sz="2600" spc="60" dirty="0" err="1">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青色和红色、品红和绿色、黄色和蓝色为</a:t>
            </a:r>
            <a:r>
              <a:rPr sz="2600" spc="60" dirty="0" err="1">
                <a:ln w="9457"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互补色</a:t>
            </a:r>
            <a:r>
              <a:rPr sz="2600" spc="4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sz="2600" spc="4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endParaRPr>
          </a:p>
          <a:p>
            <a:pPr marL="12700" algn="l" rtl="0" eaLnBrk="0">
              <a:lnSpc>
                <a:spcPct val="95000"/>
              </a:lnSpc>
              <a:tabLst>
                <a:tab pos="140335" algn="l"/>
              </a:tabLst>
            </a:pPr>
            <a:endParaRPr lang="en-US" altLang="en-US" sz="2600" dirty="0"/>
          </a:p>
        </p:txBody>
      </p:sp>
      <p:pic>
        <p:nvPicPr>
          <p:cNvPr id="677" name="picture 677"/>
          <p:cNvPicPr>
            <a:picLocks noChangeAspect="1"/>
          </p:cNvPicPr>
          <p:nvPr/>
        </p:nvPicPr>
        <p:blipFill>
          <a:blip r:embed="rId6"/>
          <a:stretch>
            <a:fillRect/>
          </a:stretch>
        </p:blipFill>
        <p:spPr>
          <a:xfrm rot="21600000">
            <a:off x="7149207" y="4938194"/>
            <a:ext cx="536630" cy="330005"/>
          </a:xfrm>
          <a:prstGeom prst="rect">
            <a:avLst/>
          </a:prstGeom>
        </p:spPr>
      </p:pic>
      <p:pic>
        <p:nvPicPr>
          <p:cNvPr id="678" name="picture 678"/>
          <p:cNvPicPr>
            <a:picLocks noChangeAspect="1"/>
          </p:cNvPicPr>
          <p:nvPr/>
        </p:nvPicPr>
        <p:blipFill>
          <a:blip r:embed="rId7"/>
          <a:stretch>
            <a:fillRect/>
          </a:stretch>
        </p:blipFill>
        <p:spPr>
          <a:xfrm rot="21600000">
            <a:off x="1083173" y="3162794"/>
            <a:ext cx="3488509" cy="1200696"/>
          </a:xfrm>
          <a:prstGeom prst="rect">
            <a:avLst/>
          </a:prstGeom>
        </p:spPr>
      </p:pic>
      <p:pic>
        <p:nvPicPr>
          <p:cNvPr id="679" name="picture 679"/>
          <p:cNvPicPr>
            <a:picLocks noChangeAspect="1"/>
          </p:cNvPicPr>
          <p:nvPr/>
        </p:nvPicPr>
        <p:blipFill>
          <a:blip r:embed="rId8"/>
          <a:stretch>
            <a:fillRect/>
          </a:stretch>
        </p:blipFill>
        <p:spPr>
          <a:xfrm rot="21600000">
            <a:off x="8449056" y="6332218"/>
            <a:ext cx="694943" cy="507490"/>
          </a:xfrm>
          <a:prstGeom prst="rect">
            <a:avLst/>
          </a:prstGeom>
        </p:spPr>
      </p:pic>
      <p:grpSp>
        <p:nvGrpSpPr>
          <p:cNvPr id="40" name="group 40"/>
          <p:cNvGrpSpPr/>
          <p:nvPr/>
        </p:nvGrpSpPr>
        <p:grpSpPr>
          <a:xfrm rot="21600000">
            <a:off x="7844028" y="6396228"/>
            <a:ext cx="237743" cy="237744"/>
            <a:chOff x="0" y="0"/>
            <a:chExt cx="237743" cy="237744"/>
          </a:xfrm>
        </p:grpSpPr>
        <p:sp>
          <p:nvSpPr>
            <p:cNvPr id="680" name="path"/>
            <p:cNvSpPr/>
            <p:nvPr/>
          </p:nvSpPr>
          <p:spPr>
            <a:xfrm>
              <a:off x="4571" y="4572"/>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00FFFF">
                <a:alpha val="100000"/>
              </a:srgbClr>
            </a:solidFill>
            <a:ln cap="flat">
              <a:noFill/>
              <a:prstDash val="solid"/>
              <a:miter lim="0"/>
            </a:ln>
          </p:spPr>
          <p:txBody>
            <a:bodyPr rtlCol="0"/>
            <a:lstStyle/>
            <a:p>
              <a:pPr algn="ctr"/>
              <a:endParaRPr lang="zh-CN" altLang="en-US"/>
            </a:p>
          </p:txBody>
        </p:sp>
        <p:sp>
          <p:nvSpPr>
            <p:cNvPr id="681" name="path"/>
            <p:cNvSpPr/>
            <p:nvPr/>
          </p:nvSpPr>
          <p:spPr>
            <a:xfrm>
              <a:off x="0" y="0"/>
              <a:ext cx="237743" cy="237744"/>
            </a:xfrm>
            <a:custGeom>
              <a:avLst/>
              <a:gdLst/>
              <a:ahLst/>
              <a:cxnLst/>
              <a:rect l="0" t="0" r="0" b="0"/>
              <a:pathLst>
                <a:path w="374" h="374">
                  <a:moveTo>
                    <a:pt x="7" y="187"/>
                  </a:moveTo>
                  <a:cubicBezTo>
                    <a:pt x="7" y="87"/>
                    <a:pt x="87" y="7"/>
                    <a:pt x="187" y="7"/>
                  </a:cubicBezTo>
                  <a:cubicBezTo>
                    <a:pt x="286" y="7"/>
                    <a:pt x="367" y="87"/>
                    <a:pt x="367" y="187"/>
                  </a:cubicBezTo>
                  <a:cubicBezTo>
                    <a:pt x="367" y="286"/>
                    <a:pt x="286" y="367"/>
                    <a:pt x="187" y="367"/>
                  </a:cubicBezTo>
                  <a:cubicBezTo>
                    <a:pt x="87" y="367"/>
                    <a:pt x="7" y="286"/>
                    <a:pt x="7" y="187"/>
                  </a:cubicBezTo>
                </a:path>
              </a:pathLst>
            </a:custGeom>
            <a:noFill/>
            <a:ln w="9143" cap="flat">
              <a:solidFill>
                <a:srgbClr val="00FFFF">
                  <a:alpha val="100000"/>
                </a:srgbClr>
              </a:solidFill>
              <a:prstDash val="solid"/>
              <a:round/>
            </a:ln>
          </p:spPr>
          <p:txBody>
            <a:bodyPr rtlCol="0"/>
            <a:lstStyle/>
            <a:p>
              <a:pPr algn="ctr"/>
              <a:endParaRPr lang="zh-CN" altLang="en-US"/>
            </a:p>
          </p:txBody>
        </p:sp>
      </p:grpSp>
      <p:grpSp>
        <p:nvGrpSpPr>
          <p:cNvPr id="42" name="group 42"/>
          <p:cNvGrpSpPr/>
          <p:nvPr/>
        </p:nvGrpSpPr>
        <p:grpSpPr>
          <a:xfrm rot="21600000">
            <a:off x="8148828" y="6396228"/>
            <a:ext cx="237743" cy="237744"/>
            <a:chOff x="0" y="0"/>
            <a:chExt cx="237743" cy="237744"/>
          </a:xfrm>
        </p:grpSpPr>
        <p:sp>
          <p:nvSpPr>
            <p:cNvPr id="682" name="path"/>
            <p:cNvSpPr/>
            <p:nvPr/>
          </p:nvSpPr>
          <p:spPr>
            <a:xfrm>
              <a:off x="4571" y="4572"/>
              <a:ext cx="228600" cy="228600"/>
            </a:xfrm>
            <a:custGeom>
              <a:avLst/>
              <a:gdLst/>
              <a:ahLst/>
              <a:cxnLst/>
              <a:rect l="0" t="0" r="0" b="0"/>
              <a:pathLst>
                <a:path w="360" h="360">
                  <a:moveTo>
                    <a:pt x="0" y="180"/>
                  </a:moveTo>
                  <a:cubicBezTo>
                    <a:pt x="0" y="80"/>
                    <a:pt x="80" y="0"/>
                    <a:pt x="180" y="0"/>
                  </a:cubicBezTo>
                  <a:cubicBezTo>
                    <a:pt x="279" y="0"/>
                    <a:pt x="360" y="80"/>
                    <a:pt x="360" y="180"/>
                  </a:cubicBezTo>
                  <a:cubicBezTo>
                    <a:pt x="360" y="279"/>
                    <a:pt x="279" y="360"/>
                    <a:pt x="180" y="360"/>
                  </a:cubicBezTo>
                  <a:cubicBezTo>
                    <a:pt x="80" y="360"/>
                    <a:pt x="0" y="279"/>
                    <a:pt x="0" y="180"/>
                  </a:cubicBezTo>
                </a:path>
              </a:pathLst>
            </a:custGeom>
            <a:solidFill>
              <a:srgbClr val="FF00FF">
                <a:alpha val="100000"/>
              </a:srgbClr>
            </a:solidFill>
            <a:ln cap="flat">
              <a:noFill/>
              <a:prstDash val="solid"/>
              <a:miter lim="0"/>
            </a:ln>
          </p:spPr>
          <p:txBody>
            <a:bodyPr rtlCol="0"/>
            <a:lstStyle/>
            <a:p>
              <a:pPr algn="ctr"/>
              <a:endParaRPr lang="zh-CN" altLang="en-US"/>
            </a:p>
          </p:txBody>
        </p:sp>
        <p:sp>
          <p:nvSpPr>
            <p:cNvPr id="683" name="path"/>
            <p:cNvSpPr/>
            <p:nvPr/>
          </p:nvSpPr>
          <p:spPr>
            <a:xfrm>
              <a:off x="0" y="0"/>
              <a:ext cx="237743" cy="237744"/>
            </a:xfrm>
            <a:custGeom>
              <a:avLst/>
              <a:gdLst/>
              <a:ahLst/>
              <a:cxnLst/>
              <a:rect l="0" t="0" r="0" b="0"/>
              <a:pathLst>
                <a:path w="374" h="374">
                  <a:moveTo>
                    <a:pt x="7" y="187"/>
                  </a:moveTo>
                  <a:cubicBezTo>
                    <a:pt x="7" y="87"/>
                    <a:pt x="87" y="7"/>
                    <a:pt x="187" y="7"/>
                  </a:cubicBezTo>
                  <a:cubicBezTo>
                    <a:pt x="286" y="7"/>
                    <a:pt x="367" y="87"/>
                    <a:pt x="367" y="187"/>
                  </a:cubicBezTo>
                  <a:cubicBezTo>
                    <a:pt x="367" y="286"/>
                    <a:pt x="286" y="367"/>
                    <a:pt x="187" y="367"/>
                  </a:cubicBezTo>
                  <a:cubicBezTo>
                    <a:pt x="87" y="367"/>
                    <a:pt x="7" y="286"/>
                    <a:pt x="7" y="187"/>
                  </a:cubicBezTo>
                </a:path>
              </a:pathLst>
            </a:custGeom>
            <a:noFill/>
            <a:ln w="9143" cap="flat">
              <a:solidFill>
                <a:srgbClr val="FF00FF">
                  <a:alpha val="100000"/>
                </a:srgbClr>
              </a:solidFill>
              <a:prstDash val="solid"/>
              <a:round/>
            </a:ln>
          </p:spPr>
          <p:txBody>
            <a:bodyPr rtlCol="0"/>
            <a:lstStyle/>
            <a:p>
              <a:pPr algn="ctr"/>
              <a:endParaRPr lang="zh-CN" altLang="en-US"/>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GB" altLang="zh-CN">
                <a:ea typeface="宋体" panose="02010600030101010101" pitchFamily="2" charset="-122"/>
              </a:rPr>
              <a:t>CMY</a:t>
            </a:r>
          </a:p>
        </p:txBody>
      </p:sp>
      <p:sp>
        <p:nvSpPr>
          <p:cNvPr id="56324" name="Oval 4"/>
          <p:cNvSpPr>
            <a:spLocks noChangeArrowheads="1"/>
          </p:cNvSpPr>
          <p:nvPr/>
        </p:nvSpPr>
        <p:spPr bwMode="auto">
          <a:xfrm>
            <a:off x="7848600" y="6400800"/>
            <a:ext cx="228600" cy="228600"/>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325" name="Oval 5"/>
          <p:cNvSpPr>
            <a:spLocks noChangeArrowheads="1"/>
          </p:cNvSpPr>
          <p:nvPr/>
        </p:nvSpPr>
        <p:spPr bwMode="auto">
          <a:xfrm>
            <a:off x="8153400" y="6400800"/>
            <a:ext cx="228600" cy="2286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326" name="Oval 6"/>
          <p:cNvSpPr>
            <a:spLocks noChangeArrowheads="1"/>
          </p:cNvSpPr>
          <p:nvPr/>
        </p:nvSpPr>
        <p:spPr bwMode="auto">
          <a:xfrm>
            <a:off x="8458200" y="6400800"/>
            <a:ext cx="228600" cy="228600"/>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56327" name="Picture 7" descr="HR_BCI-3E_CMY_C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514600"/>
            <a:ext cx="2971800" cy="30384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r>
              <a:rPr lang="zh-CN" altLang="en-US" dirty="0"/>
              <a:t>用于彩色打印机的</a:t>
            </a:r>
            <a:r>
              <a:rPr lang="en-US" altLang="zh-CN" dirty="0"/>
              <a:t>CMY</a:t>
            </a:r>
            <a:r>
              <a:rPr lang="zh-CN" altLang="en-US" dirty="0"/>
              <a:t>墨盒</a:t>
            </a:r>
            <a:endParaRPr lang="en-US" altLang="zh-CN" b="1" dirty="0"/>
          </a:p>
          <a:p>
            <a:endParaRPr lang="zh-CN" altLang="en-US" b="1" dirty="0"/>
          </a:p>
        </p:txBody>
      </p:sp>
    </p:spTree>
    <p:extLst>
      <p:ext uri="{BB962C8B-B14F-4D97-AF65-F5344CB8AC3E}">
        <p14:creationId xmlns:p14="http://schemas.microsoft.com/office/powerpoint/2010/main" val="1098582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GB" altLang="zh-CN">
                <a:ea typeface="宋体" panose="02010600030101010101" pitchFamily="2" charset="-122"/>
              </a:rPr>
              <a:t>CMYK</a:t>
            </a:r>
          </a:p>
        </p:txBody>
      </p:sp>
      <p:sp>
        <p:nvSpPr>
          <p:cNvPr id="2" name="Content Placeholder 1"/>
          <p:cNvSpPr>
            <a:spLocks noGrp="1"/>
          </p:cNvSpPr>
          <p:nvPr>
            <p:ph idx="1"/>
          </p:nvPr>
        </p:nvSpPr>
        <p:spPr>
          <a:xfrm>
            <a:off x="457200" y="1333500"/>
            <a:ext cx="8534400" cy="5524500"/>
          </a:xfrm>
        </p:spPr>
        <p:txBody>
          <a:bodyPr/>
          <a:lstStyle/>
          <a:p>
            <a:r>
              <a:rPr lang="en-US" altLang="zh-CN" b="1" dirty="0">
                <a:solidFill>
                  <a:srgbClr val="0000FF"/>
                </a:solidFill>
              </a:rPr>
              <a:t>CMYK </a:t>
            </a:r>
            <a:r>
              <a:rPr lang="zh-CN" altLang="en-US" b="1" dirty="0"/>
              <a:t>颜色空间是</a:t>
            </a:r>
            <a:r>
              <a:rPr lang="en-US" altLang="zh-CN" b="1" dirty="0">
                <a:solidFill>
                  <a:srgbClr val="0000FF"/>
                </a:solidFill>
              </a:rPr>
              <a:t>CMY</a:t>
            </a:r>
            <a:r>
              <a:rPr lang="zh-CN" altLang="en-US" b="1" dirty="0"/>
              <a:t>颜色空间的一个延伸。</a:t>
            </a:r>
            <a:endParaRPr lang="en-US" altLang="zh-CN" b="1" dirty="0"/>
          </a:p>
          <a:p>
            <a:r>
              <a:rPr lang="zh-CN" altLang="en-US" b="1" dirty="0"/>
              <a:t>与</a:t>
            </a:r>
            <a:r>
              <a:rPr lang="en-US" altLang="zh-CN" b="1" dirty="0"/>
              <a:t>CMY</a:t>
            </a:r>
            <a:r>
              <a:rPr lang="zh-CN" altLang="en-US" b="1" dirty="0"/>
              <a:t>相比，</a:t>
            </a:r>
            <a:r>
              <a:rPr lang="en-US" altLang="zh-CN" b="1" dirty="0"/>
              <a:t>CMYK </a:t>
            </a:r>
            <a:r>
              <a:rPr lang="zh-CN" altLang="en-US" b="1" dirty="0"/>
              <a:t>增加的元素</a:t>
            </a:r>
            <a:r>
              <a:rPr lang="en-US" altLang="zh-CN" b="1" dirty="0">
                <a:solidFill>
                  <a:srgbClr val="0000FF"/>
                </a:solidFill>
              </a:rPr>
              <a:t>K</a:t>
            </a:r>
            <a:r>
              <a:rPr lang="en-US" altLang="zh-CN" b="1" dirty="0"/>
              <a:t>, </a:t>
            </a:r>
            <a:r>
              <a:rPr lang="zh-CN" altLang="en-US" b="1" dirty="0"/>
              <a:t>代表纯黑色，是吸收可见光谱中的所有光产生的。</a:t>
            </a:r>
            <a:endParaRPr lang="en-US" altLang="zh-CN" b="1" dirty="0"/>
          </a:p>
          <a:p>
            <a:endParaRPr lang="zh-CN" altLang="en-US" b="1" dirty="0"/>
          </a:p>
        </p:txBody>
      </p:sp>
      <p:sp>
        <p:nvSpPr>
          <p:cNvPr id="59396" name="Oval 4"/>
          <p:cNvSpPr>
            <a:spLocks noChangeArrowheads="1"/>
          </p:cNvSpPr>
          <p:nvPr/>
        </p:nvSpPr>
        <p:spPr bwMode="auto">
          <a:xfrm>
            <a:off x="7848600" y="6400800"/>
            <a:ext cx="228600" cy="228600"/>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7" name="Oval 5"/>
          <p:cNvSpPr>
            <a:spLocks noChangeArrowheads="1"/>
          </p:cNvSpPr>
          <p:nvPr/>
        </p:nvSpPr>
        <p:spPr bwMode="auto">
          <a:xfrm>
            <a:off x="8153400" y="6400800"/>
            <a:ext cx="228600" cy="2286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8" name="Oval 6"/>
          <p:cNvSpPr>
            <a:spLocks noChangeArrowheads="1"/>
          </p:cNvSpPr>
          <p:nvPr/>
        </p:nvSpPr>
        <p:spPr bwMode="auto">
          <a:xfrm>
            <a:off x="8458200" y="6400800"/>
            <a:ext cx="228600" cy="228600"/>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9" name="Oval 7"/>
          <p:cNvSpPr>
            <a:spLocks noChangeArrowheads="1"/>
          </p:cNvSpPr>
          <p:nvPr/>
        </p:nvSpPr>
        <p:spPr bwMode="auto">
          <a:xfrm>
            <a:off x="8763000" y="6400800"/>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8" name="Picture 7" descr="http://5b0988e595225.cdn.sohucs.com/images/20180909/dc618a2357214e0fa4338e333d53b25f.jpeg"/>
          <p:cNvPicPr>
            <a:picLocks noChangeAspect="1" noChangeArrowheads="1"/>
          </p:cNvPicPr>
          <p:nvPr/>
        </p:nvPicPr>
        <p:blipFill>
          <a:blip r:embed="rId3" cstate="print">
            <a:extLst>
              <a:ext uri="{28A0092B-C50C-407E-A947-70E740481C1C}">
                <a14:useLocalDpi xmlns:a14="http://schemas.microsoft.com/office/drawing/2010/main" val="0"/>
              </a:ext>
            </a:extLst>
          </a:blip>
          <a:srcRect l="735" t="25800" r="5511" b="5711"/>
          <a:stretch>
            <a:fillRect/>
          </a:stretch>
        </p:blipFill>
        <p:spPr bwMode="auto">
          <a:xfrm>
            <a:off x="1043608" y="4941168"/>
            <a:ext cx="2449513"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56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GB" altLang="zh-CN">
                <a:ea typeface="宋体" panose="02010600030101010101" pitchFamily="2" charset="-122"/>
              </a:rPr>
              <a:t>CMYK</a:t>
            </a:r>
          </a:p>
        </p:txBody>
      </p:sp>
      <p:sp>
        <p:nvSpPr>
          <p:cNvPr id="2" name="Content Placeholder 1"/>
          <p:cNvSpPr>
            <a:spLocks noGrp="1"/>
          </p:cNvSpPr>
          <p:nvPr>
            <p:ph idx="1"/>
          </p:nvPr>
        </p:nvSpPr>
        <p:spPr>
          <a:xfrm>
            <a:off x="539552" y="1331292"/>
            <a:ext cx="8397180" cy="5298108"/>
          </a:xfrm>
        </p:spPr>
        <p:txBody>
          <a:bodyPr/>
          <a:lstStyle/>
          <a:p>
            <a:r>
              <a:rPr lang="en-US" altLang="zh-CN" sz="3000" b="1" dirty="0"/>
              <a:t>Question: </a:t>
            </a:r>
          </a:p>
          <a:p>
            <a:pPr marL="0" indent="0">
              <a:buNone/>
            </a:pPr>
            <a:r>
              <a:rPr lang="en-US" altLang="zh-CN" sz="3000" dirty="0"/>
              <a:t>     </a:t>
            </a:r>
            <a:r>
              <a:rPr lang="zh-CN" altLang="en-US" sz="3000" dirty="0"/>
              <a:t>将青色、品红、黄色组合在一起，能得到什么</a:t>
            </a:r>
            <a:r>
              <a:rPr lang="en-US" altLang="zh-CN" sz="3000" b="1" dirty="0"/>
              <a:t>? </a:t>
            </a:r>
          </a:p>
          <a:p>
            <a:endParaRPr lang="en-US" altLang="zh-CN" sz="3000" b="1" dirty="0"/>
          </a:p>
          <a:p>
            <a:endParaRPr lang="zh-CN" altLang="en-US" sz="3000" b="1" dirty="0"/>
          </a:p>
        </p:txBody>
      </p:sp>
      <p:sp>
        <p:nvSpPr>
          <p:cNvPr id="59396" name="Oval 4"/>
          <p:cNvSpPr>
            <a:spLocks noChangeArrowheads="1"/>
          </p:cNvSpPr>
          <p:nvPr/>
        </p:nvSpPr>
        <p:spPr bwMode="auto">
          <a:xfrm>
            <a:off x="7848600" y="6400800"/>
            <a:ext cx="228600" cy="228600"/>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7" name="Oval 5"/>
          <p:cNvSpPr>
            <a:spLocks noChangeArrowheads="1"/>
          </p:cNvSpPr>
          <p:nvPr/>
        </p:nvSpPr>
        <p:spPr bwMode="auto">
          <a:xfrm>
            <a:off x="8153400" y="6400800"/>
            <a:ext cx="228600" cy="2286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8" name="Oval 6"/>
          <p:cNvSpPr>
            <a:spLocks noChangeArrowheads="1"/>
          </p:cNvSpPr>
          <p:nvPr/>
        </p:nvSpPr>
        <p:spPr bwMode="auto">
          <a:xfrm>
            <a:off x="8458200" y="6400800"/>
            <a:ext cx="228600" cy="228600"/>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9" name="Oval 7"/>
          <p:cNvSpPr>
            <a:spLocks noChangeArrowheads="1"/>
          </p:cNvSpPr>
          <p:nvPr/>
        </p:nvSpPr>
        <p:spPr bwMode="auto">
          <a:xfrm>
            <a:off x="8763000" y="6400800"/>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001441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GB" altLang="zh-CN">
                <a:ea typeface="宋体" panose="02010600030101010101" pitchFamily="2" charset="-122"/>
              </a:rPr>
              <a:t>CMYK</a:t>
            </a:r>
          </a:p>
        </p:txBody>
      </p:sp>
      <p:sp>
        <p:nvSpPr>
          <p:cNvPr id="2" name="Content Placeholder 1"/>
          <p:cNvSpPr>
            <a:spLocks noGrp="1"/>
          </p:cNvSpPr>
          <p:nvPr>
            <p:ph idx="1"/>
          </p:nvPr>
        </p:nvSpPr>
        <p:spPr>
          <a:xfrm>
            <a:off x="539552" y="1331292"/>
            <a:ext cx="8397180" cy="5298108"/>
          </a:xfrm>
        </p:spPr>
        <p:txBody>
          <a:bodyPr/>
          <a:lstStyle/>
          <a:p>
            <a:r>
              <a:rPr lang="en-US" altLang="zh-CN" sz="3000" b="1" dirty="0"/>
              <a:t>Question: </a:t>
            </a:r>
          </a:p>
          <a:p>
            <a:pPr marL="0" indent="0">
              <a:buNone/>
            </a:pPr>
            <a:r>
              <a:rPr lang="en-US" altLang="zh-CN" sz="3000" dirty="0"/>
              <a:t>     </a:t>
            </a:r>
            <a:r>
              <a:rPr lang="zh-CN" altLang="en-US" sz="3000" dirty="0"/>
              <a:t>将青色、品红、黄色组合在一起，能得到什么</a:t>
            </a:r>
            <a:r>
              <a:rPr lang="en-US" altLang="zh-CN" sz="3000" b="1" dirty="0"/>
              <a:t>? </a:t>
            </a:r>
          </a:p>
          <a:p>
            <a:r>
              <a:rPr lang="en-US" altLang="zh-CN" sz="3000" b="1" dirty="0"/>
              <a:t>Answer</a:t>
            </a:r>
            <a:r>
              <a:rPr lang="zh-CN" altLang="en-US" sz="3000" b="1" dirty="0"/>
              <a:t>：</a:t>
            </a:r>
            <a:endParaRPr lang="en-US" altLang="zh-CN" sz="3000" b="1" dirty="0"/>
          </a:p>
          <a:p>
            <a:r>
              <a:rPr lang="zh-CN" altLang="en-US" sz="3000" dirty="0"/>
              <a:t>棕色。理论上，黑色由（</a:t>
            </a:r>
            <a:r>
              <a:rPr lang="en-US" altLang="zh-CN" sz="3000" dirty="0"/>
              <a:t>1</a:t>
            </a:r>
            <a:r>
              <a:rPr lang="zh-CN" altLang="en-US" sz="3000" dirty="0"/>
              <a:t>，</a:t>
            </a:r>
            <a:r>
              <a:rPr lang="en-US" altLang="zh-CN" sz="3000" dirty="0"/>
              <a:t>1</a:t>
            </a:r>
            <a:r>
              <a:rPr lang="zh-CN" altLang="en-US" sz="3000" dirty="0"/>
              <a:t>，</a:t>
            </a:r>
            <a:r>
              <a:rPr lang="en-US" altLang="zh-CN" sz="3000" dirty="0"/>
              <a:t>1</a:t>
            </a:r>
            <a:r>
              <a:rPr lang="zh-CN" altLang="en-US" sz="3000" dirty="0"/>
              <a:t>）表示，并通过在</a:t>
            </a:r>
            <a:r>
              <a:rPr lang="en-US" altLang="zh-CN" sz="3000" dirty="0"/>
              <a:t>CMY</a:t>
            </a:r>
            <a:r>
              <a:rPr lang="zh-CN" altLang="en-US" sz="3000" dirty="0"/>
              <a:t>中混合青色，品红色和黄色而产生</a:t>
            </a:r>
            <a:endParaRPr lang="en-US" altLang="zh-CN" sz="3000" b="1" dirty="0"/>
          </a:p>
          <a:p>
            <a:r>
              <a:rPr lang="zh-CN" altLang="en-US" sz="3000" dirty="0"/>
              <a:t>但是，在实践中，墨水并不纯净，它不像真正的黑色墨水那么黑。</a:t>
            </a:r>
          </a:p>
          <a:p>
            <a:r>
              <a:rPr lang="zh-CN" altLang="en-US" sz="3000" dirty="0"/>
              <a:t>相反，四色 </a:t>
            </a:r>
            <a:r>
              <a:rPr lang="en-US" altLang="zh-CN" sz="3000" dirty="0"/>
              <a:t>CMYK </a:t>
            </a:r>
            <a:r>
              <a:rPr lang="zh-CN" altLang="en-US" sz="3000" dirty="0"/>
              <a:t>打印可提供具有更高对比度的视觉效果。</a:t>
            </a:r>
          </a:p>
          <a:p>
            <a:endParaRPr lang="en-US" altLang="zh-CN" sz="3000" b="1" dirty="0"/>
          </a:p>
          <a:p>
            <a:endParaRPr lang="zh-CN" altLang="en-US" sz="3000" b="1" dirty="0"/>
          </a:p>
        </p:txBody>
      </p:sp>
      <p:sp>
        <p:nvSpPr>
          <p:cNvPr id="59396" name="Oval 4"/>
          <p:cNvSpPr>
            <a:spLocks noChangeArrowheads="1"/>
          </p:cNvSpPr>
          <p:nvPr/>
        </p:nvSpPr>
        <p:spPr bwMode="auto">
          <a:xfrm>
            <a:off x="7848600" y="6400800"/>
            <a:ext cx="228600" cy="228600"/>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7" name="Oval 5"/>
          <p:cNvSpPr>
            <a:spLocks noChangeArrowheads="1"/>
          </p:cNvSpPr>
          <p:nvPr/>
        </p:nvSpPr>
        <p:spPr bwMode="auto">
          <a:xfrm>
            <a:off x="8153400" y="6400800"/>
            <a:ext cx="228600" cy="2286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8" name="Oval 6"/>
          <p:cNvSpPr>
            <a:spLocks noChangeArrowheads="1"/>
          </p:cNvSpPr>
          <p:nvPr/>
        </p:nvSpPr>
        <p:spPr bwMode="auto">
          <a:xfrm>
            <a:off x="8458200" y="6400800"/>
            <a:ext cx="228600" cy="228600"/>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399" name="Oval 7"/>
          <p:cNvSpPr>
            <a:spLocks noChangeArrowheads="1"/>
          </p:cNvSpPr>
          <p:nvPr/>
        </p:nvSpPr>
        <p:spPr bwMode="auto">
          <a:xfrm>
            <a:off x="8763000" y="6400800"/>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5861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GB" altLang="zh-CN" dirty="0">
                <a:ea typeface="宋体" panose="02010600030101010101" pitchFamily="2" charset="-122"/>
              </a:rPr>
              <a:t>CMYK</a:t>
            </a:r>
          </a:p>
        </p:txBody>
      </p:sp>
      <p:sp>
        <p:nvSpPr>
          <p:cNvPr id="60420" name="Oval 4"/>
          <p:cNvSpPr>
            <a:spLocks noChangeArrowheads="1"/>
          </p:cNvSpPr>
          <p:nvPr/>
        </p:nvSpPr>
        <p:spPr bwMode="auto">
          <a:xfrm>
            <a:off x="7848600" y="6400800"/>
            <a:ext cx="228600" cy="228600"/>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1" name="Oval 5"/>
          <p:cNvSpPr>
            <a:spLocks noChangeArrowheads="1"/>
          </p:cNvSpPr>
          <p:nvPr/>
        </p:nvSpPr>
        <p:spPr bwMode="auto">
          <a:xfrm>
            <a:off x="8153400" y="6400800"/>
            <a:ext cx="228600" cy="2286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2" name="Oval 6"/>
          <p:cNvSpPr>
            <a:spLocks noChangeArrowheads="1"/>
          </p:cNvSpPr>
          <p:nvPr/>
        </p:nvSpPr>
        <p:spPr bwMode="auto">
          <a:xfrm>
            <a:off x="8458200" y="6400800"/>
            <a:ext cx="228600" cy="228600"/>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3" name="Oval 7"/>
          <p:cNvSpPr>
            <a:spLocks noChangeArrowheads="1"/>
          </p:cNvSpPr>
          <p:nvPr/>
        </p:nvSpPr>
        <p:spPr bwMode="auto">
          <a:xfrm>
            <a:off x="8763000" y="6400800"/>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424" name="Picture 8" descr="img_957_individual_cartrid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514600"/>
            <a:ext cx="4648200" cy="27511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http://5b0988e595225.cdn.sohucs.com/images/20180909/dc618a2357214e0fa4338e333d53b25f.jpeg"/>
          <p:cNvPicPr>
            <a:picLocks noChangeAspect="1" noChangeArrowheads="1"/>
          </p:cNvPicPr>
          <p:nvPr/>
        </p:nvPicPr>
        <p:blipFill>
          <a:blip r:embed="rId4" cstate="print">
            <a:extLst>
              <a:ext uri="{28A0092B-C50C-407E-A947-70E740481C1C}">
                <a14:useLocalDpi xmlns:a14="http://schemas.microsoft.com/office/drawing/2010/main" val="0"/>
              </a:ext>
            </a:extLst>
          </a:blip>
          <a:srcRect l="735" t="25800" r="5511" b="5711"/>
          <a:stretch>
            <a:fillRect/>
          </a:stretch>
        </p:blipFill>
        <p:spPr bwMode="auto">
          <a:xfrm>
            <a:off x="946944" y="5189464"/>
            <a:ext cx="2449513"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9B75A95-FD24-5CA8-054D-C51D72C4C18B}"/>
              </a:ext>
            </a:extLst>
          </p:cNvPr>
          <p:cNvSpPr>
            <a:spLocks noGrp="1"/>
          </p:cNvSpPr>
          <p:nvPr>
            <p:ph idx="1"/>
          </p:nvPr>
        </p:nvSpPr>
        <p:spPr>
          <a:xfrm>
            <a:off x="457200" y="1333500"/>
            <a:ext cx="8229600" cy="5524500"/>
          </a:xfrm>
        </p:spPr>
        <p:txBody>
          <a:bodyPr/>
          <a:lstStyle/>
          <a:p>
            <a:r>
              <a:rPr lang="zh-CN" altLang="en-US" dirty="0"/>
              <a:t>用于彩色打印机的</a:t>
            </a:r>
            <a:r>
              <a:rPr lang="en-US" altLang="zh-CN" dirty="0"/>
              <a:t>CMYK</a:t>
            </a:r>
            <a:r>
              <a:rPr lang="zh-CN" altLang="en-US" dirty="0"/>
              <a:t>墨盒</a:t>
            </a:r>
            <a:endParaRPr lang="en-US" altLang="zh-CN" b="1" dirty="0"/>
          </a:p>
          <a:p>
            <a:endParaRPr lang="zh-CN" altLang="en-US" b="1" dirty="0"/>
          </a:p>
        </p:txBody>
      </p:sp>
    </p:spTree>
    <p:extLst>
      <p:ext uri="{BB962C8B-B14F-4D97-AF65-F5344CB8AC3E}">
        <p14:creationId xmlns:p14="http://schemas.microsoft.com/office/powerpoint/2010/main" val="156695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8"/>
          <p:cNvSpPr/>
          <p:nvPr/>
        </p:nvSpPr>
        <p:spPr>
          <a:xfrm>
            <a:off x="646320" y="1446677"/>
            <a:ext cx="7856855" cy="187325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人眼感知颜色需要具</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备</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的条件：</a:t>
            </a:r>
            <a:endParaRPr lang="en-US" altLang="en-US" sz="2600" dirty="0"/>
          </a:p>
          <a:p>
            <a:pPr marL="829310" indent="-304800" algn="l" rtl="0" eaLnBrk="0">
              <a:lnSpc>
                <a:spcPct val="107000"/>
              </a:lnSpc>
              <a:spcBef>
                <a:spcPts val="1365"/>
              </a:spcBef>
            </a:pPr>
            <a:r>
              <a:rPr sz="2400" spc="10" dirty="0">
                <a:solidFill>
                  <a:srgbClr val="0000FF">
                    <a:alpha val="100000"/>
                  </a:srgbClr>
                </a:solidFill>
                <a:latin typeface="Cambria Math" panose="02040503050406030204"/>
                <a:ea typeface="Cambria Math" panose="02040503050406030204"/>
                <a:cs typeface="Cambria Math" panose="02040503050406030204"/>
              </a:rPr>
              <a:t>–  </a:t>
            </a:r>
            <a:r>
              <a:rPr sz="2400" spc="10" dirty="0">
                <a:ln w="870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光</a:t>
            </a:r>
            <a:r>
              <a:rPr sz="2400" spc="1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是颜色形成的物理基础；发光</a:t>
            </a:r>
            <a:r>
              <a:rPr sz="2400" spc="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体自身发射光线，非</a:t>
            </a:r>
            <a:r>
              <a:rPr sz="2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400" spc="1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发光体经</a:t>
            </a:r>
            <a:r>
              <a:rPr sz="2400" spc="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过光反射或透射进入</a:t>
            </a:r>
            <a:r>
              <a:rPr sz="2400" spc="0" dirty="0">
                <a:ln w="870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人眼</a:t>
            </a:r>
            <a:r>
              <a:rPr sz="2400" spc="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400" dirty="0"/>
          </a:p>
          <a:p>
            <a:pPr algn="l" rtl="0" eaLnBrk="0">
              <a:lnSpc>
                <a:spcPct val="100000"/>
              </a:lnSpc>
            </a:pPr>
            <a:endParaRPr lang="en-US" altLang="en-US" sz="1100" dirty="0"/>
          </a:p>
          <a:p>
            <a:pPr marL="524510" algn="l" rtl="0" eaLnBrk="0">
              <a:lnSpc>
                <a:spcPct val="95000"/>
              </a:lnSpc>
            </a:pPr>
            <a:r>
              <a:rPr sz="2400" spc="-50" dirty="0">
                <a:solidFill>
                  <a:srgbClr val="000000">
                    <a:alpha val="100000"/>
                  </a:srgbClr>
                </a:solidFill>
                <a:latin typeface="Cambria Math" panose="02040503050406030204"/>
                <a:ea typeface="Cambria Math" panose="02040503050406030204"/>
                <a:cs typeface="Cambria Math" panose="02040503050406030204"/>
              </a:rPr>
              <a:t>–  </a:t>
            </a:r>
            <a:r>
              <a:rPr sz="2400" spc="-5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光信号经</a:t>
            </a:r>
            <a:r>
              <a:rPr sz="2400" spc="-50" dirty="0">
                <a:ln w="870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视觉神经中枢的解释</a:t>
            </a:r>
            <a:r>
              <a:rPr sz="2400" spc="-5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，形成对颜色</a:t>
            </a:r>
            <a:r>
              <a:rPr sz="2400" spc="-3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a:t>
            </a:r>
            <a:r>
              <a:rPr sz="2400" spc="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感知。</a:t>
            </a:r>
            <a:endParaRPr lang="en-US" altLang="en-US" sz="2400" dirty="0"/>
          </a:p>
        </p:txBody>
      </p:sp>
      <p:pic>
        <p:nvPicPr>
          <p:cNvPr id="29" name="picture 29"/>
          <p:cNvPicPr>
            <a:picLocks noChangeAspect="1"/>
          </p:cNvPicPr>
          <p:nvPr/>
        </p:nvPicPr>
        <p:blipFill>
          <a:blip r:embed="rId2"/>
          <a:stretch>
            <a:fillRect/>
          </a:stretch>
        </p:blipFill>
        <p:spPr>
          <a:xfrm rot="21600000">
            <a:off x="659020" y="1488480"/>
            <a:ext cx="127653" cy="254975"/>
          </a:xfrm>
          <a:prstGeom prst="rect">
            <a:avLst/>
          </a:prstGeom>
        </p:spPr>
      </p:pic>
      <p:pic>
        <p:nvPicPr>
          <p:cNvPr id="30" name="picture 30"/>
          <p:cNvPicPr>
            <a:picLocks noChangeAspect="1"/>
          </p:cNvPicPr>
          <p:nvPr/>
        </p:nvPicPr>
        <p:blipFill>
          <a:blip r:embed="rId3"/>
          <a:stretch>
            <a:fillRect/>
          </a:stretch>
        </p:blipFill>
        <p:spPr>
          <a:xfrm rot="21600000">
            <a:off x="2555747" y="3429000"/>
            <a:ext cx="4451604" cy="2919983"/>
          </a:xfrm>
          <a:prstGeom prst="rect">
            <a:avLst/>
          </a:prstGeom>
        </p:spPr>
      </p:pic>
      <p:graphicFrame>
        <p:nvGraphicFramePr>
          <p:cNvPr id="31" name="table 31"/>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73050" algn="l" rtl="0" eaLnBrk="0">
                        <a:lnSpc>
                          <a:spcPct val="80000"/>
                        </a:lnSpc>
                      </a:pPr>
                      <a:r>
                        <a:rPr sz="1800" spc="0" dirty="0">
                          <a:solidFill>
                            <a:srgbClr val="FFFFFF">
                              <a:alpha val="100000"/>
                            </a:srgbClr>
                          </a:solidFill>
                          <a:latin typeface="Arial" panose="020B0604020202020204"/>
                          <a:ea typeface="Arial" panose="020B0604020202020204"/>
                          <a:cs typeface="Arial" panose="020B0604020202020204"/>
                        </a:rPr>
                        <a:t>6</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dirty="0"/>
                    </a:p>
                    <a:p>
                      <a:pPr algn="l" rtl="0" eaLnBrk="0">
                        <a:lnSpc>
                          <a:spcPct val="123000"/>
                        </a:lnSpc>
                      </a:pPr>
                      <a:endParaRPr lang="en-US" altLang="en-US" sz="1000" dirty="0"/>
                    </a:p>
                    <a:p>
                      <a:pPr algn="r" rtl="0" eaLnBrk="0">
                        <a:lnSpc>
                          <a:spcPct val="96000"/>
                        </a:lnSpc>
                        <a:spcBef>
                          <a:spcPts val="5"/>
                        </a:spcBef>
                      </a:pPr>
                      <a:r>
                        <a:rPr sz="3900" spc="90" dirty="0">
                          <a:solidFill>
                            <a:srgbClr val="FFFFFF">
                              <a:alpha val="100000"/>
                            </a:srgbClr>
                          </a:solidFill>
                          <a:latin typeface="黑体" panose="02010609060101010101" charset="-122"/>
                          <a:ea typeface="黑体" panose="02010609060101010101" charset="-122"/>
                          <a:cs typeface="黑体" panose="02010609060101010101" charset="-122"/>
                        </a:rPr>
                        <a:t>颜色形成的条</a:t>
                      </a:r>
                      <a:r>
                        <a:rPr sz="3900" spc="30" dirty="0">
                          <a:solidFill>
                            <a:srgbClr val="FFFFFF">
                              <a:alpha val="100000"/>
                            </a:srgbClr>
                          </a:solidFill>
                          <a:latin typeface="黑体" panose="02010609060101010101" charset="-122"/>
                          <a:ea typeface="黑体" panose="02010609060101010101" charset="-122"/>
                          <a:cs typeface="黑体" panose="02010609060101010101" charset="-122"/>
                        </a:rPr>
                        <a:t>件</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32" name="picture 32"/>
          <p:cNvPicPr>
            <a:picLocks noChangeAspect="1"/>
          </p:cNvPicPr>
          <p:nvPr/>
        </p:nvPicPr>
        <p:blipFill>
          <a:blip r:embed="rId4"/>
          <a:stretch>
            <a:fillRect/>
          </a:stretch>
        </p:blipFill>
        <p:spPr>
          <a:xfrm rot="21600000">
            <a:off x="8449056" y="6332218"/>
            <a:ext cx="694943" cy="5074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5" name="picture 725"/>
          <p:cNvPicPr>
            <a:picLocks noChangeAspect="1"/>
          </p:cNvPicPr>
          <p:nvPr/>
        </p:nvPicPr>
        <p:blipFill>
          <a:blip r:embed="rId3"/>
          <a:stretch>
            <a:fillRect/>
          </a:stretch>
        </p:blipFill>
        <p:spPr>
          <a:xfrm rot="21600000">
            <a:off x="5945123" y="1210055"/>
            <a:ext cx="3198876" cy="5647941"/>
          </a:xfrm>
          <a:prstGeom prst="rect">
            <a:avLst/>
          </a:prstGeom>
        </p:spPr>
      </p:pic>
      <p:sp>
        <p:nvSpPr>
          <p:cNvPr id="726" name="textbox 726"/>
          <p:cNvSpPr/>
          <p:nvPr/>
        </p:nvSpPr>
        <p:spPr>
          <a:xfrm>
            <a:off x="363741" y="1490220"/>
            <a:ext cx="5474334" cy="4523740"/>
          </a:xfrm>
          <a:prstGeom prst="rect">
            <a:avLst/>
          </a:prstGeom>
        </p:spPr>
        <p:txBody>
          <a:bodyPr vert="horz" wrap="square" lIns="0" tIns="0" rIns="0" bIns="0"/>
          <a:lstStyle/>
          <a:p>
            <a:pPr algn="l" rtl="0" eaLnBrk="0">
              <a:lnSpc>
                <a:spcPct val="83000"/>
              </a:lnSpc>
            </a:pPr>
            <a:endParaRPr lang="en-US" altLang="en-US" sz="100" dirty="0"/>
          </a:p>
          <a:p>
            <a:pPr marL="469900" indent="-457200" algn="l" rtl="0" eaLnBrk="0">
              <a:lnSpc>
                <a:spcPct val="95000"/>
              </a:lnSpc>
              <a:spcAft>
                <a:spcPts val="600"/>
              </a:spcAft>
              <a:buFont typeface="Arial" panose="020B0604020202020204" pitchFamily="34" charset="0"/>
              <a:buChar char="•"/>
              <a:tabLst>
                <a:tab pos="140335" algn="l"/>
              </a:tabLst>
            </a:pPr>
            <a:r>
              <a:rPr lang="en-US"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RGB/CMK</a:t>
            </a:r>
            <a:r>
              <a:rPr lang="zh-CN" altLang="en-US"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rPr>
              <a:t>不能很好适应人解释颜色。</a:t>
            </a:r>
            <a:endParaRPr lang="en-US"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endParaRPr>
          </a:p>
          <a:p>
            <a:pPr marL="469900" indent="-457200" algn="l" rtl="0" eaLnBrk="0">
              <a:lnSpc>
                <a:spcPct val="95000"/>
              </a:lnSpc>
              <a:buFont typeface="Arial" panose="020B0604020202020204" pitchFamily="34" charset="0"/>
              <a:buChar char="•"/>
              <a:tabLst>
                <a:tab pos="140335" algn="l"/>
              </a:tabLst>
            </a:pPr>
            <a:r>
              <a:rPr sz="2600" spc="90" dirty="0" err="1">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面向人类视觉的颜色空间</a:t>
            </a:r>
            <a:r>
              <a:rPr sz="2600" spc="9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从人</a:t>
            </a:r>
            <a:r>
              <a:rPr sz="2600" spc="3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类</a:t>
            </a:r>
            <a:r>
              <a:rPr sz="2600" spc="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视</a:t>
            </a:r>
            <a:r>
              <a:rPr sz="2600" spc="-5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觉系统出发，用色调</a:t>
            </a:r>
            <a:r>
              <a:rPr sz="2600" b="1" spc="0" dirty="0" err="1">
                <a:solidFill>
                  <a:srgbClr val="000000">
                    <a:alpha val="100000"/>
                  </a:srgbClr>
                </a:solidFill>
                <a:latin typeface="Times New Roman" panose="02020603050405020304"/>
                <a:ea typeface="Times New Roman" panose="02020603050405020304"/>
                <a:cs typeface="Times New Roman" panose="02020603050405020304"/>
              </a:rPr>
              <a:t>H</a:t>
            </a:r>
            <a:r>
              <a:rPr sz="2600" spc="-50" dirty="0">
                <a:solidFill>
                  <a:srgbClr val="000000">
                    <a:alpha val="100000"/>
                  </a:srgbClr>
                </a:solidFill>
                <a:latin typeface="Times New Roman" panose="02020603050405020304"/>
                <a:ea typeface="Times New Roman" panose="02020603050405020304"/>
                <a:cs typeface="Times New Roman" panose="02020603050405020304"/>
              </a:rPr>
              <a:t> </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5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饱</a:t>
            </a:r>
            <a:r>
              <a:rPr sz="2600" spc="-2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和</a:t>
            </a:r>
            <a:r>
              <a:rPr sz="2600" spc="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度</a:t>
            </a:r>
            <a:r>
              <a:rPr sz="2600" b="1" spc="-50" dirty="0" err="1">
                <a:solidFill>
                  <a:srgbClr val="000000">
                    <a:alpha val="100000"/>
                  </a:srgbClr>
                </a:solidFill>
                <a:latin typeface="Times New Roman" panose="02020603050405020304"/>
                <a:ea typeface="Times New Roman" panose="02020603050405020304"/>
                <a:cs typeface="Times New Roman" panose="02020603050405020304"/>
              </a:rPr>
              <a:t>S</a:t>
            </a:r>
            <a:r>
              <a:rPr sz="2600" spc="-50" dirty="0">
                <a:solidFill>
                  <a:srgbClr val="000000">
                    <a:alpha val="100000"/>
                  </a:srgbClr>
                </a:solidFill>
                <a:latin typeface="Times New Roman" panose="02020603050405020304"/>
                <a:ea typeface="Times New Roman" panose="02020603050405020304"/>
                <a:cs typeface="Times New Roman" panose="02020603050405020304"/>
              </a:rPr>
              <a:t> </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、亮度</a:t>
            </a:r>
            <a:r>
              <a:rPr sz="2600" b="1" spc="-10" dirty="0">
                <a:solidFill>
                  <a:srgbClr val="000000">
                    <a:alpha val="100000"/>
                  </a:srgbClr>
                </a:solidFill>
                <a:latin typeface="Times New Roman" panose="02020603050405020304"/>
                <a:ea typeface="Times New Roman" panose="02020603050405020304"/>
                <a:cs typeface="Times New Roman" panose="02020603050405020304"/>
              </a:rPr>
              <a:t>I</a:t>
            </a:r>
            <a:r>
              <a:rPr sz="2600" b="1" spc="-50" dirty="0">
                <a:solidFill>
                  <a:srgbClr val="000000">
                    <a:alpha val="100000"/>
                  </a:srgbClr>
                </a:solidFill>
                <a:latin typeface="Times New Roman" panose="02020603050405020304"/>
                <a:ea typeface="Times New Roman" panose="02020603050405020304"/>
                <a:cs typeface="Times New Roman" panose="02020603050405020304"/>
              </a:rPr>
              <a:t>/</a:t>
            </a:r>
            <a:r>
              <a:rPr sz="2600" b="1" spc="0" dirty="0">
                <a:solidFill>
                  <a:srgbClr val="000000">
                    <a:alpha val="100000"/>
                  </a:srgbClr>
                </a:solidFill>
                <a:latin typeface="Times New Roman" panose="02020603050405020304"/>
                <a:ea typeface="Times New Roman" panose="02020603050405020304"/>
                <a:cs typeface="Times New Roman" panose="02020603050405020304"/>
              </a:rPr>
              <a:t>V</a:t>
            </a:r>
            <a:r>
              <a:rPr sz="2600" b="1" spc="-50" dirty="0">
                <a:solidFill>
                  <a:srgbClr val="000000">
                    <a:alpha val="100000"/>
                  </a:srgbClr>
                </a:solidFill>
                <a:latin typeface="Times New Roman" panose="02020603050405020304"/>
                <a:ea typeface="Times New Roman" panose="02020603050405020304"/>
                <a:cs typeface="Times New Roman" panose="02020603050405020304"/>
              </a:rPr>
              <a:t>/</a:t>
            </a:r>
            <a:r>
              <a:rPr sz="2600" b="1" spc="0" dirty="0">
                <a:solidFill>
                  <a:srgbClr val="000000">
                    <a:alpha val="100000"/>
                  </a:srgbClr>
                </a:solidFill>
                <a:latin typeface="Times New Roman" panose="02020603050405020304"/>
                <a:ea typeface="Times New Roman" panose="02020603050405020304"/>
                <a:cs typeface="Times New Roman" panose="02020603050405020304"/>
              </a:rPr>
              <a:t>B</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来描述色彩。</a:t>
            </a:r>
            <a:endParaRPr lang="en-US" altLang="en-US" sz="2600" dirty="0"/>
          </a:p>
          <a:p>
            <a:pPr marL="524510" algn="l" rtl="0" eaLnBrk="0">
              <a:lnSpc>
                <a:spcPct val="96000"/>
              </a:lnSpc>
              <a:spcBef>
                <a:spcPts val="1765"/>
              </a:spcBef>
            </a:pPr>
            <a:r>
              <a:rPr sz="2600" spc="60" dirty="0">
                <a:solidFill>
                  <a:srgbClr val="7D2E8F">
                    <a:alpha val="100000"/>
                  </a:srgbClr>
                </a:solidFill>
                <a:latin typeface="Cambria Math" panose="02040503050406030204"/>
                <a:ea typeface="Cambria Math" panose="02040503050406030204"/>
                <a:cs typeface="Cambria Math" panose="02040503050406030204"/>
              </a:rPr>
              <a:t>– </a:t>
            </a:r>
            <a:r>
              <a:rPr sz="2600" spc="6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色调</a:t>
            </a:r>
            <a:r>
              <a:rPr sz="2600" spc="0" dirty="0">
                <a:ln w="9448"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H</a:t>
            </a:r>
            <a:r>
              <a:rPr sz="2600" spc="6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：描述纯色的属性</a:t>
            </a:r>
            <a:r>
              <a:rPr sz="2600" spc="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marL="524510" algn="l" rtl="0" eaLnBrk="0">
              <a:lnSpc>
                <a:spcPct val="95000"/>
              </a:lnSpc>
              <a:spcBef>
                <a:spcPts val="1385"/>
              </a:spcBef>
            </a:pPr>
            <a:r>
              <a:rPr sz="2600" spc="50" dirty="0">
                <a:solidFill>
                  <a:srgbClr val="7D2E8F">
                    <a:alpha val="100000"/>
                  </a:srgbClr>
                </a:solidFill>
                <a:latin typeface="Cambria Math" panose="02040503050406030204"/>
                <a:ea typeface="Cambria Math" panose="02040503050406030204"/>
                <a:cs typeface="Cambria Math" panose="02040503050406030204"/>
              </a:rPr>
              <a:t>– </a:t>
            </a:r>
            <a:r>
              <a:rPr sz="2600" spc="50" dirty="0" err="1">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饱和度</a:t>
            </a:r>
            <a:r>
              <a:rPr sz="2600" spc="0" dirty="0" err="1">
                <a:ln w="9448"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S</a:t>
            </a:r>
            <a:r>
              <a:rPr sz="2600" spc="5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：色彩的</a:t>
            </a:r>
            <a:r>
              <a:rPr sz="2600" spc="3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纯</a:t>
            </a:r>
            <a:r>
              <a:rPr sz="2600" spc="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度</a:t>
            </a:r>
            <a:r>
              <a:rPr lang="zh-CN" altLang="en-US"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（纯色被白光稀释的程度）</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marL="825500" indent="-300990" algn="l" rtl="0" eaLnBrk="0">
              <a:lnSpc>
                <a:spcPct val="108000"/>
              </a:lnSpc>
              <a:spcBef>
                <a:spcPts val="1375"/>
              </a:spcBef>
            </a:pPr>
            <a:r>
              <a:rPr sz="2600" spc="70" dirty="0">
                <a:solidFill>
                  <a:srgbClr val="7D2E8F">
                    <a:alpha val="100000"/>
                  </a:srgbClr>
                </a:solidFill>
                <a:latin typeface="Cambria Math" panose="02040503050406030204"/>
                <a:ea typeface="Cambria Math" panose="02040503050406030204"/>
                <a:cs typeface="Cambria Math" panose="02040503050406030204"/>
              </a:rPr>
              <a:t>– </a:t>
            </a:r>
            <a:r>
              <a:rPr sz="2600" spc="7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亮度</a:t>
            </a:r>
            <a:r>
              <a:rPr sz="2600" spc="0" dirty="0">
                <a:ln w="9448"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V</a:t>
            </a:r>
            <a:r>
              <a:rPr sz="2600" spc="70" dirty="0">
                <a:ln w="9448"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a:t>
            </a:r>
            <a:r>
              <a:rPr sz="2600" spc="0" dirty="0">
                <a:ln w="9448"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I</a:t>
            </a:r>
            <a:r>
              <a:rPr sz="2600" spc="70" dirty="0">
                <a:ln w="9448"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a:t>
            </a:r>
            <a:r>
              <a:rPr sz="2600" spc="0" dirty="0">
                <a:ln w="9448"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B</a:t>
            </a:r>
            <a:r>
              <a:rPr sz="2600" spc="70" dirty="0">
                <a:ln w="9448"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a:t>
            </a:r>
            <a:r>
              <a:rPr sz="2600" spc="0" dirty="0">
                <a:ln w="9448" cap="flat" cmpd="sng">
                  <a:solidFill>
                    <a:srgbClr val="7D2E8F">
                      <a:alpha val="100000"/>
                    </a:srgbClr>
                  </a:solidFill>
                  <a:prstDash val="solid"/>
                  <a:miter lim="10"/>
                </a:ln>
                <a:solidFill>
                  <a:srgbClr val="7D2E8F">
                    <a:alpha val="100000"/>
                  </a:srgbClr>
                </a:solidFill>
                <a:latin typeface="Cambria Math" panose="02040503050406030204"/>
                <a:ea typeface="Cambria Math" panose="02040503050406030204"/>
                <a:cs typeface="Cambria Math" panose="02040503050406030204"/>
              </a:rPr>
              <a:t>L</a:t>
            </a:r>
            <a:r>
              <a:rPr sz="2600" spc="7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：颜色明亮程</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度</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a:t>
            </a: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3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量度</a:t>
            </a:r>
            <a:r>
              <a:rPr sz="2600" spc="-2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algn="l" rtl="0" eaLnBrk="0">
              <a:lnSpc>
                <a:spcPct val="103000"/>
              </a:lnSpc>
            </a:pPr>
            <a:endParaRPr lang="en-US" altLang="en-US" sz="1100" dirty="0"/>
          </a:p>
          <a:p>
            <a:pPr marL="824230" indent="-299720" algn="l" rtl="0" eaLnBrk="0">
              <a:lnSpc>
                <a:spcPct val="108000"/>
              </a:lnSpc>
              <a:spcBef>
                <a:spcPts val="5"/>
              </a:spcBef>
            </a:pPr>
            <a:r>
              <a:rPr sz="2600" spc="40" dirty="0">
                <a:solidFill>
                  <a:srgbClr val="0000FF">
                    <a:alpha val="100000"/>
                  </a:srgbClr>
                </a:solidFill>
                <a:latin typeface="Cambria Math" panose="02040503050406030204"/>
                <a:ea typeface="Cambria Math" panose="02040503050406030204"/>
                <a:cs typeface="Cambria Math" panose="02040503050406030204"/>
              </a:rPr>
              <a:t>– </a:t>
            </a:r>
            <a:r>
              <a:rPr sz="2600" spc="4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色调</a:t>
            </a:r>
            <a:r>
              <a:rPr sz="2600" spc="4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和</a:t>
            </a:r>
            <a:r>
              <a:rPr sz="2600" spc="4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饱和度</a:t>
            </a:r>
            <a:r>
              <a:rPr sz="2600" spc="4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统称为</a:t>
            </a:r>
            <a:r>
              <a:rPr sz="2600" spc="4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色度</a:t>
            </a:r>
            <a:r>
              <a:rPr sz="2600" spc="4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，表</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示</a:t>
            </a: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颜色</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的类别与纯度。</a:t>
            </a:r>
            <a:endParaRPr lang="en-US" altLang="en-US" sz="2600" dirty="0"/>
          </a:p>
        </p:txBody>
      </p:sp>
      <p:graphicFrame>
        <p:nvGraphicFramePr>
          <p:cNvPr id="728" name="table 728"/>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2725" algn="l" rtl="0" eaLnBrk="0">
                        <a:lnSpc>
                          <a:spcPct val="80000"/>
                        </a:lnSpc>
                        <a:spcBef>
                          <a:spcPts val="0"/>
                        </a:spcBef>
                      </a:pPr>
                      <a:r>
                        <a:rPr sz="1800" spc="-30" dirty="0">
                          <a:solidFill>
                            <a:srgbClr val="FFFFFF">
                              <a:alpha val="100000"/>
                            </a:srgbClr>
                          </a:solidFill>
                          <a:latin typeface="Arial" panose="020B0604020202020204"/>
                          <a:ea typeface="Arial" panose="020B0604020202020204"/>
                          <a:cs typeface="Arial" panose="020B0604020202020204"/>
                        </a:rPr>
                        <a:t>7</a:t>
                      </a:r>
                      <a:r>
                        <a:rPr sz="1800" spc="-20" dirty="0">
                          <a:solidFill>
                            <a:srgbClr val="FFFFFF">
                              <a:alpha val="100000"/>
                            </a:srgbClr>
                          </a:solidFill>
                          <a:latin typeface="Arial" panose="020B0604020202020204"/>
                          <a:ea typeface="Arial" panose="020B0604020202020204"/>
                          <a:cs typeface="Arial" panose="020B0604020202020204"/>
                        </a:rPr>
                        <a:t>3</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dirty="0"/>
                    </a:p>
                    <a:p>
                      <a:pPr algn="l" rtl="0" eaLnBrk="0">
                        <a:lnSpc>
                          <a:spcPct val="123000"/>
                        </a:lnSpc>
                      </a:pPr>
                      <a:endParaRPr lang="en-US" altLang="en-US" sz="1000" dirty="0"/>
                    </a:p>
                    <a:p>
                      <a:pPr algn="r" rtl="0" eaLnBrk="0">
                        <a:lnSpc>
                          <a:spcPct val="96000"/>
                        </a:lnSpc>
                        <a:spcBef>
                          <a:spcPts val="5"/>
                        </a:spcBef>
                      </a:pPr>
                      <a:r>
                        <a:rPr sz="3900" spc="0" dirty="0">
                          <a:solidFill>
                            <a:srgbClr val="FFFFFF">
                              <a:alpha val="100000"/>
                            </a:srgbClr>
                          </a:solidFill>
                          <a:latin typeface="Arial" panose="020B0604020202020204"/>
                          <a:ea typeface="Arial" panose="020B0604020202020204"/>
                          <a:cs typeface="Arial" panose="020B0604020202020204"/>
                        </a:rPr>
                        <a:t>HSV</a:t>
                      </a:r>
                      <a:r>
                        <a:rPr sz="3900" spc="100" dirty="0">
                          <a:solidFill>
                            <a:srgbClr val="FFFFFF">
                              <a:alpha val="100000"/>
                            </a:srgbClr>
                          </a:solidFill>
                          <a:latin typeface="Arial" panose="020B0604020202020204"/>
                          <a:ea typeface="Arial" panose="020B0604020202020204"/>
                          <a:cs typeface="Arial" panose="020B0604020202020204"/>
                        </a:rPr>
                        <a:t>/</a:t>
                      </a:r>
                      <a:r>
                        <a:rPr sz="3900" spc="0" dirty="0">
                          <a:solidFill>
                            <a:srgbClr val="FFFFFF">
                              <a:alpha val="100000"/>
                            </a:srgbClr>
                          </a:solidFill>
                          <a:latin typeface="Arial" panose="020B0604020202020204"/>
                          <a:ea typeface="Arial" panose="020B0604020202020204"/>
                          <a:cs typeface="Arial" panose="020B0604020202020204"/>
                        </a:rPr>
                        <a:t>HSI</a:t>
                      </a:r>
                      <a:r>
                        <a:rPr sz="3900" spc="100" dirty="0">
                          <a:solidFill>
                            <a:srgbClr val="FFFFFF">
                              <a:alpha val="100000"/>
                            </a:srgbClr>
                          </a:solidFill>
                          <a:latin typeface="黑体" panose="02010609060101010101" charset="-122"/>
                          <a:ea typeface="黑体" panose="02010609060101010101" charset="-122"/>
                          <a:cs typeface="黑体" panose="02010609060101010101" charset="-122"/>
                        </a:rPr>
                        <a:t>颜色空</a:t>
                      </a:r>
                      <a:r>
                        <a:rPr sz="3900" spc="80" dirty="0">
                          <a:solidFill>
                            <a:srgbClr val="FFFFFF">
                              <a:alpha val="100000"/>
                            </a:srgbClr>
                          </a:solidFill>
                          <a:latin typeface="黑体" panose="02010609060101010101" charset="-122"/>
                          <a:ea typeface="黑体" panose="02010609060101010101" charset="-122"/>
                          <a:cs typeface="黑体" panose="02010609060101010101" charset="-122"/>
                        </a:rPr>
                        <a:t>间</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1252" y="1484784"/>
            <a:ext cx="4089788" cy="4329934"/>
          </a:xfrm>
          <a:prstGeom prst="rect">
            <a:avLst/>
          </a:prstGeom>
        </p:spPr>
      </p:pic>
      <p:sp>
        <p:nvSpPr>
          <p:cNvPr id="5" name="标题 4"/>
          <p:cNvSpPr>
            <a:spLocks noGrp="1"/>
          </p:cNvSpPr>
          <p:nvPr>
            <p:ph type="title"/>
          </p:nvPr>
        </p:nvSpPr>
        <p:spPr/>
        <p:txBody>
          <a:bodyPr/>
          <a:lstStyle/>
          <a:p>
            <a:pPr algn="r" rtl="0" eaLnBrk="0">
              <a:lnSpc>
                <a:spcPct val="96000"/>
              </a:lnSpc>
              <a:spcBef>
                <a:spcPts val="5"/>
              </a:spcBef>
            </a:pPr>
            <a:r>
              <a:rPr lang="en-US" altLang="zh-CN" sz="4000" spc="0" dirty="0">
                <a:solidFill>
                  <a:srgbClr val="FFFFFF">
                    <a:alpha val="100000"/>
                  </a:srgbClr>
                </a:solidFill>
                <a:latin typeface="Arial" panose="020B0604020202020204"/>
                <a:ea typeface="Arial" panose="020B0604020202020204"/>
                <a:cs typeface="Arial" panose="020B0604020202020204"/>
              </a:rPr>
              <a:t>HSV</a:t>
            </a:r>
            <a:r>
              <a:rPr lang="en-US" altLang="zh-CN" sz="4000" spc="100" dirty="0">
                <a:solidFill>
                  <a:srgbClr val="FFFFFF">
                    <a:alpha val="100000"/>
                  </a:srgbClr>
                </a:solidFill>
                <a:latin typeface="Arial" panose="020B0604020202020204"/>
                <a:ea typeface="Arial" panose="020B0604020202020204"/>
                <a:cs typeface="Arial" panose="020B0604020202020204"/>
              </a:rPr>
              <a:t>/</a:t>
            </a:r>
            <a:r>
              <a:rPr lang="en-US" altLang="zh-CN" sz="4000" spc="0" dirty="0">
                <a:solidFill>
                  <a:srgbClr val="FFFFFF">
                    <a:alpha val="100000"/>
                  </a:srgbClr>
                </a:solidFill>
                <a:latin typeface="Arial" panose="020B0604020202020204"/>
                <a:ea typeface="Arial" panose="020B0604020202020204"/>
                <a:cs typeface="Arial" panose="020B0604020202020204"/>
              </a:rPr>
              <a:t>HSI</a:t>
            </a:r>
            <a:r>
              <a:rPr lang="zh-CN" altLang="en-US" sz="4000" spc="100" dirty="0">
                <a:solidFill>
                  <a:srgbClr val="FFFFFF">
                    <a:alpha val="100000"/>
                  </a:srgbClr>
                </a:solidFill>
                <a:latin typeface="黑体" panose="02010609060101010101" charset="-122"/>
                <a:ea typeface="黑体" panose="02010609060101010101" charset="-122"/>
                <a:cs typeface="黑体" panose="02010609060101010101" charset="-122"/>
              </a:rPr>
              <a:t>颜色空</a:t>
            </a:r>
            <a:r>
              <a:rPr lang="zh-CN" altLang="en-US" sz="4000" spc="80" dirty="0">
                <a:solidFill>
                  <a:srgbClr val="FFFFFF">
                    <a:alpha val="100000"/>
                  </a:srgbClr>
                </a:solidFill>
                <a:latin typeface="黑体" panose="02010609060101010101" charset="-122"/>
                <a:ea typeface="黑体" panose="02010609060101010101" charset="-122"/>
                <a:cs typeface="黑体" panose="02010609060101010101" charset="-122"/>
              </a:rPr>
              <a:t>间</a:t>
            </a:r>
            <a:endParaRPr lang="zh-CN" altLang="en-US" sz="4000" dirty="0"/>
          </a:p>
        </p:txBody>
      </p:sp>
      <p:sp>
        <p:nvSpPr>
          <p:cNvPr id="7" name="内容占位符 6"/>
          <p:cNvSpPr>
            <a:spLocks noGrp="1"/>
          </p:cNvSpPr>
          <p:nvPr>
            <p:ph idx="1"/>
          </p:nvPr>
        </p:nvSpPr>
        <p:spPr>
          <a:xfrm>
            <a:off x="457200" y="1268760"/>
            <a:ext cx="5050904" cy="5523860"/>
          </a:xfrm>
        </p:spPr>
        <p:txBody>
          <a:bodyPr/>
          <a:lstStyle/>
          <a:p>
            <a:r>
              <a:rPr lang="en-US" altLang="zh-CN" sz="2800" dirty="0"/>
              <a:t>HSV/HSI </a:t>
            </a:r>
            <a:r>
              <a:rPr lang="zh-CN" altLang="en-US" sz="2800" dirty="0"/>
              <a:t>是</a:t>
            </a:r>
            <a:r>
              <a:rPr lang="en-US" altLang="zh-CN" sz="2800" dirty="0"/>
              <a:t>RGB </a:t>
            </a:r>
            <a:r>
              <a:rPr lang="zh-CN" altLang="en-US" sz="2800" dirty="0"/>
              <a:t>的投影。</a:t>
            </a:r>
          </a:p>
          <a:p>
            <a:pPr>
              <a:lnSpc>
                <a:spcPct val="120000"/>
              </a:lnSpc>
            </a:pPr>
            <a:r>
              <a:rPr lang="zh-CN" altLang="en-US" sz="2600" b="1" dirty="0">
                <a:latin typeface="Times New Roman" pitchFamily="18" charset="0"/>
                <a:cs typeface="Times New Roman" pitchFamily="18" charset="0"/>
              </a:rPr>
              <a:t>将颜色立方体旋转，使</a:t>
            </a:r>
            <a:r>
              <a:rPr lang="zh-CN" altLang="en-US" sz="2600" b="1" dirty="0">
                <a:solidFill>
                  <a:srgbClr val="0000FF"/>
                </a:solidFill>
                <a:latin typeface="Times New Roman" pitchFamily="18" charset="0"/>
                <a:cs typeface="Times New Roman" pitchFamily="18" charset="0"/>
              </a:rPr>
              <a:t>灰度级轴</a:t>
            </a:r>
            <a:r>
              <a:rPr lang="zh-CN" altLang="en-US" sz="2600" b="1" dirty="0">
                <a:latin typeface="Times New Roman" pitchFamily="18" charset="0"/>
                <a:cs typeface="Times New Roman" pitchFamily="18" charset="0"/>
              </a:rPr>
              <a:t>垂直于水平面，黑色顶点向下。灰度级是沿着两个顶点的连线，与水平面垂直。</a:t>
            </a:r>
            <a:endParaRPr lang="en-US" altLang="zh-CN" sz="2600" b="1" dirty="0">
              <a:latin typeface="Times New Roman" pitchFamily="18" charset="0"/>
              <a:cs typeface="Times New Roman" pitchFamily="18" charset="0"/>
            </a:endParaRPr>
          </a:p>
          <a:p>
            <a:pPr>
              <a:lnSpc>
                <a:spcPct val="120000"/>
              </a:lnSpc>
            </a:pPr>
            <a:r>
              <a:rPr lang="zh-CN" altLang="en-US" sz="2600" b="1" dirty="0">
                <a:latin typeface="Times New Roman" pitchFamily="18" charset="0"/>
                <a:cs typeface="Times New Roman" pitchFamily="18" charset="0"/>
              </a:rPr>
              <a:t>当相交平面沿灰度级轴向上或向下移动时，由平面与立方体构成的横截面呈</a:t>
            </a:r>
            <a:r>
              <a:rPr lang="zh-CN" altLang="en-US" sz="2600" b="1" dirty="0">
                <a:solidFill>
                  <a:srgbClr val="0000FF"/>
                </a:solidFill>
                <a:latin typeface="Times New Roman" pitchFamily="18" charset="0"/>
                <a:cs typeface="Times New Roman" pitchFamily="18" charset="0"/>
              </a:rPr>
              <a:t>三角形</a:t>
            </a:r>
            <a:r>
              <a:rPr lang="zh-CN" altLang="en-US" sz="2600" b="1" dirty="0">
                <a:latin typeface="Times New Roman" pitchFamily="18" charset="0"/>
                <a:cs typeface="Times New Roman" pitchFamily="18" charset="0"/>
              </a:rPr>
              <a:t>或</a:t>
            </a:r>
            <a:r>
              <a:rPr lang="zh-CN" altLang="en-US" sz="2600" b="1" dirty="0">
                <a:solidFill>
                  <a:srgbClr val="0000FF"/>
                </a:solidFill>
                <a:latin typeface="Times New Roman" pitchFamily="18" charset="0"/>
                <a:cs typeface="Times New Roman" pitchFamily="18" charset="0"/>
              </a:rPr>
              <a:t>六边形</a:t>
            </a:r>
            <a:r>
              <a:rPr lang="zh-CN" altLang="en-US" sz="2600" b="1" dirty="0">
                <a:latin typeface="Times New Roman" pitchFamily="18" charset="0"/>
                <a:cs typeface="Times New Roman" pitchFamily="18" charset="0"/>
              </a:rPr>
              <a:t>，具有相同的亮度。</a:t>
            </a:r>
            <a:endParaRPr lang="en-US" altLang="zh-CN" sz="2600" b="1" dirty="0">
              <a:latin typeface="Times New Roman" pitchFamily="18" charset="0"/>
              <a:cs typeface="Times New Roman" pitchFamily="18" charset="0"/>
            </a:endParaRPr>
          </a:p>
        </p:txBody>
      </p:sp>
      <p:sp>
        <p:nvSpPr>
          <p:cNvPr id="8" name="矩形 7"/>
          <p:cNvSpPr/>
          <p:nvPr/>
        </p:nvSpPr>
        <p:spPr>
          <a:xfrm>
            <a:off x="5790715" y="5777437"/>
            <a:ext cx="324578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RGB</a:t>
            </a:r>
            <a:r>
              <a:rPr kumimoji="0" lang="zh-CN" alt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与</a:t>
            </a:r>
            <a:r>
              <a:rPr kumimoji="0" 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HSI</a:t>
            </a:r>
            <a:r>
              <a:rPr kumimoji="0" lang="zh-CN" alt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颜色空间的关系</a:t>
            </a:r>
          </a:p>
        </p:txBody>
      </p:sp>
    </p:spTree>
    <p:extLst>
      <p:ext uri="{BB962C8B-B14F-4D97-AF65-F5344CB8AC3E}">
        <p14:creationId xmlns:p14="http://schemas.microsoft.com/office/powerpoint/2010/main" val="4166171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textbox 750"/>
          <p:cNvSpPr/>
          <p:nvPr/>
        </p:nvSpPr>
        <p:spPr>
          <a:xfrm>
            <a:off x="576130" y="1412530"/>
            <a:ext cx="7892415" cy="2830067"/>
          </a:xfrm>
          <a:prstGeom prst="rect">
            <a:avLst/>
          </a:prstGeom>
        </p:spPr>
        <p:txBody>
          <a:bodyPr vert="horz" wrap="square" lIns="0" tIns="0" rIns="0" bIns="0"/>
          <a:lstStyle/>
          <a:p>
            <a:pPr marL="457200" indent="-457200" algn="l" rtl="0" eaLnBrk="0">
              <a:spcBef>
                <a:spcPts val="600"/>
              </a:spcBef>
              <a:spcAft>
                <a:spcPts val="600"/>
              </a:spcAft>
              <a:buFont typeface="Arial" panose="020B0604020202020204" pitchFamily="34" charset="0"/>
              <a:buChar char="•"/>
            </a:pPr>
            <a:r>
              <a:rPr lang="zh-CN" altLang="en-US" sz="2600" b="1" dirty="0">
                <a:effectLst/>
                <a:latin typeface="宋体" panose="02010600030101010101" pitchFamily="2" charset="-122"/>
                <a:ea typeface="宋体" panose="02010600030101010101" pitchFamily="2" charset="-122"/>
              </a:rPr>
              <a:t>形成</a:t>
            </a:r>
            <a:r>
              <a:rPr lang="en-US" altLang="zh-CN" sz="2600" b="1" dirty="0">
                <a:effectLst/>
                <a:latin typeface="宋体" panose="02010600030101010101" pitchFamily="2" charset="-122"/>
                <a:ea typeface="宋体" panose="02010600030101010101" pitchFamily="2" charset="-122"/>
              </a:rPr>
              <a:t>HSI</a:t>
            </a:r>
            <a:r>
              <a:rPr lang="zh-CN" altLang="en-US" sz="2600" b="1" dirty="0">
                <a:effectLst/>
                <a:latin typeface="宋体" panose="02010600030101010101" pitchFamily="2" charset="-122"/>
                <a:ea typeface="宋体" panose="02010600030101010101" pitchFamily="2" charset="-122"/>
              </a:rPr>
              <a:t>空间所要求的色调、饱和度、强度可以由</a:t>
            </a:r>
            <a:r>
              <a:rPr lang="en-US" altLang="zh-CN" sz="2600" b="1" dirty="0">
                <a:latin typeface="宋体" panose="02010600030101010101" pitchFamily="2" charset="-122"/>
                <a:ea typeface="宋体" panose="02010600030101010101" pitchFamily="2" charset="-122"/>
              </a:rPr>
              <a:t>RGB</a:t>
            </a:r>
            <a:r>
              <a:rPr lang="zh-CN" altLang="en-US" sz="2600" b="1" dirty="0">
                <a:latin typeface="宋体" panose="02010600030101010101" pitchFamily="2" charset="-122"/>
                <a:ea typeface="宋体" panose="02010600030101010101" pitchFamily="2" charset="-122"/>
              </a:rPr>
              <a:t>彩色立方体得到</a:t>
            </a:r>
            <a:endParaRPr lang="en-US" altLang="zh-CN" sz="2600" b="1" dirty="0">
              <a:effectLst/>
              <a:latin typeface="宋体" panose="02010600030101010101" pitchFamily="2" charset="-122"/>
              <a:ea typeface="宋体" panose="02010600030101010101" pitchFamily="2" charset="-122"/>
            </a:endParaRPr>
          </a:p>
          <a:p>
            <a:pPr marL="457200" indent="-457200" algn="l" rtl="0" eaLnBrk="0">
              <a:spcBef>
                <a:spcPts val="600"/>
              </a:spcBef>
              <a:spcAft>
                <a:spcPts val="600"/>
              </a:spcAft>
              <a:buFont typeface="Arial" panose="020B0604020202020204" pitchFamily="34" charset="0"/>
              <a:buChar char="•"/>
            </a:pPr>
            <a:r>
              <a:rPr lang="zh-CN" altLang="zh-CN" sz="2600" b="1" dirty="0">
                <a:effectLst/>
                <a:latin typeface="宋体" panose="02010600030101010101" pitchFamily="2" charset="-122"/>
                <a:ea typeface="宋体" panose="02010600030101010101" pitchFamily="2" charset="-122"/>
              </a:rPr>
              <a:t>考虑一个三角形，顶点为黑色、白色和第三种颜色。</a:t>
            </a:r>
            <a:endParaRPr lang="en-US" altLang="zh-CN" sz="2600" b="1" dirty="0">
              <a:effectLst/>
              <a:latin typeface="宋体" panose="02010600030101010101" pitchFamily="2" charset="-122"/>
              <a:ea typeface="宋体" panose="02010600030101010101" pitchFamily="2" charset="-122"/>
            </a:endParaRPr>
          </a:p>
        </p:txBody>
      </p:sp>
      <p:graphicFrame>
        <p:nvGraphicFramePr>
          <p:cNvPr id="753" name="table 753"/>
          <p:cNvGraphicFramePr>
            <a:graphicFrameLocks noGrp="1"/>
          </p:cNvGraphicFramePr>
          <p:nvPr>
            <p:extLst>
              <p:ext uri="{D42A27DB-BD31-4B8C-83A1-F6EECF244321}">
                <p14:modId xmlns:p14="http://schemas.microsoft.com/office/powerpoint/2010/main" val="1263455369"/>
              </p:ext>
            </p:extLst>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212725" algn="l" rtl="0" eaLnBrk="0">
                        <a:lnSpc>
                          <a:spcPct val="79000"/>
                        </a:lnSpc>
                      </a:pPr>
                      <a:r>
                        <a:rPr sz="1800" spc="-30" dirty="0">
                          <a:solidFill>
                            <a:srgbClr val="FFFFFF">
                              <a:alpha val="100000"/>
                            </a:srgbClr>
                          </a:solidFill>
                          <a:latin typeface="Arial" panose="020B0604020202020204"/>
                          <a:ea typeface="Arial" panose="020B0604020202020204"/>
                          <a:cs typeface="Arial" panose="020B0604020202020204"/>
                        </a:rPr>
                        <a:t>7</a:t>
                      </a:r>
                      <a:r>
                        <a:rPr sz="1800" spc="-20" dirty="0">
                          <a:solidFill>
                            <a:srgbClr val="FFFFFF">
                              <a:alpha val="100000"/>
                            </a:srgbClr>
                          </a:solidFill>
                          <a:latin typeface="Arial" panose="020B0604020202020204"/>
                          <a:ea typeface="Arial" panose="020B0604020202020204"/>
                          <a:cs typeface="Arial" panose="020B0604020202020204"/>
                        </a:rPr>
                        <a:t>5</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00000"/>
                        </a:lnSpc>
                      </a:pPr>
                      <a:endParaRPr lang="en-US" altLang="en-US" sz="1000" dirty="0"/>
                    </a:p>
                    <a:p>
                      <a:pPr algn="l" rtl="0" eaLnBrk="0">
                        <a:lnSpc>
                          <a:spcPct val="100000"/>
                        </a:lnSpc>
                      </a:pPr>
                      <a:endParaRPr lang="en-US" altLang="en-US" sz="1000" dirty="0"/>
                    </a:p>
                    <a:p>
                      <a:pPr algn="r" rtl="0" eaLnBrk="0">
                        <a:lnSpc>
                          <a:spcPct val="100000"/>
                        </a:lnSpc>
                      </a:pPr>
                      <a:r>
                        <a:rPr sz="3900" spc="0" dirty="0">
                          <a:solidFill>
                            <a:srgbClr val="FFFFFF">
                              <a:alpha val="100000"/>
                            </a:srgbClr>
                          </a:solidFill>
                          <a:latin typeface="Arial" panose="020B0604020202020204"/>
                          <a:ea typeface="Arial" panose="020B0604020202020204"/>
                          <a:cs typeface="Arial" panose="020B0604020202020204"/>
                        </a:rPr>
                        <a:t>HSV</a:t>
                      </a:r>
                      <a:r>
                        <a:rPr sz="3900" spc="220" dirty="0">
                          <a:solidFill>
                            <a:srgbClr val="FFFFFF">
                              <a:alpha val="100000"/>
                            </a:srgbClr>
                          </a:solidFill>
                          <a:latin typeface="Arial" panose="020B0604020202020204"/>
                          <a:ea typeface="Arial" panose="020B0604020202020204"/>
                          <a:cs typeface="Arial" panose="020B0604020202020204"/>
                        </a:rPr>
                        <a:t>/</a:t>
                      </a:r>
                      <a:r>
                        <a:rPr sz="3900" spc="0" dirty="0">
                          <a:solidFill>
                            <a:srgbClr val="FFFFFF">
                              <a:alpha val="100000"/>
                            </a:srgbClr>
                          </a:solidFill>
                          <a:latin typeface="Arial" panose="020B0604020202020204"/>
                          <a:ea typeface="Arial" panose="020B0604020202020204"/>
                          <a:cs typeface="Arial" panose="020B0604020202020204"/>
                        </a:rPr>
                        <a:t>H</a:t>
                      </a:r>
                      <a:r>
                        <a:rPr lang="en-US" sz="3900" spc="0" dirty="0">
                          <a:solidFill>
                            <a:srgbClr val="FFFFFF">
                              <a:alpha val="100000"/>
                            </a:srgbClr>
                          </a:solidFill>
                          <a:latin typeface="Arial" panose="020B0604020202020204"/>
                          <a:ea typeface="Arial" panose="020B0604020202020204"/>
                          <a:cs typeface="Arial" panose="020B0604020202020204"/>
                        </a:rPr>
                        <a:t>IS </a:t>
                      </a:r>
                      <a:r>
                        <a:rPr lang="zh-CN" altLang="en-US" sz="3900" spc="220" dirty="0">
                          <a:solidFill>
                            <a:srgbClr val="FFFFFF">
                              <a:alpha val="100000"/>
                            </a:srgbClr>
                          </a:solidFill>
                          <a:latin typeface="Arial" panose="020B0604020202020204"/>
                          <a:ea typeface="Arial" panose="020B0604020202020204"/>
                          <a:cs typeface="Arial" panose="020B0604020202020204"/>
                        </a:rPr>
                        <a:t>颜色空间</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grpSp>
        <p:nvGrpSpPr>
          <p:cNvPr id="60" name="group 60"/>
          <p:cNvGrpSpPr/>
          <p:nvPr/>
        </p:nvGrpSpPr>
        <p:grpSpPr>
          <a:xfrm rot="21600000">
            <a:off x="768756" y="3247076"/>
            <a:ext cx="2632158" cy="3105826"/>
            <a:chOff x="0" y="0"/>
            <a:chExt cx="2632158" cy="3105826"/>
          </a:xfrm>
        </p:grpSpPr>
        <p:pic>
          <p:nvPicPr>
            <p:cNvPr id="754" name="picture 754"/>
            <p:cNvPicPr>
              <a:picLocks noChangeAspect="1"/>
            </p:cNvPicPr>
            <p:nvPr/>
          </p:nvPicPr>
          <p:blipFill>
            <a:blip r:embed="rId3"/>
            <a:stretch>
              <a:fillRect/>
            </a:stretch>
          </p:blipFill>
          <p:spPr>
            <a:xfrm rot="21600000">
              <a:off x="41358" y="275758"/>
              <a:ext cx="2590799" cy="2830067"/>
            </a:xfrm>
            <a:prstGeom prst="rect">
              <a:avLst/>
            </a:prstGeom>
          </p:spPr>
        </p:pic>
        <p:sp>
          <p:nvSpPr>
            <p:cNvPr id="755" name="textbox 755"/>
            <p:cNvSpPr/>
            <p:nvPr/>
          </p:nvSpPr>
          <p:spPr>
            <a:xfrm>
              <a:off x="-12700" y="-12700"/>
              <a:ext cx="2397125" cy="437515"/>
            </a:xfrm>
            <a:prstGeom prst="rect">
              <a:avLst/>
            </a:prstGeom>
          </p:spPr>
          <p:txBody>
            <a:bodyPr vert="horz" wrap="square" lIns="0" tIns="0" rIns="0" bIns="0"/>
            <a:lstStyle/>
            <a:p>
              <a:pPr algn="l" rtl="0" eaLnBrk="0">
                <a:lnSpc>
                  <a:spcPct val="83000"/>
                </a:lnSpc>
              </a:pPr>
              <a:endParaRPr lang="en-US" altLang="en-US" sz="100" dirty="0"/>
            </a:p>
          </p:txBody>
        </p:sp>
      </p:grpSp>
      <p:sp>
        <p:nvSpPr>
          <p:cNvPr id="757" name="textbox 757"/>
          <p:cNvSpPr/>
          <p:nvPr/>
        </p:nvSpPr>
        <p:spPr>
          <a:xfrm>
            <a:off x="3792630" y="2994890"/>
            <a:ext cx="4855841" cy="1597073"/>
          </a:xfrm>
          <a:prstGeom prst="rect">
            <a:avLst/>
          </a:prstGeom>
        </p:spPr>
        <p:txBody>
          <a:bodyPr vert="horz" wrap="square" lIns="0" tIns="0" rIns="0" bIns="0"/>
          <a:lstStyle/>
          <a:p>
            <a:pPr marL="457200" indent="-457200" algn="l" rtl="0" eaLnBrk="0">
              <a:spcBef>
                <a:spcPts val="600"/>
              </a:spcBef>
              <a:spcAft>
                <a:spcPts val="600"/>
              </a:spcAft>
              <a:buFont typeface="Arial" panose="020B0604020202020204" pitchFamily="34" charset="0"/>
              <a:buChar char="•"/>
            </a:pPr>
            <a:r>
              <a:rPr lang="zh-CN" altLang="zh-CN" sz="2600" b="1" dirty="0">
                <a:solidFill>
                  <a:srgbClr val="0070C0"/>
                </a:solidFill>
                <a:effectLst/>
                <a:latin typeface="宋体" panose="02010600030101010101" pitchFamily="2" charset="-122"/>
                <a:ea typeface="宋体" panose="02010600030101010101" pitchFamily="2" charset="-122"/>
              </a:rPr>
              <a:t>色调</a:t>
            </a:r>
            <a:r>
              <a:rPr lang="zh-CN" altLang="en-US" sz="2600" b="1" dirty="0">
                <a:solidFill>
                  <a:srgbClr val="0070C0"/>
                </a:solidFill>
                <a:effectLst/>
                <a:latin typeface="宋体" panose="02010600030101010101" pitchFamily="2" charset="-122"/>
                <a:ea typeface="宋体" panose="02010600030101010101" pitchFamily="2" charset="-122"/>
              </a:rPr>
              <a:t>：</a:t>
            </a:r>
            <a:r>
              <a:rPr lang="zh-CN" altLang="zh-CN" sz="2600" b="1" dirty="0">
                <a:effectLst/>
                <a:latin typeface="宋体" panose="02010600030101010101" pitchFamily="2" charset="-122"/>
                <a:ea typeface="宋体" panose="02010600030101010101" pitchFamily="2" charset="-122"/>
              </a:rPr>
              <a:t>三角形内的所有颜色将具有青色色调</a:t>
            </a:r>
            <a:r>
              <a:rPr lang="zh-CN" altLang="en-US" sz="2600" b="1" dirty="0">
                <a:latin typeface="宋体" panose="02010600030101010101" pitchFamily="2" charset="-122"/>
                <a:ea typeface="宋体" panose="02010600030101010101" pitchFamily="2" charset="-122"/>
              </a:rPr>
              <a:t>，</a:t>
            </a:r>
            <a:r>
              <a:rPr lang="zh-CN" altLang="zh-CN" sz="2600" b="1" dirty="0">
                <a:effectLst/>
                <a:latin typeface="宋体" panose="02010600030101010101" pitchFamily="2" charset="-122"/>
                <a:ea typeface="宋体" panose="02010600030101010101" pitchFamily="2" charset="-122"/>
              </a:rPr>
              <a:t>因为它们是青色与黑色和白色的线性组合</a:t>
            </a:r>
            <a:r>
              <a:rPr lang="zh-CN" altLang="en-US" sz="2600" b="1" dirty="0">
                <a:effectLst/>
                <a:latin typeface="宋体" panose="02010600030101010101" pitchFamily="2" charset="-122"/>
                <a:ea typeface="宋体" panose="02010600030101010101" pitchFamily="2" charset="-122"/>
              </a:rPr>
              <a:t>。</a:t>
            </a:r>
            <a:endParaRPr lang="en-US" altLang="zh-CN" sz="2600" b="1" dirty="0">
              <a:effectLst/>
              <a:latin typeface="宋体" panose="02010600030101010101" pitchFamily="2" charset="-122"/>
              <a:ea typeface="宋体" panose="02010600030101010101" pitchFamily="2" charset="-122"/>
            </a:endParaRPr>
          </a:p>
          <a:p>
            <a:pPr marL="457200" indent="-457200" algn="l" rtl="0" eaLnBrk="0">
              <a:spcBef>
                <a:spcPts val="600"/>
              </a:spcBef>
              <a:spcAft>
                <a:spcPts val="600"/>
              </a:spcAft>
              <a:buFont typeface="Arial" panose="020B0604020202020204" pitchFamily="34" charset="0"/>
              <a:buChar char="•"/>
            </a:pPr>
            <a:r>
              <a:rPr lang="zh-CN" altLang="en-US" sz="2600" b="1" dirty="0">
                <a:solidFill>
                  <a:srgbClr val="0070C0"/>
                </a:solidFill>
                <a:latin typeface="宋体" panose="02010600030101010101" pitchFamily="2" charset="-122"/>
                <a:ea typeface="宋体" panose="02010600030101010101" pitchFamily="2" charset="-122"/>
              </a:rPr>
              <a:t>亮度：</a:t>
            </a:r>
            <a:r>
              <a:rPr lang="zh-CN" altLang="en-US" sz="2600" b="1" dirty="0">
                <a:effectLst/>
                <a:latin typeface="宋体" panose="02010600030101010101" pitchFamily="2" charset="-122"/>
                <a:ea typeface="宋体" panose="02010600030101010101" pitchFamily="2" charset="-122"/>
              </a:rPr>
              <a:t>根据轴线位置确定亮度。</a:t>
            </a:r>
            <a:endParaRPr lang="en-US" altLang="zh-CN" sz="2600" b="1" dirty="0">
              <a:effectLst/>
              <a:latin typeface="宋体" panose="02010600030101010101" pitchFamily="2" charset="-122"/>
              <a:ea typeface="宋体" panose="02010600030101010101" pitchFamily="2" charset="-122"/>
            </a:endParaRPr>
          </a:p>
          <a:p>
            <a:pPr marL="457200" indent="-457200" algn="l" rtl="0" eaLnBrk="0">
              <a:spcBef>
                <a:spcPts val="600"/>
              </a:spcBef>
              <a:spcAft>
                <a:spcPts val="600"/>
              </a:spcAft>
              <a:buFont typeface="Arial" panose="020B0604020202020204" pitchFamily="34" charset="0"/>
              <a:buChar char="•"/>
            </a:pPr>
            <a:r>
              <a:rPr lang="zh-CN" altLang="en-US" sz="2600" b="1" dirty="0">
                <a:solidFill>
                  <a:srgbClr val="0070C0"/>
                </a:solidFill>
                <a:latin typeface="宋体" panose="02010600030101010101" pitchFamily="2" charset="-122"/>
                <a:ea typeface="宋体" panose="02010600030101010101" pitchFamily="2" charset="-122"/>
              </a:rPr>
              <a:t>饱和度：</a:t>
            </a:r>
            <a:r>
              <a:rPr lang="zh-CN" altLang="en-US" sz="2600" b="1" dirty="0">
                <a:latin typeface="宋体" panose="02010600030101010101" pitchFamily="2" charset="-122"/>
                <a:ea typeface="宋体" panose="02010600030101010101" pitchFamily="2" charset="-122"/>
              </a:rPr>
              <a:t>越靠近轴线上点越灰，远离轴线饱和度越高，颜色越纯。</a:t>
            </a:r>
            <a:endParaRPr lang="en-US" altLang="zh-CN" sz="2600" b="1" dirty="0">
              <a:latin typeface="宋体" panose="02010600030101010101" pitchFamily="2" charset="-122"/>
              <a:ea typeface="宋体" panose="02010600030101010101" pitchFamily="2" charset="-122"/>
            </a:endParaRPr>
          </a:p>
          <a:p>
            <a:pPr marL="457200" indent="-457200" algn="l" rtl="0" eaLnBrk="0">
              <a:spcBef>
                <a:spcPts val="600"/>
              </a:spcBef>
              <a:spcAft>
                <a:spcPts val="600"/>
              </a:spcAft>
              <a:buFont typeface="Arial" panose="020B0604020202020204" pitchFamily="34" charset="0"/>
              <a:buChar char="•"/>
            </a:pPr>
            <a:endParaRPr lang="en-US" altLang="en-US" sz="2600" b="1" dirty="0">
              <a:latin typeface="宋体" panose="02010600030101010101" pitchFamily="2" charset="-122"/>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 name="picture 758"/>
          <p:cNvPicPr>
            <a:picLocks noChangeAspect="1"/>
          </p:cNvPicPr>
          <p:nvPr/>
        </p:nvPicPr>
        <p:blipFill>
          <a:blip r:embed="rId2"/>
          <a:stretch>
            <a:fillRect/>
          </a:stretch>
        </p:blipFill>
        <p:spPr>
          <a:xfrm rot="21600000">
            <a:off x="4823459" y="1372269"/>
            <a:ext cx="4320499" cy="4292654"/>
          </a:xfrm>
          <a:prstGeom prst="rect">
            <a:avLst/>
          </a:prstGeom>
        </p:spPr>
      </p:pic>
      <p:sp>
        <p:nvSpPr>
          <p:cNvPr id="759" name="textbox 759"/>
          <p:cNvSpPr/>
          <p:nvPr/>
        </p:nvSpPr>
        <p:spPr>
          <a:xfrm>
            <a:off x="513122" y="1462807"/>
            <a:ext cx="4664075" cy="382015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将</a:t>
            </a:r>
            <a:r>
              <a:rPr sz="2600" b="1" spc="0" dirty="0">
                <a:solidFill>
                  <a:srgbClr val="000000">
                    <a:alpha val="100000"/>
                  </a:srgbClr>
                </a:solidFill>
                <a:latin typeface="Times New Roman" panose="02020603050405020304"/>
                <a:ea typeface="Times New Roman" panose="02020603050405020304"/>
                <a:cs typeface="Times New Roman" panose="02020603050405020304"/>
              </a:rPr>
              <a:t>RGB</a:t>
            </a:r>
            <a:r>
              <a:rPr sz="2600" spc="1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颜色立方体沿灰度</a:t>
            </a:r>
            <a:r>
              <a:rPr sz="2600" spc="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级</a:t>
            </a:r>
            <a:endParaRPr lang="en-US" altLang="en-US" sz="2600" dirty="0"/>
          </a:p>
          <a:p>
            <a:pPr marL="455295" algn="l" rtl="0" eaLnBrk="0">
              <a:lnSpc>
                <a:spcPct val="95000"/>
              </a:lnSpc>
              <a:spcBef>
                <a:spcPts val="770"/>
              </a:spcBef>
            </a:pPr>
            <a:r>
              <a:rPr sz="2600" spc="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轴自顶向下进</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行</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投影，形成</a:t>
            </a:r>
            <a:endParaRPr lang="en-US" altLang="en-US" sz="2600" dirty="0"/>
          </a:p>
          <a:p>
            <a:pPr marL="481965" algn="l" rtl="0" eaLnBrk="0">
              <a:lnSpc>
                <a:spcPct val="95000"/>
              </a:lnSpc>
              <a:spcBef>
                <a:spcPts val="805"/>
              </a:spcBef>
            </a:pPr>
            <a:r>
              <a:rPr sz="2600" spc="-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的正六边形称为</a:t>
            </a:r>
            <a:r>
              <a:rPr sz="2600" spc="-2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色</a:t>
            </a:r>
            <a:r>
              <a:rPr sz="2600" spc="-1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度</a:t>
            </a:r>
            <a:r>
              <a:rPr sz="2600" spc="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盘</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marL="12700" algn="l" rtl="0" eaLnBrk="0">
              <a:lnSpc>
                <a:spcPct val="96000"/>
              </a:lnSpc>
              <a:spcBef>
                <a:spcPts val="1360"/>
              </a:spcBef>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正六边形边长上的颜色是</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纯</a:t>
            </a:r>
            <a:endParaRPr lang="en-US" altLang="en-US" sz="2600" dirty="0"/>
          </a:p>
          <a:p>
            <a:pPr marL="459105" algn="l" rtl="0" eaLnBrk="0">
              <a:lnSpc>
                <a:spcPct val="84000"/>
              </a:lnSpc>
              <a:spcBef>
                <a:spcPts val="745"/>
              </a:spcBef>
            </a:pPr>
            <a:r>
              <a:rPr sz="2600" spc="-12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色，原色之间的间隔为</a:t>
            </a:r>
            <a:r>
              <a:rPr lang="en-US" sz="2600" spc="-20" dirty="0">
                <a:ln w="9457"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宋体" panose="02010600030101010101" pitchFamily="2" charset="-122"/>
              </a:rPr>
              <a:t>1</a:t>
            </a:r>
            <a:r>
              <a:rPr sz="2600" spc="-120" dirty="0">
                <a:ln w="9457"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20</a:t>
            </a:r>
            <a:r>
              <a:rPr sz="2600" spc="-120" dirty="0">
                <a:solidFill>
                  <a:srgbClr val="0000FF">
                    <a:alpha val="100000"/>
                  </a:srgbClr>
                </a:solidFill>
                <a:latin typeface="Cambria Math" panose="02040503050406030204"/>
                <a:ea typeface="Cambria Math" panose="02040503050406030204"/>
                <a:cs typeface="Cambria Math" panose="02040503050406030204"/>
              </a:rPr>
              <a:t> </a:t>
            </a:r>
            <a:r>
              <a:rPr sz="2600" spc="-120" baseline="30000" dirty="0">
                <a:ln w="6270"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a:t>
            </a:r>
            <a:r>
              <a:rPr sz="2600" spc="-12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marL="460375" indent="2540" algn="l" rtl="0" eaLnBrk="0">
              <a:lnSpc>
                <a:spcPct val="125000"/>
              </a:lnSpc>
              <a:spcBef>
                <a:spcPts val="50"/>
              </a:spcBef>
            </a:pP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原</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色与二次色之间的间隔为</a:t>
            </a: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30" dirty="0">
                <a:ln w="9448"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60</a:t>
            </a:r>
            <a:r>
              <a:rPr sz="2600" spc="-30" dirty="0">
                <a:solidFill>
                  <a:srgbClr val="0000FF">
                    <a:alpha val="100000"/>
                  </a:srgbClr>
                </a:solidFill>
                <a:latin typeface="Cambria Math" panose="02040503050406030204"/>
                <a:ea typeface="Cambria Math" panose="02040503050406030204"/>
                <a:cs typeface="Cambria Math" panose="02040503050406030204"/>
              </a:rPr>
              <a:t> </a:t>
            </a:r>
            <a:r>
              <a:rPr sz="2600" spc="-30" baseline="30000" dirty="0">
                <a:ln w="6270"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a:t>
            </a:r>
            <a:r>
              <a:rPr sz="2600" spc="-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，每一种纯色与其</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补色相</a:t>
            </a:r>
            <a:endParaRPr lang="en-US" altLang="en-US" sz="2600" dirty="0"/>
          </a:p>
          <a:p>
            <a:pPr algn="l" rtl="0" eaLnBrk="0">
              <a:lnSpc>
                <a:spcPct val="109000"/>
              </a:lnSpc>
            </a:pPr>
            <a:endParaRPr lang="en-US" altLang="en-US" sz="600" dirty="0"/>
          </a:p>
          <a:p>
            <a:pPr marL="459105" algn="l" rtl="0" eaLnBrk="0">
              <a:lnSpc>
                <a:spcPct val="98000"/>
              </a:lnSpc>
              <a:spcBef>
                <a:spcPts val="5"/>
              </a:spcBef>
            </a:pPr>
            <a:r>
              <a:rPr sz="2600" spc="14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差</a:t>
            </a:r>
            <a:r>
              <a:rPr lang="en-US" sz="2600" spc="0" dirty="0">
                <a:ln w="9457"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1</a:t>
            </a:r>
            <a:r>
              <a:rPr sz="2600" spc="140" dirty="0">
                <a:ln w="9457"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80</a:t>
            </a:r>
            <a:r>
              <a:rPr sz="2600" spc="140" baseline="28000" dirty="0">
                <a:ln w="6278" cap="flat" cmpd="sng">
                  <a:solidFill>
                    <a:srgbClr val="0000FF">
                      <a:alpha val="100000"/>
                    </a:srgbClr>
                  </a:solidFill>
                  <a:prstDash val="solid"/>
                  <a:miter lim="10"/>
                </a:ln>
                <a:solidFill>
                  <a:srgbClr val="0000FF">
                    <a:alpha val="100000"/>
                  </a:srgbClr>
                </a:solidFill>
                <a:latin typeface="Cambria Math" panose="02040503050406030204"/>
                <a:ea typeface="Cambria Math" panose="02040503050406030204"/>
                <a:cs typeface="Cambria Math" panose="02040503050406030204"/>
              </a:rPr>
              <a:t>°</a:t>
            </a:r>
            <a:r>
              <a:rPr sz="2600" spc="11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p:txBody>
      </p:sp>
      <p:pic>
        <p:nvPicPr>
          <p:cNvPr id="760" name="picture 760"/>
          <p:cNvPicPr>
            <a:picLocks noChangeAspect="1"/>
          </p:cNvPicPr>
          <p:nvPr/>
        </p:nvPicPr>
        <p:blipFill>
          <a:blip r:embed="rId3"/>
          <a:stretch>
            <a:fillRect/>
          </a:stretch>
        </p:blipFill>
        <p:spPr>
          <a:xfrm rot="21600000">
            <a:off x="525822" y="3007654"/>
            <a:ext cx="127653" cy="254975"/>
          </a:xfrm>
          <a:prstGeom prst="rect">
            <a:avLst/>
          </a:prstGeom>
        </p:spPr>
      </p:pic>
      <p:pic>
        <p:nvPicPr>
          <p:cNvPr id="761" name="picture 761"/>
          <p:cNvPicPr>
            <a:picLocks noChangeAspect="1"/>
          </p:cNvPicPr>
          <p:nvPr/>
        </p:nvPicPr>
        <p:blipFill>
          <a:blip r:embed="rId3"/>
          <a:stretch>
            <a:fillRect/>
          </a:stretch>
        </p:blipFill>
        <p:spPr>
          <a:xfrm rot="21600000">
            <a:off x="525822" y="1504609"/>
            <a:ext cx="127653" cy="254975"/>
          </a:xfrm>
          <a:prstGeom prst="rect">
            <a:avLst/>
          </a:prstGeom>
        </p:spPr>
      </p:pic>
      <p:graphicFrame>
        <p:nvGraphicFramePr>
          <p:cNvPr id="762" name="table 762"/>
          <p:cNvGraphicFramePr>
            <a:graphicFrameLocks noGrp="1"/>
          </p:cNvGraphicFramePr>
          <p:nvPr>
            <p:extLst>
              <p:ext uri="{D42A27DB-BD31-4B8C-83A1-F6EECF244321}">
                <p14:modId xmlns:p14="http://schemas.microsoft.com/office/powerpoint/2010/main" val="229459786"/>
              </p:ext>
            </p:extLst>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2725" algn="l" rtl="0" eaLnBrk="0">
                        <a:lnSpc>
                          <a:spcPct val="80000"/>
                        </a:lnSpc>
                      </a:pPr>
                      <a:r>
                        <a:rPr sz="1800" spc="-30" dirty="0">
                          <a:solidFill>
                            <a:srgbClr val="FFFFFF">
                              <a:alpha val="100000"/>
                            </a:srgbClr>
                          </a:solidFill>
                          <a:latin typeface="Arial" panose="020B0604020202020204"/>
                          <a:ea typeface="Arial" panose="020B0604020202020204"/>
                          <a:cs typeface="Arial" panose="020B0604020202020204"/>
                        </a:rPr>
                        <a:t>7</a:t>
                      </a:r>
                      <a:r>
                        <a:rPr sz="1800" spc="-20" dirty="0">
                          <a:solidFill>
                            <a:srgbClr val="FFFFFF">
                              <a:alpha val="100000"/>
                            </a:srgbClr>
                          </a:solidFill>
                          <a:latin typeface="Arial" panose="020B0604020202020204"/>
                          <a:ea typeface="Arial" panose="020B0604020202020204"/>
                          <a:cs typeface="Arial" panose="020B0604020202020204"/>
                        </a:rPr>
                        <a:t>6</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42000"/>
                        </a:lnSpc>
                      </a:pPr>
                      <a:endParaRPr lang="en-US" altLang="en-US" sz="1000" dirty="0"/>
                    </a:p>
                    <a:p>
                      <a:pPr algn="l" rtl="0" eaLnBrk="0">
                        <a:lnSpc>
                          <a:spcPct val="142000"/>
                        </a:lnSpc>
                      </a:pPr>
                      <a:endParaRPr lang="en-US" altLang="en-US" sz="1000" dirty="0"/>
                    </a:p>
                    <a:p>
                      <a:pPr algn="r" rtl="0" eaLnBrk="0">
                        <a:lnSpc>
                          <a:spcPct val="84000"/>
                        </a:lnSpc>
                      </a:pPr>
                      <a:r>
                        <a:rPr sz="3900" spc="0" dirty="0">
                          <a:solidFill>
                            <a:srgbClr val="FFFFFF">
                              <a:alpha val="100000"/>
                            </a:srgbClr>
                          </a:solidFill>
                          <a:latin typeface="Arial" panose="020B0604020202020204"/>
                          <a:ea typeface="Arial" panose="020B0604020202020204"/>
                          <a:cs typeface="Arial" panose="020B0604020202020204"/>
                        </a:rPr>
                        <a:t>HSV</a:t>
                      </a:r>
                      <a:r>
                        <a:rPr sz="3900" spc="220" dirty="0">
                          <a:solidFill>
                            <a:srgbClr val="FFFFFF">
                              <a:alpha val="100000"/>
                            </a:srgbClr>
                          </a:solidFill>
                          <a:latin typeface="Arial" panose="020B0604020202020204"/>
                          <a:ea typeface="Arial" panose="020B0604020202020204"/>
                          <a:cs typeface="Arial" panose="020B0604020202020204"/>
                        </a:rPr>
                        <a:t>/</a:t>
                      </a:r>
                      <a:r>
                        <a:rPr sz="3900" spc="0" dirty="0">
                          <a:solidFill>
                            <a:srgbClr val="FFFFFF">
                              <a:alpha val="100000"/>
                            </a:srgbClr>
                          </a:solidFill>
                          <a:latin typeface="Arial" panose="020B0604020202020204"/>
                          <a:ea typeface="Arial" panose="020B0604020202020204"/>
                          <a:cs typeface="Arial" panose="020B0604020202020204"/>
                        </a:rPr>
                        <a:t>HSI</a:t>
                      </a:r>
                      <a:r>
                        <a:rPr sz="3900" spc="220" dirty="0">
                          <a:solidFill>
                            <a:srgbClr val="FFFFFF">
                              <a:alpha val="100000"/>
                            </a:srgbClr>
                          </a:solidFill>
                          <a:latin typeface="Arial" panose="020B0604020202020204"/>
                          <a:ea typeface="Arial" panose="020B0604020202020204"/>
                          <a:cs typeface="Arial" panose="020B0604020202020204"/>
                        </a:rPr>
                        <a:t> </a:t>
                      </a:r>
                      <a:r>
                        <a:rPr lang="zh-CN" altLang="en-US" sz="3900" spc="0" dirty="0">
                          <a:solidFill>
                            <a:srgbClr val="FFFFFF">
                              <a:alpha val="100000"/>
                            </a:srgbClr>
                          </a:solidFill>
                          <a:latin typeface="Arial" panose="020B0604020202020204"/>
                          <a:ea typeface="Arial" panose="020B0604020202020204"/>
                          <a:cs typeface="Arial" panose="020B0604020202020204"/>
                        </a:rPr>
                        <a:t>颜色空间</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763" name="picture 763"/>
          <p:cNvPicPr>
            <a:picLocks noChangeAspect="1"/>
          </p:cNvPicPr>
          <p:nvPr/>
        </p:nvPicPr>
        <p:blipFill>
          <a:blip r:embed="rId4"/>
          <a:stretch>
            <a:fillRect/>
          </a:stretch>
        </p:blipFill>
        <p:spPr>
          <a:xfrm rot="21600000">
            <a:off x="5970034" y="2797164"/>
            <a:ext cx="2225402" cy="642924"/>
          </a:xfrm>
          <a:prstGeom prst="rect">
            <a:avLst/>
          </a:prstGeom>
        </p:spPr>
      </p:pic>
      <p:pic>
        <p:nvPicPr>
          <p:cNvPr id="764" name="picture 764"/>
          <p:cNvPicPr>
            <a:picLocks noChangeAspect="1"/>
          </p:cNvPicPr>
          <p:nvPr/>
        </p:nvPicPr>
        <p:blipFill>
          <a:blip r:embed="rId5"/>
          <a:stretch>
            <a:fillRect/>
          </a:stretch>
        </p:blipFill>
        <p:spPr>
          <a:xfrm rot="21600000">
            <a:off x="7080511" y="3435828"/>
            <a:ext cx="1114925" cy="642782"/>
          </a:xfrm>
          <a:prstGeom prst="rect">
            <a:avLst/>
          </a:prstGeom>
        </p:spPr>
      </p:pic>
      <p:sp>
        <p:nvSpPr>
          <p:cNvPr id="765" name="textbox 765"/>
          <p:cNvSpPr/>
          <p:nvPr/>
        </p:nvSpPr>
        <p:spPr>
          <a:xfrm>
            <a:off x="6911018" y="1806648"/>
            <a:ext cx="1584325" cy="258445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9000"/>
              </a:lnSpc>
            </a:pP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蓝</a:t>
            </a:r>
            <a:endParaRPr lang="en-US" altLang="en-US" sz="2000" dirty="0"/>
          </a:p>
          <a:p>
            <a:pPr algn="l" rtl="0" eaLnBrk="0">
              <a:lnSpc>
                <a:spcPct val="116000"/>
              </a:lnSpc>
            </a:pPr>
            <a:endParaRPr lang="en-US" altLang="en-US" sz="1000" dirty="0"/>
          </a:p>
          <a:p>
            <a:pPr algn="l" rtl="0" eaLnBrk="0">
              <a:lnSpc>
                <a:spcPct val="116000"/>
              </a:lnSpc>
            </a:pPr>
            <a:endParaRPr lang="en-US" altLang="en-US" sz="1000" dirty="0"/>
          </a:p>
          <a:p>
            <a:pPr algn="r" rtl="0" eaLnBrk="0">
              <a:lnSpc>
                <a:spcPct val="84000"/>
              </a:lnSpc>
              <a:spcBef>
                <a:spcPts val="605"/>
              </a:spcBef>
            </a:pP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青</a:t>
            </a:r>
            <a:endParaRPr lang="en-US" altLang="en-US" sz="2000" dirty="0"/>
          </a:p>
          <a:p>
            <a:pPr marL="391160" algn="l" rtl="0" eaLnBrk="0">
              <a:lnSpc>
                <a:spcPts val="5850"/>
              </a:lnSpc>
            </a:pP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白</a:t>
            </a:r>
            <a:endParaRPr lang="en-US" altLang="en-US" sz="2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1000"/>
              </a:lnSpc>
            </a:pPr>
            <a:endParaRPr lang="en-US" altLang="en-US" sz="500" dirty="0"/>
          </a:p>
          <a:p>
            <a:pPr algn="r" rtl="0" eaLnBrk="0">
              <a:lnSpc>
                <a:spcPct val="96000"/>
              </a:lnSpc>
              <a:spcBef>
                <a:spcPts val="5"/>
              </a:spcBef>
            </a:pP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绿</a:t>
            </a:r>
            <a:endParaRPr lang="en-US" altLang="en-US" sz="2000" dirty="0"/>
          </a:p>
        </p:txBody>
      </p:sp>
      <p:sp>
        <p:nvSpPr>
          <p:cNvPr id="766" name="textbox 766"/>
          <p:cNvSpPr/>
          <p:nvPr/>
        </p:nvSpPr>
        <p:spPr>
          <a:xfrm>
            <a:off x="5265801" y="4770901"/>
            <a:ext cx="3820795" cy="1057910"/>
          </a:xfrm>
          <a:prstGeom prst="rect">
            <a:avLst/>
          </a:prstGeom>
        </p:spPr>
        <p:txBody>
          <a:bodyPr vert="horz" wrap="square" lIns="0" tIns="0" rIns="0" bIns="0"/>
          <a:lstStyle/>
          <a:p>
            <a:pPr algn="l" rtl="0" eaLnBrk="0">
              <a:lnSpc>
                <a:spcPct val="92000"/>
              </a:lnSpc>
            </a:pPr>
            <a:endParaRPr lang="en-US" altLang="en-US" sz="100" dirty="0"/>
          </a:p>
          <a:p>
            <a:pPr marL="1740535" algn="l" rtl="0" eaLnBrk="0">
              <a:lnSpc>
                <a:spcPct val="95000"/>
              </a:lnSpc>
            </a:pPr>
            <a:r>
              <a:rPr sz="20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黄</a:t>
            </a:r>
            <a:endParaRPr lang="en-US" altLang="en-US" sz="2000" dirty="0"/>
          </a:p>
          <a:p>
            <a:pPr algn="l" rtl="0" eaLnBrk="0">
              <a:lnSpc>
                <a:spcPct val="114000"/>
              </a:lnSpc>
            </a:pPr>
            <a:endParaRPr lang="en-US" altLang="en-US" sz="1000" dirty="0"/>
          </a:p>
          <a:p>
            <a:pPr algn="l" rtl="0" eaLnBrk="0">
              <a:lnSpc>
                <a:spcPct val="115000"/>
              </a:lnSpc>
            </a:pPr>
            <a:endParaRPr lang="en-US" altLang="en-US" sz="1000" dirty="0"/>
          </a:p>
          <a:p>
            <a:pPr algn="l" rtl="0" eaLnBrk="0">
              <a:lnSpc>
                <a:spcPct val="101000"/>
              </a:lnSpc>
            </a:pPr>
            <a:endParaRPr lang="en-US" altLang="en-US" sz="600" dirty="0"/>
          </a:p>
          <a:p>
            <a:pPr marL="12700" algn="l" rtl="0" eaLnBrk="0">
              <a:lnSpc>
                <a:spcPct val="82000"/>
              </a:lnSpc>
              <a:spcBef>
                <a:spcPts val="0"/>
              </a:spcBef>
            </a:pPr>
            <a:r>
              <a:rPr sz="2400" spc="-10" dirty="0">
                <a:solidFill>
                  <a:srgbClr val="053E49">
                    <a:alpha val="100000"/>
                  </a:srgbClr>
                </a:solidFill>
                <a:latin typeface="Arial" panose="020B0604020202020204"/>
                <a:ea typeface="Arial" panose="020B0604020202020204"/>
                <a:cs typeface="Arial" panose="020B0604020202020204"/>
              </a:rPr>
              <a:t>A top-down v</a:t>
            </a:r>
            <a:r>
              <a:rPr sz="2400" spc="0" dirty="0">
                <a:solidFill>
                  <a:srgbClr val="053E49">
                    <a:alpha val="100000"/>
                  </a:srgbClr>
                </a:solidFill>
                <a:latin typeface="Arial" panose="020B0604020202020204"/>
                <a:ea typeface="Arial" panose="020B0604020202020204"/>
                <a:cs typeface="Arial" panose="020B0604020202020204"/>
              </a:rPr>
              <a:t>iew</a:t>
            </a:r>
            <a:r>
              <a:rPr sz="2400" spc="-10" dirty="0">
                <a:solidFill>
                  <a:srgbClr val="053E49">
                    <a:alpha val="100000"/>
                  </a:srgbClr>
                </a:solidFill>
                <a:latin typeface="Arial" panose="020B0604020202020204"/>
                <a:ea typeface="Arial" panose="020B0604020202020204"/>
                <a:cs typeface="Arial" panose="020B0604020202020204"/>
              </a:rPr>
              <a:t> </a:t>
            </a:r>
            <a:r>
              <a:rPr sz="2400" spc="0" dirty="0">
                <a:solidFill>
                  <a:srgbClr val="053E49">
                    <a:alpha val="100000"/>
                  </a:srgbClr>
                </a:solidFill>
                <a:latin typeface="Arial" panose="020B0604020202020204"/>
                <a:ea typeface="Arial" panose="020B0604020202020204"/>
                <a:cs typeface="Arial" panose="020B0604020202020204"/>
              </a:rPr>
              <a:t>of</a:t>
            </a:r>
            <a:r>
              <a:rPr sz="2400" spc="-10" dirty="0">
                <a:solidFill>
                  <a:srgbClr val="053E49">
                    <a:alpha val="100000"/>
                  </a:srgbClr>
                </a:solidFill>
                <a:latin typeface="Arial" panose="020B0604020202020204"/>
                <a:ea typeface="Arial" panose="020B0604020202020204"/>
                <a:cs typeface="Arial" panose="020B0604020202020204"/>
              </a:rPr>
              <a:t> </a:t>
            </a:r>
            <a:r>
              <a:rPr sz="2400" spc="0" dirty="0">
                <a:solidFill>
                  <a:srgbClr val="053E49">
                    <a:alpha val="100000"/>
                  </a:srgbClr>
                </a:solidFill>
                <a:latin typeface="Arial" panose="020B0604020202020204"/>
                <a:ea typeface="Arial" panose="020B0604020202020204"/>
                <a:cs typeface="Arial" panose="020B0604020202020204"/>
              </a:rPr>
              <a:t>hexcone</a:t>
            </a:r>
            <a:endParaRPr lang="en-US" altLang="en-US" sz="2400" dirty="0"/>
          </a:p>
        </p:txBody>
      </p:sp>
      <p:pic>
        <p:nvPicPr>
          <p:cNvPr id="767" name="picture 767"/>
          <p:cNvPicPr>
            <a:picLocks noChangeAspect="1"/>
          </p:cNvPicPr>
          <p:nvPr/>
        </p:nvPicPr>
        <p:blipFill>
          <a:blip r:embed="rId6"/>
          <a:stretch>
            <a:fillRect/>
          </a:stretch>
        </p:blipFill>
        <p:spPr>
          <a:xfrm rot="21600000">
            <a:off x="5970034" y="4074350"/>
            <a:ext cx="2225402" cy="642938"/>
          </a:xfrm>
          <a:prstGeom prst="rect">
            <a:avLst/>
          </a:prstGeom>
        </p:spPr>
      </p:pic>
      <p:pic>
        <p:nvPicPr>
          <p:cNvPr id="768" name="picture 768"/>
          <p:cNvPicPr>
            <a:picLocks noChangeAspect="1"/>
          </p:cNvPicPr>
          <p:nvPr/>
        </p:nvPicPr>
        <p:blipFill>
          <a:blip r:embed="rId7"/>
          <a:stretch>
            <a:fillRect/>
          </a:stretch>
        </p:blipFill>
        <p:spPr>
          <a:xfrm rot="21600000">
            <a:off x="5970034" y="2158642"/>
            <a:ext cx="2225402" cy="642782"/>
          </a:xfrm>
          <a:prstGeom prst="rect">
            <a:avLst/>
          </a:prstGeom>
        </p:spPr>
      </p:pic>
      <p:pic>
        <p:nvPicPr>
          <p:cNvPr id="769" name="picture 769"/>
          <p:cNvPicPr>
            <a:picLocks noChangeAspect="1"/>
          </p:cNvPicPr>
          <p:nvPr/>
        </p:nvPicPr>
        <p:blipFill>
          <a:blip r:embed="rId8"/>
          <a:stretch>
            <a:fillRect/>
          </a:stretch>
        </p:blipFill>
        <p:spPr>
          <a:xfrm rot="21600000">
            <a:off x="5970034" y="3435828"/>
            <a:ext cx="1114755" cy="642782"/>
          </a:xfrm>
          <a:prstGeom prst="rect">
            <a:avLst/>
          </a:prstGeom>
        </p:spPr>
      </p:pic>
      <p:pic>
        <p:nvPicPr>
          <p:cNvPr id="770" name="picture 770"/>
          <p:cNvPicPr>
            <a:picLocks noChangeAspect="1"/>
          </p:cNvPicPr>
          <p:nvPr/>
        </p:nvPicPr>
        <p:blipFill>
          <a:blip r:embed="rId9"/>
          <a:stretch>
            <a:fillRect/>
          </a:stretch>
        </p:blipFill>
        <p:spPr>
          <a:xfrm rot="21600000">
            <a:off x="8449056" y="6332218"/>
            <a:ext cx="694943" cy="507490"/>
          </a:xfrm>
          <a:prstGeom prst="rect">
            <a:avLst/>
          </a:prstGeom>
        </p:spPr>
      </p:pic>
      <p:sp>
        <p:nvSpPr>
          <p:cNvPr id="771" name="textbox 771"/>
          <p:cNvSpPr/>
          <p:nvPr/>
        </p:nvSpPr>
        <p:spPr>
          <a:xfrm>
            <a:off x="5630325" y="2481069"/>
            <a:ext cx="507365" cy="321945"/>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7000"/>
              </a:lnSpc>
            </a:pPr>
            <a:r>
              <a:rPr sz="2000" spc="-1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品</a:t>
            </a:r>
            <a:r>
              <a:rPr sz="200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红</a:t>
            </a:r>
            <a:endParaRPr lang="en-US" altLang="en-US" sz="2000" dirty="0"/>
          </a:p>
        </p:txBody>
      </p:sp>
      <p:sp>
        <p:nvSpPr>
          <p:cNvPr id="772" name="textbox 772"/>
          <p:cNvSpPr/>
          <p:nvPr/>
        </p:nvSpPr>
        <p:spPr>
          <a:xfrm>
            <a:off x="5672816" y="4008960"/>
            <a:ext cx="266065" cy="33274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415"/>
              </a:lnSpc>
            </a:pPr>
            <a:r>
              <a:rPr sz="2000" spc="-1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红</a:t>
            </a:r>
            <a:endParaRPr lang="en-US" altLang="en-US"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E:\书稿\数字图像处理书稿\VISIO\彩色图像处理\六边形色度盘.emf"/>
          <p:cNvPicPr>
            <a:picLocks noChangeAspect="1"/>
          </p:cNvPicPr>
          <p:nvPr/>
        </p:nvPicPr>
        <p:blipFill rotWithShape="1">
          <a:blip r:embed="rId2" cstate="print">
            <a:extLst>
              <a:ext uri="{28A0092B-C50C-407E-A947-70E740481C1C}">
                <a14:useLocalDpi xmlns:a14="http://schemas.microsoft.com/office/drawing/2010/main" val="0"/>
              </a:ext>
            </a:extLst>
          </a:blip>
          <a:srcRect l="12598" t="6758" r="12598"/>
          <a:stretch/>
        </p:blipFill>
        <p:spPr bwMode="auto">
          <a:xfrm>
            <a:off x="18213" y="2852936"/>
            <a:ext cx="3860916" cy="3600000"/>
          </a:xfrm>
          <a:prstGeom prst="rect">
            <a:avLst/>
          </a:prstGeom>
          <a:noFill/>
          <a:ln>
            <a:noFill/>
          </a:ln>
          <a:extLst>
            <a:ext uri="{53640926-AAD7-44D8-BBD7-CCE9431645EC}">
              <a14:shadowObscured xmlns:a14="http://schemas.microsoft.com/office/drawing/2010/main"/>
            </a:ext>
          </a:extLst>
        </p:spPr>
      </p:pic>
      <p:sp>
        <p:nvSpPr>
          <p:cNvPr id="8" name="标题 7"/>
          <p:cNvSpPr>
            <a:spLocks noGrp="1"/>
          </p:cNvSpPr>
          <p:nvPr>
            <p:ph type="title"/>
          </p:nvPr>
        </p:nvSpPr>
        <p:spPr/>
        <p:txBody>
          <a:bodyPr/>
          <a:lstStyle/>
          <a:p>
            <a:pPr marL="274320" lvl="0" indent="-274320">
              <a:spcBef>
                <a:spcPct val="20000"/>
              </a:spcBef>
            </a:pPr>
            <a:r>
              <a:rPr lang="zh-CN" altLang="en-US" dirty="0">
                <a:solidFill>
                  <a:srgbClr val="FFFFFF"/>
                </a:solidFill>
                <a:ea typeface="宋体" panose="02010600030101010101" pitchFamily="2" charset="-122"/>
              </a:rPr>
              <a:t>色环</a:t>
            </a:r>
            <a:endParaRPr lang="zh-CN" altLang="en-US" dirty="0">
              <a:solidFill>
                <a:schemeClr val="tx1"/>
              </a:solidFill>
              <a:latin typeface="黑体" panose="02010609060101010101" pitchFamily="49" charset="-122"/>
              <a:ea typeface="黑体" panose="02010609060101010101" pitchFamily="49" charset="-122"/>
              <a:cs typeface="Times New Roman" pitchFamily="18" charset="0"/>
            </a:endParaRPr>
          </a:p>
        </p:txBody>
      </p:sp>
      <p:sp>
        <p:nvSpPr>
          <p:cNvPr id="2" name="Content Placeholder 1"/>
          <p:cNvSpPr>
            <a:spLocks noGrp="1"/>
          </p:cNvSpPr>
          <p:nvPr>
            <p:ph idx="1"/>
          </p:nvPr>
        </p:nvSpPr>
        <p:spPr>
          <a:xfrm>
            <a:off x="457200" y="1412776"/>
            <a:ext cx="8229600" cy="1440160"/>
          </a:xfrm>
        </p:spPr>
        <p:txBody>
          <a:bodyPr/>
          <a:lstStyle/>
          <a:p>
            <a:r>
              <a:rPr lang="zh-CN" altLang="en-US" sz="2800" dirty="0"/>
              <a:t>向量与红色轴的夹角表示</a:t>
            </a:r>
            <a:r>
              <a:rPr lang="zh-CN" altLang="en-US" sz="2800" dirty="0">
                <a:solidFill>
                  <a:srgbClr val="0000FF"/>
                </a:solidFill>
              </a:rPr>
              <a:t>色调</a:t>
            </a:r>
            <a:r>
              <a:rPr lang="zh-CN" altLang="en-US" sz="2800" dirty="0"/>
              <a:t>；</a:t>
            </a:r>
            <a:endParaRPr lang="en-US" altLang="zh-CN" sz="2800" dirty="0"/>
          </a:p>
          <a:p>
            <a:r>
              <a:rPr lang="zh-CN" altLang="en-US" sz="2800" dirty="0"/>
              <a:t>向量的长度表示</a:t>
            </a:r>
            <a:r>
              <a:rPr lang="zh-CN" altLang="en-US" sz="2800" dirty="0">
                <a:solidFill>
                  <a:srgbClr val="0000FF"/>
                </a:solidFill>
              </a:rPr>
              <a:t>饱和度</a:t>
            </a:r>
            <a:r>
              <a:rPr lang="zh-CN" altLang="en-US" sz="2800" dirty="0"/>
              <a:t>。</a:t>
            </a:r>
            <a:endParaRPr lang="en-US" altLang="zh-CN" sz="2800" dirty="0"/>
          </a:p>
        </p:txBody>
      </p:sp>
      <p:sp>
        <p:nvSpPr>
          <p:cNvPr id="16" name="矩形 15"/>
          <p:cNvSpPr/>
          <p:nvPr/>
        </p:nvSpPr>
        <p:spPr>
          <a:xfrm>
            <a:off x="3563888" y="6198901"/>
            <a:ext cx="249299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色度盘的各种表示法</a:t>
            </a:r>
          </a:p>
        </p:txBody>
      </p:sp>
      <p:pic>
        <p:nvPicPr>
          <p:cNvPr id="11" name="Picture 10" descr="E:\书稿\数字图像处理书稿\VISIO\彩色图像处理\三角形色度盘.e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888706" y="2824753"/>
            <a:ext cx="3248194" cy="3035234"/>
          </a:xfrm>
          <a:prstGeom prst="rect">
            <a:avLst/>
          </a:prstGeom>
          <a:noFill/>
          <a:ln>
            <a:noFill/>
          </a:ln>
        </p:spPr>
      </p:pic>
      <p:pic>
        <p:nvPicPr>
          <p:cNvPr id="9" name="Picture 8" descr="E:\书稿\数字图像处理书稿\VISIO\彩色图像处理\圆形色度盘.em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3581237" y="3326271"/>
            <a:ext cx="2822025" cy="2286234"/>
          </a:xfrm>
          <a:prstGeom prst="rect">
            <a:avLst/>
          </a:prstGeom>
          <a:noFill/>
          <a:ln>
            <a:noFill/>
          </a:ln>
        </p:spPr>
      </p:pic>
    </p:spTree>
    <p:extLst>
      <p:ext uri="{BB962C8B-B14F-4D97-AF65-F5344CB8AC3E}">
        <p14:creationId xmlns:p14="http://schemas.microsoft.com/office/powerpoint/2010/main" val="2985356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p:cNvSpPr>
            <a:spLocks noGrp="1" noChangeArrowheads="1"/>
          </p:cNvSpPr>
          <p:nvPr>
            <p:ph type="title"/>
          </p:nvPr>
        </p:nvSpPr>
        <p:spPr/>
        <p:txBody>
          <a:bodyPr/>
          <a:lstStyle/>
          <a:p>
            <a:r>
              <a:rPr lang="zh-CN" altLang="en-US" dirty="0">
                <a:ea typeface="宋体" panose="02010600030101010101" pitchFamily="2" charset="-122"/>
              </a:rPr>
              <a:t>色调</a:t>
            </a:r>
            <a:endParaRPr lang="en-US" altLang="zh-CN" dirty="0">
              <a:ea typeface="宋体" panose="02010600030101010101" pitchFamily="2" charset="-122"/>
            </a:endParaRPr>
          </a:p>
        </p:txBody>
      </p:sp>
      <p:sp>
        <p:nvSpPr>
          <p:cNvPr id="2" name="Content Placeholder 1"/>
          <p:cNvSpPr>
            <a:spLocks noGrp="1"/>
          </p:cNvSpPr>
          <p:nvPr>
            <p:ph idx="1"/>
          </p:nvPr>
        </p:nvSpPr>
        <p:spPr/>
        <p:txBody>
          <a:bodyPr/>
          <a:lstStyle/>
          <a:p>
            <a:r>
              <a:rPr lang="zh-CN" altLang="en-US" dirty="0"/>
              <a:t>色调，角度测量</a:t>
            </a:r>
            <a:r>
              <a:rPr lang="en-US" altLang="zh-CN" b="1" dirty="0"/>
              <a:t>(0 … 360°)</a:t>
            </a:r>
            <a:endParaRPr lang="zh-CN" altLang="en-US" b="1" dirty="0"/>
          </a:p>
        </p:txBody>
      </p:sp>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738" y="2743200"/>
            <a:ext cx="3548062"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7163" t="25850" r="24800" b="19550"/>
          <a:stretch/>
        </p:blipFill>
        <p:spPr>
          <a:xfrm>
            <a:off x="971600" y="2814094"/>
            <a:ext cx="3202467" cy="2730000"/>
          </a:xfrm>
          <a:prstGeom prst="rect">
            <a:avLst/>
          </a:prstGeom>
        </p:spPr>
      </p:pic>
    </p:spTree>
    <p:extLst>
      <p:ext uri="{BB962C8B-B14F-4D97-AF65-F5344CB8AC3E}">
        <p14:creationId xmlns:p14="http://schemas.microsoft.com/office/powerpoint/2010/main" val="36691530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zh-CN" altLang="en-US" dirty="0">
                <a:ea typeface="宋体" panose="02010600030101010101" pitchFamily="2" charset="-122"/>
              </a:rPr>
              <a:t>色调</a:t>
            </a:r>
            <a:endParaRPr lang="en-US" altLang="zh-CN" dirty="0"/>
          </a:p>
        </p:txBody>
      </p:sp>
      <p:sp>
        <p:nvSpPr>
          <p:cNvPr id="2" name="Content Placeholder 1"/>
          <p:cNvSpPr>
            <a:spLocks noGrp="1"/>
          </p:cNvSpPr>
          <p:nvPr>
            <p:ph idx="1"/>
          </p:nvPr>
        </p:nvSpPr>
        <p:spPr>
          <a:xfrm>
            <a:off x="457200" y="1333500"/>
            <a:ext cx="8229600" cy="1735460"/>
          </a:xfrm>
        </p:spPr>
        <p:txBody>
          <a:bodyPr/>
          <a:lstStyle/>
          <a:p>
            <a:r>
              <a:rPr lang="zh-CN" altLang="en-US" sz="2800" dirty="0"/>
              <a:t>明亮纯色的</a:t>
            </a:r>
            <a:r>
              <a:rPr lang="en-US" altLang="zh-CN" sz="2800" dirty="0"/>
              <a:t>HSV</a:t>
            </a:r>
            <a:r>
              <a:rPr lang="zh-CN" altLang="en-US" sz="2800" dirty="0"/>
              <a:t>光谱</a:t>
            </a:r>
            <a:r>
              <a:rPr lang="en-US" altLang="zh-CN" sz="2800" b="1" dirty="0"/>
              <a:t>(</a:t>
            </a:r>
            <a:r>
              <a:rPr lang="en-US" altLang="zh-CN" sz="2800" b="1"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s</a:t>
            </a:r>
            <a:r>
              <a:rPr lang="en-US" altLang="zh-CN" sz="2800" b="1" dirty="0">
                <a:latin typeface="Times New Roman" panose="02020603050405020304" pitchFamily="18" charset="0"/>
                <a:cs typeface="Times New Roman" panose="02020603050405020304" pitchFamily="18" charset="0"/>
              </a:rPr>
              <a:t> = 1, </a:t>
            </a:r>
            <a:r>
              <a:rPr lang="en-US" altLang="zh-CN" sz="2800" b="1" i="1" dirty="0">
                <a:latin typeface="Times New Roman" panose="02020603050405020304" pitchFamily="18" charset="0"/>
                <a:cs typeface="Times New Roman" panose="02020603050405020304" pitchFamily="18" charset="0"/>
              </a:rPr>
              <a:t>v</a:t>
            </a:r>
            <a:r>
              <a:rPr lang="en-US" altLang="zh-CN" sz="2800" b="1" dirty="0">
                <a:latin typeface="Times New Roman" panose="02020603050405020304" pitchFamily="18" charset="0"/>
                <a:cs typeface="Times New Roman" panose="02020603050405020304" pitchFamily="18" charset="0"/>
              </a:rPr>
              <a:t> = 1 </a:t>
            </a:r>
            <a:r>
              <a:rPr lang="en-US" altLang="zh-CN" sz="2800" b="1" dirty="0"/>
              <a:t>). </a:t>
            </a:r>
          </a:p>
          <a:p>
            <a:r>
              <a:rPr lang="zh-CN" altLang="en-US" sz="2800" dirty="0">
                <a:latin typeface="Times New Roman" panose="02020603050405020304" pitchFamily="18" charset="0"/>
                <a:cs typeface="Times New Roman" panose="02020603050405020304" pitchFamily="18" charset="0"/>
              </a:rPr>
              <a:t>色调具有</a:t>
            </a:r>
            <a:r>
              <a:rPr lang="zh-CN" altLang="en-US" sz="2800" dirty="0">
                <a:solidFill>
                  <a:srgbClr val="FF0000"/>
                </a:solidFill>
                <a:latin typeface="Times New Roman" panose="02020603050405020304" pitchFamily="18" charset="0"/>
                <a:cs typeface="Times New Roman" panose="02020603050405020304" pitchFamily="18" charset="0"/>
              </a:rPr>
              <a:t>周期性：</a:t>
            </a:r>
            <a:r>
              <a:rPr lang="zh-CN" altLang="en-US" sz="2800" dirty="0">
                <a:latin typeface="Times New Roman" panose="02020603050405020304" pitchFamily="18" charset="0"/>
                <a:cs typeface="Times New Roman" panose="02020603050405020304" pitchFamily="18" charset="0"/>
              </a:rPr>
              <a:t>红色兼具对应 </a:t>
            </a:r>
            <a:r>
              <a:rPr lang="en-US" altLang="zh-CN" sz="2800" dirty="0">
                <a:latin typeface="Times New Roman" panose="02020603050405020304" pitchFamily="18" charset="0"/>
                <a:cs typeface="Times New Roman" panose="02020603050405020304" pitchFamily="18" charset="0"/>
              </a:rPr>
              <a:t>h=0 </a:t>
            </a:r>
            <a:r>
              <a:rPr lang="zh-CN" altLang="en-US" sz="2800" dirty="0">
                <a:latin typeface="Times New Roman" panose="02020603050405020304" pitchFamily="18" charset="0"/>
                <a:cs typeface="Times New Roman" panose="02020603050405020304" pitchFamily="18" charset="0"/>
              </a:rPr>
              <a:t>和 </a:t>
            </a:r>
            <a:r>
              <a:rPr lang="en-US" altLang="zh-CN" sz="2800" dirty="0">
                <a:latin typeface="Times New Roman" panose="02020603050405020304" pitchFamily="18" charset="0"/>
                <a:cs typeface="Times New Roman" panose="02020603050405020304" pitchFamily="18" charset="0"/>
              </a:rPr>
              <a:t>h=1</a:t>
            </a:r>
            <a:r>
              <a:rPr lang="en-US" altLang="zh-CN" sz="2800" b="1" dirty="0">
                <a:latin typeface="Times New Roman" panose="02020603050405020304" pitchFamily="18" charset="0"/>
                <a:cs typeface="Times New Roman" panose="02020603050405020304" pitchFamily="18" charset="0"/>
              </a:rPr>
              <a:t>.</a:t>
            </a:r>
          </a:p>
          <a:p>
            <a:endParaRPr lang="zh-CN" altLang="en-US" sz="2800" b="1" dirty="0"/>
          </a:p>
        </p:txBody>
      </p:sp>
      <p:pic>
        <p:nvPicPr>
          <p:cNvPr id="66564" name="Picture 4" descr="fig1"/>
          <p:cNvPicPr>
            <a:picLocks noChangeAspect="1" noChangeArrowheads="1"/>
          </p:cNvPicPr>
          <p:nvPr/>
        </p:nvPicPr>
        <p:blipFill>
          <a:blip r:embed="rId3">
            <a:extLst>
              <a:ext uri="{28A0092B-C50C-407E-A947-70E740481C1C}">
                <a14:useLocalDpi xmlns:a14="http://schemas.microsoft.com/office/drawing/2010/main" val="0"/>
              </a:ext>
            </a:extLst>
          </a:blip>
          <a:srcRect l="11180" t="3790" r="11771" b="8974"/>
          <a:stretch>
            <a:fillRect/>
          </a:stretch>
        </p:blipFill>
        <p:spPr bwMode="auto">
          <a:xfrm>
            <a:off x="3382547" y="3243263"/>
            <a:ext cx="2867025" cy="2868612"/>
          </a:xfrm>
          <a:prstGeom prst="rect">
            <a:avLst/>
          </a:prstGeom>
          <a:noFill/>
          <a:extLst>
            <a:ext uri="{909E8E84-426E-40DD-AFC4-6F175D3DCCD1}">
              <a14:hiddenFill xmlns:a14="http://schemas.microsoft.com/office/drawing/2010/main">
                <a:solidFill>
                  <a:srgbClr val="FFFFFF"/>
                </a:solidFill>
              </a14:hiddenFill>
            </a:ext>
          </a:extLst>
        </p:spPr>
      </p:pic>
      <p:sp>
        <p:nvSpPr>
          <p:cNvPr id="66565" name="Line 5"/>
          <p:cNvSpPr>
            <a:spLocks noChangeShapeType="1"/>
          </p:cNvSpPr>
          <p:nvPr/>
        </p:nvSpPr>
        <p:spPr bwMode="auto">
          <a:xfrm>
            <a:off x="3430172" y="6340475"/>
            <a:ext cx="2819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6" name="Text Box 6"/>
          <p:cNvSpPr txBox="1">
            <a:spLocks noChangeArrowheads="1"/>
          </p:cNvSpPr>
          <p:nvPr/>
        </p:nvSpPr>
        <p:spPr bwMode="auto">
          <a:xfrm>
            <a:off x="3057110" y="6427788"/>
            <a:ext cx="754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a:ea typeface="宋体" panose="02010600030101010101" pitchFamily="2" charset="-122"/>
              </a:rPr>
              <a:t>h = 0</a:t>
            </a:r>
          </a:p>
        </p:txBody>
      </p:sp>
      <p:sp>
        <p:nvSpPr>
          <p:cNvPr id="66567" name="Text Box 7"/>
          <p:cNvSpPr txBox="1">
            <a:spLocks noChangeArrowheads="1"/>
          </p:cNvSpPr>
          <p:nvPr/>
        </p:nvSpPr>
        <p:spPr bwMode="auto">
          <a:xfrm>
            <a:off x="5868572" y="6461125"/>
            <a:ext cx="754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a:ea typeface="宋体" panose="02010600030101010101" pitchFamily="2" charset="-122"/>
              </a:rPr>
              <a:t>h = 1</a:t>
            </a:r>
          </a:p>
        </p:txBody>
      </p:sp>
      <p:sp>
        <p:nvSpPr>
          <p:cNvPr id="3" name="Rectangle 2"/>
          <p:cNvSpPr/>
          <p:nvPr/>
        </p:nvSpPr>
        <p:spPr>
          <a:xfrm>
            <a:off x="4211960" y="2534419"/>
            <a:ext cx="2646878" cy="461665"/>
          </a:xfrm>
          <a:prstGeom prst="rect">
            <a:avLst/>
          </a:prstGeom>
        </p:spPr>
        <p:txBody>
          <a:bodyPr wrap="none">
            <a:spAutoFit/>
          </a:bodyPr>
          <a:lstStyle/>
          <a:p>
            <a:r>
              <a:rPr lang="zh-CN" altLang="en-US" sz="2400" dirty="0">
                <a:solidFill>
                  <a:srgbClr val="0000FF"/>
                </a:solidFill>
                <a:latin typeface="华文新魏" panose="02010800040101010101" pitchFamily="2" charset="-122"/>
                <a:ea typeface="华文新魏" panose="02010800040101010101" pitchFamily="2" charset="-122"/>
              </a:rPr>
              <a:t>红色区域有间断点</a:t>
            </a:r>
          </a:p>
        </p:txBody>
      </p:sp>
    </p:spTree>
    <p:extLst>
      <p:ext uri="{BB962C8B-B14F-4D97-AF65-F5344CB8AC3E}">
        <p14:creationId xmlns:p14="http://schemas.microsoft.com/office/powerpoint/2010/main" val="2777018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p:txBody>
          <a:bodyPr/>
          <a:lstStyle/>
          <a:p>
            <a:pPr eaLnBrk="1"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US" dirty="0">
                <a:ea typeface="宋体" panose="02010600030101010101" pitchFamily="2" charset="-122"/>
              </a:rPr>
              <a:t>饱和度</a:t>
            </a:r>
            <a:endParaRPr lang="en-GB" altLang="zh-CN" dirty="0">
              <a:ea typeface="宋体" panose="02010600030101010101" pitchFamily="2" charset="-122"/>
            </a:endParaRPr>
          </a:p>
        </p:txBody>
      </p:sp>
      <p:sp>
        <p:nvSpPr>
          <p:cNvPr id="2" name="Content Placeholder 1"/>
          <p:cNvSpPr>
            <a:spLocks noGrp="1"/>
          </p:cNvSpPr>
          <p:nvPr>
            <p:ph idx="1"/>
          </p:nvPr>
        </p:nvSpPr>
        <p:spPr/>
        <p:txBody>
          <a:bodyPr/>
          <a:lstStyle/>
          <a:p>
            <a:r>
              <a:rPr lang="zh-CN" altLang="en-US" dirty="0"/>
              <a:t>饱和度，长度分数（</a:t>
            </a:r>
            <a:r>
              <a:rPr lang="en-US" altLang="zh-CN" dirty="0"/>
              <a:t>s</a:t>
            </a:r>
            <a:r>
              <a:rPr lang="zh-CN" altLang="en-US" dirty="0"/>
              <a:t>）测量</a:t>
            </a:r>
            <a:r>
              <a:rPr lang="en-US" altLang="zh-CN" b="0" dirty="0">
                <a:latin typeface="Times New Roman" panose="02020603050405020304" pitchFamily="18" charset="0"/>
                <a:cs typeface="Times New Roman" panose="02020603050405020304" pitchFamily="18" charset="0"/>
              </a:rPr>
              <a:t>(0.0 … 1.0)</a:t>
            </a:r>
            <a:endParaRPr lang="zh-CN" altLang="en-US" b="0" dirty="0">
              <a:latin typeface="Times New Roman" panose="02020603050405020304" pitchFamily="18" charset="0"/>
              <a:cs typeface="Times New Roman" panose="02020603050405020304" pitchFamily="18" charset="0"/>
            </a:endParaRPr>
          </a:p>
        </p:txBody>
      </p:sp>
      <p:pic>
        <p:nvPicPr>
          <p:cNvPr id="491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857" y="2681514"/>
            <a:ext cx="3392488"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7163" t="25850" r="24800" b="19550"/>
          <a:stretch/>
        </p:blipFill>
        <p:spPr>
          <a:xfrm>
            <a:off x="1115616" y="2730750"/>
            <a:ext cx="3202467" cy="2730000"/>
          </a:xfrm>
          <a:prstGeom prst="rect">
            <a:avLst/>
          </a:prstGeom>
        </p:spPr>
      </p:pic>
    </p:spTree>
    <p:extLst>
      <p:ext uri="{BB962C8B-B14F-4D97-AF65-F5344CB8AC3E}">
        <p14:creationId xmlns:p14="http://schemas.microsoft.com/office/powerpoint/2010/main" val="32460982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dirty="0">
                <a:ea typeface="宋体" panose="02010600030101010101" pitchFamily="2" charset="-122"/>
              </a:rPr>
              <a:t>饱和度</a:t>
            </a:r>
            <a:endParaRPr lang="en-US" altLang="zh-CN" dirty="0"/>
          </a:p>
        </p:txBody>
      </p:sp>
      <p:sp>
        <p:nvSpPr>
          <p:cNvPr id="2" name="Content Placeholder 1"/>
          <p:cNvSpPr>
            <a:spLocks noGrp="1"/>
          </p:cNvSpPr>
          <p:nvPr>
            <p:ph idx="1"/>
          </p:nvPr>
        </p:nvSpPr>
        <p:spPr/>
        <p:txBody>
          <a:bodyPr/>
          <a:lstStyle/>
          <a:p>
            <a:r>
              <a:rPr lang="zh-CN" altLang="en-US" dirty="0"/>
              <a:t>鲜艳色彩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v=1</a:t>
            </a:r>
            <a:r>
              <a:rPr lang="zh-CN" altLang="en-US" dirty="0">
                <a:latin typeface="Times New Roman" panose="02020603050405020304" pitchFamily="18" charset="0"/>
                <a:cs typeface="Times New Roman" panose="02020603050405020304" pitchFamily="18" charset="0"/>
              </a:rPr>
              <a:t>）下</a:t>
            </a:r>
            <a:r>
              <a:rPr lang="zh-CN" altLang="en-US" dirty="0"/>
              <a:t>饱和度值递减情况</a:t>
            </a:r>
            <a:endParaRPr lang="en-US" altLang="zh-CN" b="1" dirty="0"/>
          </a:p>
          <a:p>
            <a:endParaRPr lang="zh-CN" altLang="en-US" b="1" dirty="0"/>
          </a:p>
        </p:txBody>
      </p:sp>
      <p:pic>
        <p:nvPicPr>
          <p:cNvPr id="67588" name="Picture 4" descr="fig1"/>
          <p:cNvPicPr>
            <a:picLocks noChangeAspect="1" noChangeArrowheads="1"/>
          </p:cNvPicPr>
          <p:nvPr/>
        </p:nvPicPr>
        <p:blipFill>
          <a:blip r:embed="rId3" cstate="print">
            <a:extLst>
              <a:ext uri="{28A0092B-C50C-407E-A947-70E740481C1C}">
                <a14:useLocalDpi xmlns:a14="http://schemas.microsoft.com/office/drawing/2010/main" val="0"/>
              </a:ext>
            </a:extLst>
          </a:blip>
          <a:srcRect l="11722" t="4572" r="12337" b="9476"/>
          <a:stretch>
            <a:fillRect/>
          </a:stretch>
        </p:blipFill>
        <p:spPr bwMode="auto">
          <a:xfrm>
            <a:off x="396875" y="2925763"/>
            <a:ext cx="187166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7589" name="Picture 5" descr="fig2"/>
          <p:cNvPicPr>
            <a:picLocks noChangeAspect="1" noChangeArrowheads="1"/>
          </p:cNvPicPr>
          <p:nvPr/>
        </p:nvPicPr>
        <p:blipFill>
          <a:blip r:embed="rId4" cstate="print">
            <a:extLst>
              <a:ext uri="{28A0092B-C50C-407E-A947-70E740481C1C}">
                <a14:useLocalDpi xmlns:a14="http://schemas.microsoft.com/office/drawing/2010/main" val="0"/>
              </a:ext>
            </a:extLst>
          </a:blip>
          <a:srcRect l="11722" t="4599" r="12312" b="9448"/>
          <a:stretch>
            <a:fillRect/>
          </a:stretch>
        </p:blipFill>
        <p:spPr bwMode="auto">
          <a:xfrm>
            <a:off x="2555875" y="2927350"/>
            <a:ext cx="1871663" cy="1870075"/>
          </a:xfrm>
          <a:prstGeom prst="rect">
            <a:avLst/>
          </a:prstGeom>
          <a:noFill/>
          <a:extLst>
            <a:ext uri="{909E8E84-426E-40DD-AFC4-6F175D3DCCD1}">
              <a14:hiddenFill xmlns:a14="http://schemas.microsoft.com/office/drawing/2010/main">
                <a:solidFill>
                  <a:srgbClr val="FFFFFF"/>
                </a:solidFill>
              </a14:hiddenFill>
            </a:ext>
          </a:extLst>
        </p:spPr>
      </p:pic>
      <p:pic>
        <p:nvPicPr>
          <p:cNvPr id="67590" name="Picture 6" descr="fig3"/>
          <p:cNvPicPr>
            <a:picLocks noChangeAspect="1" noChangeArrowheads="1"/>
          </p:cNvPicPr>
          <p:nvPr/>
        </p:nvPicPr>
        <p:blipFill>
          <a:blip r:embed="rId5" cstate="print">
            <a:extLst>
              <a:ext uri="{28A0092B-C50C-407E-A947-70E740481C1C}">
                <a14:useLocalDpi xmlns:a14="http://schemas.microsoft.com/office/drawing/2010/main" val="0"/>
              </a:ext>
            </a:extLst>
          </a:blip>
          <a:srcRect l="11722" t="4572" r="12312" b="9448"/>
          <a:stretch>
            <a:fillRect/>
          </a:stretch>
        </p:blipFill>
        <p:spPr bwMode="auto">
          <a:xfrm>
            <a:off x="4716463" y="2925763"/>
            <a:ext cx="1871662"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7591" name="Picture 7" descr="fig4"/>
          <p:cNvPicPr>
            <a:picLocks noChangeAspect="1" noChangeArrowheads="1"/>
          </p:cNvPicPr>
          <p:nvPr/>
        </p:nvPicPr>
        <p:blipFill>
          <a:blip r:embed="rId6" cstate="print">
            <a:extLst>
              <a:ext uri="{28A0092B-C50C-407E-A947-70E740481C1C}">
                <a14:useLocalDpi xmlns:a14="http://schemas.microsoft.com/office/drawing/2010/main" val="0"/>
              </a:ext>
            </a:extLst>
          </a:blip>
          <a:srcRect l="12041" t="4488" r="12016" b="9532"/>
          <a:stretch>
            <a:fillRect/>
          </a:stretch>
        </p:blipFill>
        <p:spPr bwMode="auto">
          <a:xfrm>
            <a:off x="6877050" y="2924175"/>
            <a:ext cx="1871663" cy="1873250"/>
          </a:xfrm>
          <a:prstGeom prst="rect">
            <a:avLst/>
          </a:prstGeom>
          <a:noFill/>
          <a:extLst>
            <a:ext uri="{909E8E84-426E-40DD-AFC4-6F175D3DCCD1}">
              <a14:hiddenFill xmlns:a14="http://schemas.microsoft.com/office/drawing/2010/main">
                <a:solidFill>
                  <a:srgbClr val="FFFFFF"/>
                </a:solidFill>
              </a14:hiddenFill>
            </a:ext>
          </a:extLst>
        </p:spPr>
      </p:pic>
      <p:sp>
        <p:nvSpPr>
          <p:cNvPr id="67592" name="Rectangle 8"/>
          <p:cNvSpPr>
            <a:spLocks noChangeArrowheads="1"/>
          </p:cNvSpPr>
          <p:nvPr/>
        </p:nvSpPr>
        <p:spPr bwMode="auto">
          <a:xfrm>
            <a:off x="908050" y="4967288"/>
            <a:ext cx="903288"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20000"/>
              </a:spcBef>
              <a:buChar char="•"/>
              <a:defRPr sz="20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buChar char="•"/>
              <a:defRPr sz="2000">
                <a:solidFill>
                  <a:schemeClr val="tx1"/>
                </a:solidFill>
                <a:latin typeface="Arial" panose="020B0604020202020204" pitchFamily="34" charset="0"/>
              </a:defRPr>
            </a:lvl5pPr>
            <a:lvl6pPr marL="2514600" indent="-228600" fontAlgn="base">
              <a:spcBef>
                <a:spcPct val="0"/>
              </a:spcBef>
              <a:spcAft>
                <a:spcPct val="0"/>
              </a:spcAft>
              <a:buChar char="•"/>
              <a:defRPr sz="2000">
                <a:solidFill>
                  <a:schemeClr val="tx1"/>
                </a:solidFill>
                <a:latin typeface="Arial" panose="020B0604020202020204" pitchFamily="34" charset="0"/>
              </a:defRPr>
            </a:lvl6pPr>
            <a:lvl7pPr marL="2971800" indent="-228600" fontAlgn="base">
              <a:spcBef>
                <a:spcPct val="0"/>
              </a:spcBef>
              <a:spcAft>
                <a:spcPct val="0"/>
              </a:spcAft>
              <a:buChar char="•"/>
              <a:defRPr sz="2000">
                <a:solidFill>
                  <a:schemeClr val="tx1"/>
                </a:solidFill>
                <a:latin typeface="Arial" panose="020B0604020202020204" pitchFamily="34" charset="0"/>
              </a:defRPr>
            </a:lvl7pPr>
            <a:lvl8pPr marL="3429000" indent="-228600" fontAlgn="base">
              <a:spcBef>
                <a:spcPct val="0"/>
              </a:spcBef>
              <a:spcAft>
                <a:spcPct val="0"/>
              </a:spcAft>
              <a:buChar char="•"/>
              <a:defRPr sz="2000">
                <a:solidFill>
                  <a:schemeClr val="tx1"/>
                </a:solidFill>
                <a:latin typeface="Arial" panose="020B0604020202020204" pitchFamily="34" charset="0"/>
              </a:defRPr>
            </a:lvl8pPr>
            <a:lvl9pPr marL="3886200" indent="-228600" fontAlgn="base">
              <a:spcBef>
                <a:spcPct val="0"/>
              </a:spcBef>
              <a:spcAft>
                <a:spcPct val="0"/>
              </a:spcAft>
              <a:buChar char="•"/>
              <a:defRPr sz="2000">
                <a:solidFill>
                  <a:schemeClr val="tx1"/>
                </a:solidFill>
                <a:latin typeface="Arial" panose="020B0604020202020204" pitchFamily="34" charset="0"/>
              </a:defRPr>
            </a:lvl9pPr>
          </a:lstStyle>
          <a:p>
            <a:pPr algn="ctr">
              <a:buFontTx/>
              <a:buNone/>
            </a:pPr>
            <a:r>
              <a:rPr lang="en-GB" altLang="zh-CN">
                <a:solidFill>
                  <a:srgbClr val="053E49"/>
                </a:solidFill>
                <a:ea typeface="宋体" panose="02010600030101010101" pitchFamily="2" charset="-122"/>
              </a:rPr>
              <a:t>s = 1</a:t>
            </a:r>
            <a:endParaRPr lang="en-US" altLang="zh-CN" sz="3200">
              <a:solidFill>
                <a:srgbClr val="053E49"/>
              </a:solidFill>
            </a:endParaRPr>
          </a:p>
        </p:txBody>
      </p:sp>
      <p:sp>
        <p:nvSpPr>
          <p:cNvPr id="67593" name="Rectangle 9"/>
          <p:cNvSpPr>
            <a:spLocks noChangeArrowheads="1"/>
          </p:cNvSpPr>
          <p:nvPr/>
        </p:nvSpPr>
        <p:spPr bwMode="auto">
          <a:xfrm>
            <a:off x="2898775" y="4979988"/>
            <a:ext cx="1200150"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20000"/>
              </a:spcBef>
              <a:buChar char="•"/>
              <a:defRPr sz="20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buChar char="•"/>
              <a:defRPr sz="2000">
                <a:solidFill>
                  <a:schemeClr val="tx1"/>
                </a:solidFill>
                <a:latin typeface="Arial" panose="020B0604020202020204" pitchFamily="34" charset="0"/>
              </a:defRPr>
            </a:lvl5pPr>
            <a:lvl6pPr marL="2514600" indent="-228600" fontAlgn="base">
              <a:spcBef>
                <a:spcPct val="0"/>
              </a:spcBef>
              <a:spcAft>
                <a:spcPct val="0"/>
              </a:spcAft>
              <a:buChar char="•"/>
              <a:defRPr sz="2000">
                <a:solidFill>
                  <a:schemeClr val="tx1"/>
                </a:solidFill>
                <a:latin typeface="Arial" panose="020B0604020202020204" pitchFamily="34" charset="0"/>
              </a:defRPr>
            </a:lvl6pPr>
            <a:lvl7pPr marL="2971800" indent="-228600" fontAlgn="base">
              <a:spcBef>
                <a:spcPct val="0"/>
              </a:spcBef>
              <a:spcAft>
                <a:spcPct val="0"/>
              </a:spcAft>
              <a:buChar char="•"/>
              <a:defRPr sz="2000">
                <a:solidFill>
                  <a:schemeClr val="tx1"/>
                </a:solidFill>
                <a:latin typeface="Arial" panose="020B0604020202020204" pitchFamily="34" charset="0"/>
              </a:defRPr>
            </a:lvl7pPr>
            <a:lvl8pPr marL="3429000" indent="-228600" fontAlgn="base">
              <a:spcBef>
                <a:spcPct val="0"/>
              </a:spcBef>
              <a:spcAft>
                <a:spcPct val="0"/>
              </a:spcAft>
              <a:buChar char="•"/>
              <a:defRPr sz="2000">
                <a:solidFill>
                  <a:schemeClr val="tx1"/>
                </a:solidFill>
                <a:latin typeface="Arial" panose="020B0604020202020204" pitchFamily="34" charset="0"/>
              </a:defRPr>
            </a:lvl8pPr>
            <a:lvl9pPr marL="3886200" indent="-228600" fontAlgn="base">
              <a:spcBef>
                <a:spcPct val="0"/>
              </a:spcBef>
              <a:spcAft>
                <a:spcPct val="0"/>
              </a:spcAft>
              <a:buChar char="•"/>
              <a:defRPr sz="2000">
                <a:solidFill>
                  <a:schemeClr val="tx1"/>
                </a:solidFill>
                <a:latin typeface="Arial" panose="020B0604020202020204" pitchFamily="34" charset="0"/>
              </a:defRPr>
            </a:lvl9pPr>
          </a:lstStyle>
          <a:p>
            <a:pPr algn="ctr">
              <a:buFontTx/>
              <a:buNone/>
            </a:pPr>
            <a:r>
              <a:rPr lang="en-GB" altLang="zh-CN">
                <a:solidFill>
                  <a:srgbClr val="053E49"/>
                </a:solidFill>
                <a:ea typeface="宋体" panose="02010600030101010101" pitchFamily="2" charset="-122"/>
              </a:rPr>
              <a:t>s = 0.75</a:t>
            </a:r>
            <a:endParaRPr lang="en-US" altLang="zh-CN">
              <a:solidFill>
                <a:srgbClr val="053E49"/>
              </a:solidFill>
            </a:endParaRPr>
          </a:p>
        </p:txBody>
      </p:sp>
      <p:sp>
        <p:nvSpPr>
          <p:cNvPr id="67594" name="Rectangle 10"/>
          <p:cNvSpPr>
            <a:spLocks noChangeArrowheads="1"/>
          </p:cNvSpPr>
          <p:nvPr/>
        </p:nvSpPr>
        <p:spPr bwMode="auto">
          <a:xfrm>
            <a:off x="5122863" y="4979988"/>
            <a:ext cx="1079500"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20000"/>
              </a:spcBef>
              <a:buChar char="•"/>
              <a:defRPr sz="20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buChar char="•"/>
              <a:defRPr sz="2000">
                <a:solidFill>
                  <a:schemeClr val="tx1"/>
                </a:solidFill>
                <a:latin typeface="Arial" panose="020B0604020202020204" pitchFamily="34" charset="0"/>
              </a:defRPr>
            </a:lvl5pPr>
            <a:lvl6pPr marL="2514600" indent="-228600" fontAlgn="base">
              <a:spcBef>
                <a:spcPct val="0"/>
              </a:spcBef>
              <a:spcAft>
                <a:spcPct val="0"/>
              </a:spcAft>
              <a:buChar char="•"/>
              <a:defRPr sz="2000">
                <a:solidFill>
                  <a:schemeClr val="tx1"/>
                </a:solidFill>
                <a:latin typeface="Arial" panose="020B0604020202020204" pitchFamily="34" charset="0"/>
              </a:defRPr>
            </a:lvl6pPr>
            <a:lvl7pPr marL="2971800" indent="-228600" fontAlgn="base">
              <a:spcBef>
                <a:spcPct val="0"/>
              </a:spcBef>
              <a:spcAft>
                <a:spcPct val="0"/>
              </a:spcAft>
              <a:buChar char="•"/>
              <a:defRPr sz="2000">
                <a:solidFill>
                  <a:schemeClr val="tx1"/>
                </a:solidFill>
                <a:latin typeface="Arial" panose="020B0604020202020204" pitchFamily="34" charset="0"/>
              </a:defRPr>
            </a:lvl7pPr>
            <a:lvl8pPr marL="3429000" indent="-228600" fontAlgn="base">
              <a:spcBef>
                <a:spcPct val="0"/>
              </a:spcBef>
              <a:spcAft>
                <a:spcPct val="0"/>
              </a:spcAft>
              <a:buChar char="•"/>
              <a:defRPr sz="2000">
                <a:solidFill>
                  <a:schemeClr val="tx1"/>
                </a:solidFill>
                <a:latin typeface="Arial" panose="020B0604020202020204" pitchFamily="34" charset="0"/>
              </a:defRPr>
            </a:lvl8pPr>
            <a:lvl9pPr marL="3886200" indent="-228600" fontAlgn="base">
              <a:spcBef>
                <a:spcPct val="0"/>
              </a:spcBef>
              <a:spcAft>
                <a:spcPct val="0"/>
              </a:spcAft>
              <a:buChar char="•"/>
              <a:defRPr sz="2000">
                <a:solidFill>
                  <a:schemeClr val="tx1"/>
                </a:solidFill>
                <a:latin typeface="Arial" panose="020B0604020202020204" pitchFamily="34" charset="0"/>
              </a:defRPr>
            </a:lvl9pPr>
          </a:lstStyle>
          <a:p>
            <a:pPr algn="ctr">
              <a:buFontTx/>
              <a:buNone/>
            </a:pPr>
            <a:r>
              <a:rPr lang="en-GB" altLang="zh-CN">
                <a:solidFill>
                  <a:srgbClr val="053E49"/>
                </a:solidFill>
                <a:ea typeface="宋体" panose="02010600030101010101" pitchFamily="2" charset="-122"/>
              </a:rPr>
              <a:t>s = 0.5</a:t>
            </a:r>
            <a:endParaRPr lang="en-US" altLang="zh-CN">
              <a:solidFill>
                <a:srgbClr val="053E49"/>
              </a:solidFill>
            </a:endParaRPr>
          </a:p>
        </p:txBody>
      </p:sp>
      <p:sp>
        <p:nvSpPr>
          <p:cNvPr id="67595" name="Rectangle 11"/>
          <p:cNvSpPr>
            <a:spLocks noChangeArrowheads="1"/>
          </p:cNvSpPr>
          <p:nvPr/>
        </p:nvSpPr>
        <p:spPr bwMode="auto">
          <a:xfrm>
            <a:off x="7215188" y="4967288"/>
            <a:ext cx="1241425"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20000"/>
              </a:spcBef>
              <a:buChar char="•"/>
              <a:defRPr sz="20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buChar char="•"/>
              <a:defRPr sz="2000">
                <a:solidFill>
                  <a:schemeClr val="tx1"/>
                </a:solidFill>
                <a:latin typeface="Arial" panose="020B0604020202020204" pitchFamily="34" charset="0"/>
              </a:defRPr>
            </a:lvl5pPr>
            <a:lvl6pPr marL="2514600" indent="-228600" fontAlgn="base">
              <a:spcBef>
                <a:spcPct val="0"/>
              </a:spcBef>
              <a:spcAft>
                <a:spcPct val="0"/>
              </a:spcAft>
              <a:buChar char="•"/>
              <a:defRPr sz="2000">
                <a:solidFill>
                  <a:schemeClr val="tx1"/>
                </a:solidFill>
                <a:latin typeface="Arial" panose="020B0604020202020204" pitchFamily="34" charset="0"/>
              </a:defRPr>
            </a:lvl6pPr>
            <a:lvl7pPr marL="2971800" indent="-228600" fontAlgn="base">
              <a:spcBef>
                <a:spcPct val="0"/>
              </a:spcBef>
              <a:spcAft>
                <a:spcPct val="0"/>
              </a:spcAft>
              <a:buChar char="•"/>
              <a:defRPr sz="2000">
                <a:solidFill>
                  <a:schemeClr val="tx1"/>
                </a:solidFill>
                <a:latin typeface="Arial" panose="020B0604020202020204" pitchFamily="34" charset="0"/>
              </a:defRPr>
            </a:lvl7pPr>
            <a:lvl8pPr marL="3429000" indent="-228600" fontAlgn="base">
              <a:spcBef>
                <a:spcPct val="0"/>
              </a:spcBef>
              <a:spcAft>
                <a:spcPct val="0"/>
              </a:spcAft>
              <a:buChar char="•"/>
              <a:defRPr sz="2000">
                <a:solidFill>
                  <a:schemeClr val="tx1"/>
                </a:solidFill>
                <a:latin typeface="Arial" panose="020B0604020202020204" pitchFamily="34" charset="0"/>
              </a:defRPr>
            </a:lvl8pPr>
            <a:lvl9pPr marL="3886200" indent="-228600" fontAlgn="base">
              <a:spcBef>
                <a:spcPct val="0"/>
              </a:spcBef>
              <a:spcAft>
                <a:spcPct val="0"/>
              </a:spcAft>
              <a:buChar char="•"/>
              <a:defRPr sz="2000">
                <a:solidFill>
                  <a:schemeClr val="tx1"/>
                </a:solidFill>
                <a:latin typeface="Arial" panose="020B0604020202020204" pitchFamily="34" charset="0"/>
              </a:defRPr>
            </a:lvl9pPr>
          </a:lstStyle>
          <a:p>
            <a:pPr algn="ctr">
              <a:buFontTx/>
              <a:buNone/>
            </a:pPr>
            <a:r>
              <a:rPr lang="en-GB" altLang="zh-CN">
                <a:solidFill>
                  <a:srgbClr val="053E49"/>
                </a:solidFill>
                <a:ea typeface="宋体" panose="02010600030101010101" pitchFamily="2" charset="-122"/>
              </a:rPr>
              <a:t>s = 0.25</a:t>
            </a:r>
            <a:endParaRPr lang="en-US" altLang="zh-CN">
              <a:solidFill>
                <a:srgbClr val="053E49"/>
              </a:solidFill>
            </a:endParaRPr>
          </a:p>
        </p:txBody>
      </p:sp>
    </p:spTree>
    <p:extLst>
      <p:ext uri="{BB962C8B-B14F-4D97-AF65-F5344CB8AC3E}">
        <p14:creationId xmlns:p14="http://schemas.microsoft.com/office/powerpoint/2010/main" val="141482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p:cNvSpPr>
            <a:spLocks noGrp="1" noChangeArrowheads="1"/>
          </p:cNvSpPr>
          <p:nvPr>
            <p:ph type="title"/>
          </p:nvPr>
        </p:nvSpPr>
        <p:spPr/>
        <p:txBody>
          <a:bodyPr/>
          <a:lstStyle/>
          <a:p>
            <a:pPr eaLnBrk="1"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US" dirty="0">
                <a:ea typeface="宋体" panose="02010600030101010101" pitchFamily="2" charset="-122"/>
              </a:rPr>
              <a:t>亮度（明度）</a:t>
            </a:r>
            <a:endParaRPr lang="en-GB" altLang="zh-CN" dirty="0">
              <a:ea typeface="宋体" panose="02010600030101010101" pitchFamily="2" charset="-122"/>
            </a:endParaRPr>
          </a:p>
        </p:txBody>
      </p:sp>
      <p:sp>
        <p:nvSpPr>
          <p:cNvPr id="2" name="Content Placeholder 1"/>
          <p:cNvSpPr>
            <a:spLocks noGrp="1"/>
          </p:cNvSpPr>
          <p:nvPr>
            <p:ph idx="1"/>
          </p:nvPr>
        </p:nvSpPr>
        <p:spPr/>
        <p:txBody>
          <a:bodyPr/>
          <a:lstStyle/>
          <a:p>
            <a:r>
              <a:rPr lang="zh-CN" altLang="en-US" dirty="0"/>
              <a:t>亮度，分数度量</a:t>
            </a:r>
            <a:r>
              <a:rPr lang="en-US" altLang="zh-CN" b="1" dirty="0">
                <a:latin typeface="Times New Roman" panose="02020603050405020304" pitchFamily="18" charset="0"/>
                <a:cs typeface="Times New Roman" panose="02020603050405020304" pitchFamily="18" charset="0"/>
              </a:rPr>
              <a:t>(0.0 … 1.0)</a:t>
            </a:r>
            <a:endParaRPr lang="zh-CN" altLang="en-US" b="1" dirty="0">
              <a:latin typeface="Times New Roman" panose="02020603050405020304" pitchFamily="18" charset="0"/>
              <a:cs typeface="Times New Roman" panose="02020603050405020304" pitchFamily="18" charset="0"/>
            </a:endParaRPr>
          </a:p>
        </p:txBody>
      </p:sp>
      <p:pic>
        <p:nvPicPr>
          <p:cNvPr id="512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514" y="2752271"/>
            <a:ext cx="2706688"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7163" t="25850" r="24800" b="19550"/>
          <a:stretch/>
        </p:blipFill>
        <p:spPr>
          <a:xfrm>
            <a:off x="1510873" y="2727121"/>
            <a:ext cx="3202467" cy="2730000"/>
          </a:xfrm>
          <a:prstGeom prst="rect">
            <a:avLst/>
          </a:prstGeom>
        </p:spPr>
      </p:pic>
    </p:spTree>
    <p:extLst>
      <p:ext uri="{BB962C8B-B14F-4D97-AF65-F5344CB8AC3E}">
        <p14:creationId xmlns:p14="http://schemas.microsoft.com/office/powerpoint/2010/main" val="222529284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3"/>
          <p:cNvPicPr>
            <a:picLocks noChangeAspect="1"/>
          </p:cNvPicPr>
          <p:nvPr/>
        </p:nvPicPr>
        <p:blipFill>
          <a:blip r:embed="rId4"/>
          <a:stretch>
            <a:fillRect/>
          </a:stretch>
        </p:blipFill>
        <p:spPr>
          <a:xfrm rot="21600000">
            <a:off x="2360930" y="3725545"/>
            <a:ext cx="6303645" cy="3062605"/>
          </a:xfrm>
          <a:prstGeom prst="rect">
            <a:avLst/>
          </a:prstGeom>
        </p:spPr>
      </p:pic>
      <p:graphicFrame>
        <p:nvGraphicFramePr>
          <p:cNvPr id="34" name="table 34"/>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8000"/>
                        </a:lnSpc>
                      </a:pPr>
                      <a:endParaRPr lang="en-US" altLang="en-US" sz="1000" dirty="0"/>
                    </a:p>
                    <a:p>
                      <a:pPr algn="l" rtl="0" eaLnBrk="0">
                        <a:lnSpc>
                          <a:spcPct val="118000"/>
                        </a:lnSpc>
                      </a:pPr>
                      <a:endParaRPr lang="en-US" altLang="en-US" sz="1000" dirty="0"/>
                    </a:p>
                    <a:p>
                      <a:pPr marL="274955" algn="l" rtl="0" eaLnBrk="0">
                        <a:lnSpc>
                          <a:spcPct val="79000"/>
                        </a:lnSpc>
                      </a:pPr>
                      <a:r>
                        <a:rPr sz="1800" spc="0" dirty="0">
                          <a:solidFill>
                            <a:srgbClr val="FFFFFF">
                              <a:alpha val="100000"/>
                            </a:srgbClr>
                          </a:solidFill>
                          <a:latin typeface="Arial" panose="020B0604020202020204"/>
                          <a:ea typeface="Arial" panose="020B0604020202020204"/>
                          <a:cs typeface="Arial" panose="020B0604020202020204"/>
                        </a:rPr>
                        <a:t>7</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sz="3900" spc="90" dirty="0">
                          <a:solidFill>
                            <a:srgbClr val="FFFFFF">
                              <a:alpha val="100000"/>
                            </a:srgbClr>
                          </a:solidFill>
                          <a:latin typeface="黑体" panose="02010609060101010101" charset="-122"/>
                          <a:ea typeface="黑体" panose="02010609060101010101" charset="-122"/>
                          <a:cs typeface="黑体" panose="02010609060101010101" charset="-122"/>
                        </a:rPr>
                        <a:t>光与颜色的关</a:t>
                      </a:r>
                      <a:r>
                        <a:rPr sz="3900" spc="20" dirty="0">
                          <a:solidFill>
                            <a:srgbClr val="FFFFFF">
                              <a:alpha val="100000"/>
                            </a:srgbClr>
                          </a:solidFill>
                          <a:latin typeface="黑体" panose="02010609060101010101" charset="-122"/>
                          <a:ea typeface="黑体" panose="02010609060101010101" charset="-122"/>
                          <a:cs typeface="黑体" panose="02010609060101010101" charset="-122"/>
                        </a:rPr>
                        <a:t>系</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35" name="textbox 35"/>
          <p:cNvSpPr/>
          <p:nvPr/>
        </p:nvSpPr>
        <p:spPr>
          <a:xfrm>
            <a:off x="574082" y="1446677"/>
            <a:ext cx="8090534" cy="1432560"/>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光可以描述为具有一定能量分布的电磁辐</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射</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marL="12700" algn="l" rtl="0" eaLnBrk="0">
              <a:lnSpc>
                <a:spcPct val="95000"/>
              </a:lnSpc>
              <a:spcBef>
                <a:spcPts val="1415"/>
              </a:spcBef>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人类视觉可感知的光称为</a:t>
            </a:r>
            <a:r>
              <a:rPr sz="2600" spc="6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可见光</a:t>
            </a:r>
            <a:r>
              <a:rPr sz="2600" spc="6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，不同波长的光具</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有</a:t>
            </a:r>
            <a:endParaRPr lang="en-US" altLang="en-US" sz="2600" dirty="0"/>
          </a:p>
          <a:p>
            <a:pPr algn="l" rtl="0" eaLnBrk="0">
              <a:lnSpc>
                <a:spcPct val="108000"/>
              </a:lnSpc>
            </a:pPr>
            <a:endParaRPr lang="en-US" altLang="en-US" sz="600" dirty="0"/>
          </a:p>
          <a:p>
            <a:pPr marL="460375" algn="l" rtl="0" eaLnBrk="0">
              <a:lnSpc>
                <a:spcPct val="95000"/>
              </a:lnSpc>
              <a:spcBef>
                <a:spcPts val="5"/>
              </a:spcBef>
            </a:pP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不同的颜色</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特性。</a:t>
            </a:r>
            <a:endParaRPr lang="en-US" altLang="en-US" sz="2600" dirty="0"/>
          </a:p>
        </p:txBody>
      </p:sp>
      <p:pic>
        <p:nvPicPr>
          <p:cNvPr id="36" name="picture 36"/>
          <p:cNvPicPr>
            <a:picLocks noChangeAspect="1"/>
          </p:cNvPicPr>
          <p:nvPr/>
        </p:nvPicPr>
        <p:blipFill>
          <a:blip r:embed="rId5"/>
          <a:stretch>
            <a:fillRect/>
          </a:stretch>
        </p:blipFill>
        <p:spPr>
          <a:xfrm rot="21600000">
            <a:off x="586782" y="2043470"/>
            <a:ext cx="127653" cy="254975"/>
          </a:xfrm>
          <a:prstGeom prst="rect">
            <a:avLst/>
          </a:prstGeom>
        </p:spPr>
      </p:pic>
      <p:pic>
        <p:nvPicPr>
          <p:cNvPr id="37" name="picture 37"/>
          <p:cNvPicPr>
            <a:picLocks noChangeAspect="1"/>
          </p:cNvPicPr>
          <p:nvPr/>
        </p:nvPicPr>
        <p:blipFill>
          <a:blip r:embed="rId5"/>
          <a:stretch>
            <a:fillRect/>
          </a:stretch>
        </p:blipFill>
        <p:spPr>
          <a:xfrm rot="21600000">
            <a:off x="586782" y="1488480"/>
            <a:ext cx="127653" cy="254975"/>
          </a:xfrm>
          <a:prstGeom prst="rect">
            <a:avLst/>
          </a:prstGeom>
        </p:spPr>
      </p:pic>
      <p:pic>
        <p:nvPicPr>
          <p:cNvPr id="3074" name="Picture 11"/>
          <p:cNvPicPr>
            <a:picLocks noChangeAspect="1"/>
          </p:cNvPicPr>
          <p:nvPr>
            <p:custDataLst>
              <p:tags r:id="rId1"/>
            </p:custDataLst>
          </p:nvPr>
        </p:nvPicPr>
        <p:blipFill>
          <a:blip r:embed="rId6"/>
          <a:stretch>
            <a:fillRect/>
          </a:stretch>
        </p:blipFill>
        <p:spPr>
          <a:xfrm>
            <a:off x="3615055" y="2432050"/>
            <a:ext cx="4113530" cy="1323975"/>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zh-CN" altLang="en-US" dirty="0">
                <a:ea typeface="宋体" panose="02010600030101010101" pitchFamily="2" charset="-122"/>
              </a:rPr>
              <a:t>亮度（明度）</a:t>
            </a:r>
            <a:endParaRPr lang="en-US" altLang="zh-CN" dirty="0"/>
          </a:p>
        </p:txBody>
      </p:sp>
      <p:sp>
        <p:nvSpPr>
          <p:cNvPr id="3" name="Content Placeholder 2"/>
          <p:cNvSpPr>
            <a:spLocks noGrp="1"/>
          </p:cNvSpPr>
          <p:nvPr>
            <p:ph idx="1"/>
          </p:nvPr>
        </p:nvSpPr>
        <p:spPr/>
        <p:txBody>
          <a:bodyPr/>
          <a:lstStyle/>
          <a:p>
            <a:r>
              <a:rPr lang="zh-CN" altLang="en-US" dirty="0"/>
              <a:t>纯色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s=1</a:t>
            </a:r>
            <a:r>
              <a:rPr lang="zh-CN" altLang="en-US" dirty="0">
                <a:latin typeface="Times New Roman" panose="02020603050405020304" pitchFamily="18" charset="0"/>
                <a:cs typeface="Times New Roman" panose="02020603050405020304" pitchFamily="18" charset="0"/>
              </a:rPr>
              <a:t>），</a:t>
            </a:r>
            <a:r>
              <a:rPr lang="zh-CN" altLang="en-US" dirty="0"/>
              <a:t>“值”（亮度）值递减</a:t>
            </a:r>
            <a:endParaRPr lang="zh-CN" altLang="en-US" b="1" dirty="0"/>
          </a:p>
        </p:txBody>
      </p:sp>
      <p:sp>
        <p:nvSpPr>
          <p:cNvPr id="75780" name="Rectangle 4"/>
          <p:cNvSpPr>
            <a:spLocks noChangeArrowheads="1"/>
          </p:cNvSpPr>
          <p:nvPr/>
        </p:nvSpPr>
        <p:spPr bwMode="auto">
          <a:xfrm>
            <a:off x="957263" y="5021263"/>
            <a:ext cx="795337"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20000"/>
              </a:spcBef>
              <a:buChar char="•"/>
              <a:defRPr sz="20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buChar char="•"/>
              <a:defRPr sz="2000">
                <a:solidFill>
                  <a:schemeClr val="tx1"/>
                </a:solidFill>
                <a:latin typeface="Arial" panose="020B0604020202020204" pitchFamily="34" charset="0"/>
              </a:defRPr>
            </a:lvl5pPr>
            <a:lvl6pPr marL="2514600" indent="-228600" fontAlgn="base">
              <a:spcBef>
                <a:spcPct val="0"/>
              </a:spcBef>
              <a:spcAft>
                <a:spcPct val="0"/>
              </a:spcAft>
              <a:buChar char="•"/>
              <a:defRPr sz="2000">
                <a:solidFill>
                  <a:schemeClr val="tx1"/>
                </a:solidFill>
                <a:latin typeface="Arial" panose="020B0604020202020204" pitchFamily="34" charset="0"/>
              </a:defRPr>
            </a:lvl6pPr>
            <a:lvl7pPr marL="2971800" indent="-228600" fontAlgn="base">
              <a:spcBef>
                <a:spcPct val="0"/>
              </a:spcBef>
              <a:spcAft>
                <a:spcPct val="0"/>
              </a:spcAft>
              <a:buChar char="•"/>
              <a:defRPr sz="2000">
                <a:solidFill>
                  <a:schemeClr val="tx1"/>
                </a:solidFill>
                <a:latin typeface="Arial" panose="020B0604020202020204" pitchFamily="34" charset="0"/>
              </a:defRPr>
            </a:lvl7pPr>
            <a:lvl8pPr marL="3429000" indent="-228600" fontAlgn="base">
              <a:spcBef>
                <a:spcPct val="0"/>
              </a:spcBef>
              <a:spcAft>
                <a:spcPct val="0"/>
              </a:spcAft>
              <a:buChar char="•"/>
              <a:defRPr sz="2000">
                <a:solidFill>
                  <a:schemeClr val="tx1"/>
                </a:solidFill>
                <a:latin typeface="Arial" panose="020B0604020202020204" pitchFamily="34" charset="0"/>
              </a:defRPr>
            </a:lvl8pPr>
            <a:lvl9pPr marL="3886200" indent="-228600" fontAlgn="base">
              <a:spcBef>
                <a:spcPct val="0"/>
              </a:spcBef>
              <a:spcAft>
                <a:spcPct val="0"/>
              </a:spcAft>
              <a:buChar char="•"/>
              <a:defRPr sz="2000">
                <a:solidFill>
                  <a:schemeClr val="tx1"/>
                </a:solidFill>
                <a:latin typeface="Arial" panose="020B0604020202020204" pitchFamily="34" charset="0"/>
              </a:defRPr>
            </a:lvl9pPr>
          </a:lstStyle>
          <a:p>
            <a:pPr>
              <a:buFontTx/>
              <a:buNone/>
            </a:pPr>
            <a:r>
              <a:rPr lang="en-GB" altLang="zh-CN">
                <a:ea typeface="宋体" panose="02010600030101010101" pitchFamily="2" charset="-122"/>
              </a:rPr>
              <a:t>v = 1</a:t>
            </a:r>
            <a:endParaRPr lang="en-US" altLang="zh-CN" sz="3200"/>
          </a:p>
        </p:txBody>
      </p:sp>
      <p:sp>
        <p:nvSpPr>
          <p:cNvPr id="75781" name="Rectangle 5"/>
          <p:cNvSpPr>
            <a:spLocks noChangeArrowheads="1"/>
          </p:cNvSpPr>
          <p:nvPr/>
        </p:nvSpPr>
        <p:spPr bwMode="auto">
          <a:xfrm>
            <a:off x="2898775" y="5043488"/>
            <a:ext cx="1239838"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20000"/>
              </a:spcBef>
              <a:buChar char="•"/>
              <a:defRPr sz="20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buChar char="•"/>
              <a:defRPr sz="2000">
                <a:solidFill>
                  <a:schemeClr val="tx1"/>
                </a:solidFill>
                <a:latin typeface="Arial" panose="020B0604020202020204" pitchFamily="34" charset="0"/>
              </a:defRPr>
            </a:lvl5pPr>
            <a:lvl6pPr marL="2514600" indent="-228600" fontAlgn="base">
              <a:spcBef>
                <a:spcPct val="0"/>
              </a:spcBef>
              <a:spcAft>
                <a:spcPct val="0"/>
              </a:spcAft>
              <a:buChar char="•"/>
              <a:defRPr sz="2000">
                <a:solidFill>
                  <a:schemeClr val="tx1"/>
                </a:solidFill>
                <a:latin typeface="Arial" panose="020B0604020202020204" pitchFamily="34" charset="0"/>
              </a:defRPr>
            </a:lvl6pPr>
            <a:lvl7pPr marL="2971800" indent="-228600" fontAlgn="base">
              <a:spcBef>
                <a:spcPct val="0"/>
              </a:spcBef>
              <a:spcAft>
                <a:spcPct val="0"/>
              </a:spcAft>
              <a:buChar char="•"/>
              <a:defRPr sz="2000">
                <a:solidFill>
                  <a:schemeClr val="tx1"/>
                </a:solidFill>
                <a:latin typeface="Arial" panose="020B0604020202020204" pitchFamily="34" charset="0"/>
              </a:defRPr>
            </a:lvl7pPr>
            <a:lvl8pPr marL="3429000" indent="-228600" fontAlgn="base">
              <a:spcBef>
                <a:spcPct val="0"/>
              </a:spcBef>
              <a:spcAft>
                <a:spcPct val="0"/>
              </a:spcAft>
              <a:buChar char="•"/>
              <a:defRPr sz="2000">
                <a:solidFill>
                  <a:schemeClr val="tx1"/>
                </a:solidFill>
                <a:latin typeface="Arial" panose="020B0604020202020204" pitchFamily="34" charset="0"/>
              </a:defRPr>
            </a:lvl8pPr>
            <a:lvl9pPr marL="3886200" indent="-228600" fontAlgn="base">
              <a:spcBef>
                <a:spcPct val="0"/>
              </a:spcBef>
              <a:spcAft>
                <a:spcPct val="0"/>
              </a:spcAft>
              <a:buChar char="•"/>
              <a:defRPr sz="2000">
                <a:solidFill>
                  <a:schemeClr val="tx1"/>
                </a:solidFill>
                <a:latin typeface="Arial" panose="020B0604020202020204" pitchFamily="34" charset="0"/>
              </a:defRPr>
            </a:lvl9pPr>
          </a:lstStyle>
          <a:p>
            <a:pPr>
              <a:buFontTx/>
              <a:buNone/>
            </a:pPr>
            <a:r>
              <a:rPr lang="en-GB" altLang="zh-CN">
                <a:ea typeface="宋体" panose="02010600030101010101" pitchFamily="2" charset="-122"/>
              </a:rPr>
              <a:t>v = 0.75</a:t>
            </a:r>
            <a:endParaRPr lang="en-US" altLang="zh-CN"/>
          </a:p>
        </p:txBody>
      </p:sp>
      <p:sp>
        <p:nvSpPr>
          <p:cNvPr id="75782" name="Rectangle 6"/>
          <p:cNvSpPr>
            <a:spLocks noChangeArrowheads="1"/>
          </p:cNvSpPr>
          <p:nvPr/>
        </p:nvSpPr>
        <p:spPr bwMode="auto">
          <a:xfrm>
            <a:off x="5122863" y="5018088"/>
            <a:ext cx="1065212"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20000"/>
              </a:spcBef>
              <a:buChar char="•"/>
              <a:defRPr sz="20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buChar char="•"/>
              <a:defRPr sz="2000">
                <a:solidFill>
                  <a:schemeClr val="tx1"/>
                </a:solidFill>
                <a:latin typeface="Arial" panose="020B0604020202020204" pitchFamily="34" charset="0"/>
              </a:defRPr>
            </a:lvl5pPr>
            <a:lvl6pPr marL="2514600" indent="-228600" fontAlgn="base">
              <a:spcBef>
                <a:spcPct val="0"/>
              </a:spcBef>
              <a:spcAft>
                <a:spcPct val="0"/>
              </a:spcAft>
              <a:buChar char="•"/>
              <a:defRPr sz="2000">
                <a:solidFill>
                  <a:schemeClr val="tx1"/>
                </a:solidFill>
                <a:latin typeface="Arial" panose="020B0604020202020204" pitchFamily="34" charset="0"/>
              </a:defRPr>
            </a:lvl6pPr>
            <a:lvl7pPr marL="2971800" indent="-228600" fontAlgn="base">
              <a:spcBef>
                <a:spcPct val="0"/>
              </a:spcBef>
              <a:spcAft>
                <a:spcPct val="0"/>
              </a:spcAft>
              <a:buChar char="•"/>
              <a:defRPr sz="2000">
                <a:solidFill>
                  <a:schemeClr val="tx1"/>
                </a:solidFill>
                <a:latin typeface="Arial" panose="020B0604020202020204" pitchFamily="34" charset="0"/>
              </a:defRPr>
            </a:lvl7pPr>
            <a:lvl8pPr marL="3429000" indent="-228600" fontAlgn="base">
              <a:spcBef>
                <a:spcPct val="0"/>
              </a:spcBef>
              <a:spcAft>
                <a:spcPct val="0"/>
              </a:spcAft>
              <a:buChar char="•"/>
              <a:defRPr sz="2000">
                <a:solidFill>
                  <a:schemeClr val="tx1"/>
                </a:solidFill>
                <a:latin typeface="Arial" panose="020B0604020202020204" pitchFamily="34" charset="0"/>
              </a:defRPr>
            </a:lvl8pPr>
            <a:lvl9pPr marL="3886200" indent="-228600" fontAlgn="base">
              <a:spcBef>
                <a:spcPct val="0"/>
              </a:spcBef>
              <a:spcAft>
                <a:spcPct val="0"/>
              </a:spcAft>
              <a:buChar char="•"/>
              <a:defRPr sz="2000">
                <a:solidFill>
                  <a:schemeClr val="tx1"/>
                </a:solidFill>
                <a:latin typeface="Arial" panose="020B0604020202020204" pitchFamily="34" charset="0"/>
              </a:defRPr>
            </a:lvl9pPr>
          </a:lstStyle>
          <a:p>
            <a:pPr>
              <a:buFontTx/>
              <a:buNone/>
            </a:pPr>
            <a:r>
              <a:rPr lang="en-GB" altLang="zh-CN">
                <a:ea typeface="宋体" panose="02010600030101010101" pitchFamily="2" charset="-122"/>
              </a:rPr>
              <a:t>v = 0.5</a:t>
            </a:r>
            <a:endParaRPr lang="en-US" altLang="zh-CN"/>
          </a:p>
        </p:txBody>
      </p:sp>
      <p:sp>
        <p:nvSpPr>
          <p:cNvPr id="75783" name="Rectangle 7"/>
          <p:cNvSpPr>
            <a:spLocks noChangeArrowheads="1"/>
          </p:cNvSpPr>
          <p:nvPr/>
        </p:nvSpPr>
        <p:spPr bwMode="auto">
          <a:xfrm>
            <a:off x="7283450" y="5030788"/>
            <a:ext cx="1173163"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20000"/>
              </a:spcBef>
              <a:buChar char="•"/>
              <a:defRPr sz="20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buChar char="•"/>
              <a:defRPr sz="2000">
                <a:solidFill>
                  <a:schemeClr val="tx1"/>
                </a:solidFill>
                <a:latin typeface="Arial" panose="020B0604020202020204" pitchFamily="34" charset="0"/>
              </a:defRPr>
            </a:lvl5pPr>
            <a:lvl6pPr marL="2514600" indent="-228600" fontAlgn="base">
              <a:spcBef>
                <a:spcPct val="0"/>
              </a:spcBef>
              <a:spcAft>
                <a:spcPct val="0"/>
              </a:spcAft>
              <a:buChar char="•"/>
              <a:defRPr sz="2000">
                <a:solidFill>
                  <a:schemeClr val="tx1"/>
                </a:solidFill>
                <a:latin typeface="Arial" panose="020B0604020202020204" pitchFamily="34" charset="0"/>
              </a:defRPr>
            </a:lvl6pPr>
            <a:lvl7pPr marL="2971800" indent="-228600" fontAlgn="base">
              <a:spcBef>
                <a:spcPct val="0"/>
              </a:spcBef>
              <a:spcAft>
                <a:spcPct val="0"/>
              </a:spcAft>
              <a:buChar char="•"/>
              <a:defRPr sz="2000">
                <a:solidFill>
                  <a:schemeClr val="tx1"/>
                </a:solidFill>
                <a:latin typeface="Arial" panose="020B0604020202020204" pitchFamily="34" charset="0"/>
              </a:defRPr>
            </a:lvl7pPr>
            <a:lvl8pPr marL="3429000" indent="-228600" fontAlgn="base">
              <a:spcBef>
                <a:spcPct val="0"/>
              </a:spcBef>
              <a:spcAft>
                <a:spcPct val="0"/>
              </a:spcAft>
              <a:buChar char="•"/>
              <a:defRPr sz="2000">
                <a:solidFill>
                  <a:schemeClr val="tx1"/>
                </a:solidFill>
                <a:latin typeface="Arial" panose="020B0604020202020204" pitchFamily="34" charset="0"/>
              </a:defRPr>
            </a:lvl8pPr>
            <a:lvl9pPr marL="3886200" indent="-228600" fontAlgn="base">
              <a:spcBef>
                <a:spcPct val="0"/>
              </a:spcBef>
              <a:spcAft>
                <a:spcPct val="0"/>
              </a:spcAft>
              <a:buChar char="•"/>
              <a:defRPr sz="2000">
                <a:solidFill>
                  <a:schemeClr val="tx1"/>
                </a:solidFill>
                <a:latin typeface="Arial" panose="020B0604020202020204" pitchFamily="34" charset="0"/>
              </a:defRPr>
            </a:lvl9pPr>
          </a:lstStyle>
          <a:p>
            <a:pPr>
              <a:buFontTx/>
              <a:buNone/>
            </a:pPr>
            <a:r>
              <a:rPr lang="en-GB" altLang="zh-CN">
                <a:ea typeface="宋体" panose="02010600030101010101" pitchFamily="2" charset="-122"/>
              </a:rPr>
              <a:t>v = 0.25</a:t>
            </a:r>
            <a:endParaRPr lang="en-US" altLang="zh-CN"/>
          </a:p>
        </p:txBody>
      </p:sp>
      <p:pic>
        <p:nvPicPr>
          <p:cNvPr id="75784" name="Picture 8" descr="fig5"/>
          <p:cNvPicPr>
            <a:picLocks noChangeAspect="1" noChangeArrowheads="1"/>
          </p:cNvPicPr>
          <p:nvPr/>
        </p:nvPicPr>
        <p:blipFill>
          <a:blip r:embed="rId3" cstate="print">
            <a:extLst>
              <a:ext uri="{28A0092B-C50C-407E-A947-70E740481C1C}">
                <a14:useLocalDpi xmlns:a14="http://schemas.microsoft.com/office/drawing/2010/main" val="0"/>
              </a:ext>
            </a:extLst>
          </a:blip>
          <a:srcRect l="11722" t="4572" r="12337" b="9476"/>
          <a:stretch>
            <a:fillRect/>
          </a:stretch>
        </p:blipFill>
        <p:spPr bwMode="auto">
          <a:xfrm>
            <a:off x="2555875" y="2997200"/>
            <a:ext cx="1871663" cy="1871663"/>
          </a:xfrm>
          <a:prstGeom prst="rect">
            <a:avLst/>
          </a:prstGeom>
          <a:noFill/>
          <a:extLst>
            <a:ext uri="{909E8E84-426E-40DD-AFC4-6F175D3DCCD1}">
              <a14:hiddenFill xmlns:a14="http://schemas.microsoft.com/office/drawing/2010/main">
                <a:solidFill>
                  <a:srgbClr val="FFFFFF"/>
                </a:solidFill>
              </a14:hiddenFill>
            </a:ext>
          </a:extLst>
        </p:spPr>
      </p:pic>
      <p:pic>
        <p:nvPicPr>
          <p:cNvPr id="75785" name="Picture 9" descr="fig6"/>
          <p:cNvPicPr>
            <a:picLocks noChangeAspect="1" noChangeArrowheads="1"/>
          </p:cNvPicPr>
          <p:nvPr/>
        </p:nvPicPr>
        <p:blipFill>
          <a:blip r:embed="rId4" cstate="print">
            <a:extLst>
              <a:ext uri="{28A0092B-C50C-407E-A947-70E740481C1C}">
                <a14:useLocalDpi xmlns:a14="http://schemas.microsoft.com/office/drawing/2010/main" val="0"/>
              </a:ext>
            </a:extLst>
          </a:blip>
          <a:srcRect l="12288" t="5853" r="12312" b="9448"/>
          <a:stretch>
            <a:fillRect/>
          </a:stretch>
        </p:blipFill>
        <p:spPr bwMode="auto">
          <a:xfrm>
            <a:off x="4716463" y="3009900"/>
            <a:ext cx="1871662" cy="1858963"/>
          </a:xfrm>
          <a:prstGeom prst="rect">
            <a:avLst/>
          </a:prstGeom>
          <a:noFill/>
          <a:extLst>
            <a:ext uri="{909E8E84-426E-40DD-AFC4-6F175D3DCCD1}">
              <a14:hiddenFill xmlns:a14="http://schemas.microsoft.com/office/drawing/2010/main">
                <a:solidFill>
                  <a:srgbClr val="FFFFFF"/>
                </a:solidFill>
              </a14:hiddenFill>
            </a:ext>
          </a:extLst>
        </p:spPr>
      </p:pic>
      <p:pic>
        <p:nvPicPr>
          <p:cNvPr id="75786" name="Picture 10" descr="fig7"/>
          <p:cNvPicPr>
            <a:picLocks noChangeAspect="1" noChangeArrowheads="1"/>
          </p:cNvPicPr>
          <p:nvPr/>
        </p:nvPicPr>
        <p:blipFill>
          <a:blip r:embed="rId5" cstate="print">
            <a:extLst>
              <a:ext uri="{28A0092B-C50C-407E-A947-70E740481C1C}">
                <a14:useLocalDpi xmlns:a14="http://schemas.microsoft.com/office/drawing/2010/main" val="0"/>
              </a:ext>
            </a:extLst>
          </a:blip>
          <a:srcRect l="12041" t="4488" r="12016" b="9532"/>
          <a:stretch>
            <a:fillRect/>
          </a:stretch>
        </p:blipFill>
        <p:spPr bwMode="auto">
          <a:xfrm>
            <a:off x="6877050" y="2997200"/>
            <a:ext cx="1871663" cy="1871663"/>
          </a:xfrm>
          <a:prstGeom prst="rect">
            <a:avLst/>
          </a:prstGeom>
          <a:noFill/>
          <a:extLst>
            <a:ext uri="{909E8E84-426E-40DD-AFC4-6F175D3DCCD1}">
              <a14:hiddenFill xmlns:a14="http://schemas.microsoft.com/office/drawing/2010/main">
                <a:solidFill>
                  <a:srgbClr val="FFFFFF"/>
                </a:solidFill>
              </a14:hiddenFill>
            </a:ext>
          </a:extLst>
        </p:spPr>
      </p:pic>
      <p:pic>
        <p:nvPicPr>
          <p:cNvPr id="75787" name="Picture 11" descr="fig1"/>
          <p:cNvPicPr>
            <a:picLocks noChangeAspect="1" noChangeArrowheads="1"/>
          </p:cNvPicPr>
          <p:nvPr/>
        </p:nvPicPr>
        <p:blipFill>
          <a:blip r:embed="rId6" cstate="print">
            <a:extLst>
              <a:ext uri="{28A0092B-C50C-407E-A947-70E740481C1C}">
                <a14:useLocalDpi xmlns:a14="http://schemas.microsoft.com/office/drawing/2010/main" val="0"/>
              </a:ext>
            </a:extLst>
          </a:blip>
          <a:srcRect l="11722" t="4572" r="12337" b="9476"/>
          <a:stretch>
            <a:fillRect/>
          </a:stretch>
        </p:blipFill>
        <p:spPr bwMode="auto">
          <a:xfrm>
            <a:off x="323850" y="2997200"/>
            <a:ext cx="1871663" cy="187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200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 name="picture 834"/>
          <p:cNvPicPr>
            <a:picLocks noChangeAspect="1"/>
          </p:cNvPicPr>
          <p:nvPr/>
        </p:nvPicPr>
        <p:blipFill>
          <a:blip r:embed="rId2"/>
          <a:stretch>
            <a:fillRect/>
          </a:stretch>
        </p:blipFill>
        <p:spPr>
          <a:xfrm rot="21600000">
            <a:off x="7019544" y="1261914"/>
            <a:ext cx="2124455" cy="2154223"/>
          </a:xfrm>
          <a:prstGeom prst="rect">
            <a:avLst/>
          </a:prstGeom>
        </p:spPr>
      </p:pic>
      <p:pic>
        <p:nvPicPr>
          <p:cNvPr id="835" name="picture 835"/>
          <p:cNvPicPr>
            <a:picLocks noChangeAspect="1"/>
          </p:cNvPicPr>
          <p:nvPr/>
        </p:nvPicPr>
        <p:blipFill>
          <a:blip r:embed="rId3"/>
          <a:stretch>
            <a:fillRect/>
          </a:stretch>
        </p:blipFill>
        <p:spPr>
          <a:xfrm rot="21600000">
            <a:off x="528827" y="3069335"/>
            <a:ext cx="7985759" cy="2699004"/>
          </a:xfrm>
          <a:prstGeom prst="rect">
            <a:avLst/>
          </a:prstGeom>
        </p:spPr>
      </p:pic>
      <p:graphicFrame>
        <p:nvGraphicFramePr>
          <p:cNvPr id="836" name="table 836"/>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1455" algn="l" rtl="0" eaLnBrk="0">
                        <a:lnSpc>
                          <a:spcPct val="80000"/>
                        </a:lnSpc>
                      </a:pPr>
                      <a:r>
                        <a:rPr sz="1800" spc="-20" dirty="0">
                          <a:solidFill>
                            <a:srgbClr val="FFFFFF">
                              <a:alpha val="100000"/>
                            </a:srgbClr>
                          </a:solidFill>
                          <a:latin typeface="Arial" panose="020B0604020202020204"/>
                          <a:ea typeface="Arial" panose="020B0604020202020204"/>
                          <a:cs typeface="Arial" panose="020B0604020202020204"/>
                        </a:rPr>
                        <a:t>80</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dirty="0"/>
                    </a:p>
                    <a:p>
                      <a:pPr algn="l" rtl="0" eaLnBrk="0">
                        <a:lnSpc>
                          <a:spcPct val="123000"/>
                        </a:lnSpc>
                      </a:pPr>
                      <a:endParaRPr lang="en-US" altLang="en-US" sz="1000" dirty="0"/>
                    </a:p>
                    <a:p>
                      <a:pPr algn="r" rtl="0" eaLnBrk="0">
                        <a:lnSpc>
                          <a:spcPct val="96000"/>
                        </a:lnSpc>
                        <a:spcBef>
                          <a:spcPts val="5"/>
                        </a:spcBef>
                      </a:pPr>
                      <a:r>
                        <a:rPr sz="3900" spc="80" dirty="0">
                          <a:solidFill>
                            <a:srgbClr val="FFFFFF">
                              <a:alpha val="100000"/>
                            </a:srgbClr>
                          </a:solidFill>
                          <a:latin typeface="黑体" panose="02010609060101010101" charset="-122"/>
                          <a:ea typeface="黑体" panose="02010609060101010101" charset="-122"/>
                          <a:cs typeface="黑体" panose="02010609060101010101" charset="-122"/>
                        </a:rPr>
                        <a:t>色调对彩色图像的影</a:t>
                      </a:r>
                      <a:r>
                        <a:rPr sz="3900" spc="70" dirty="0">
                          <a:solidFill>
                            <a:srgbClr val="FFFFFF">
                              <a:alpha val="100000"/>
                            </a:srgbClr>
                          </a:solidFill>
                          <a:latin typeface="黑体" panose="02010609060101010101" charset="-122"/>
                          <a:ea typeface="黑体" panose="02010609060101010101" charset="-122"/>
                          <a:cs typeface="黑体" panose="02010609060101010101" charset="-122"/>
                        </a:rPr>
                        <a:t>响</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837" name="textbox 837"/>
          <p:cNvSpPr/>
          <p:nvPr/>
        </p:nvSpPr>
        <p:spPr>
          <a:xfrm>
            <a:off x="563745" y="1439050"/>
            <a:ext cx="6763384" cy="130810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对色调分量加上或减去一个常数，相当于</a:t>
            </a:r>
            <a:r>
              <a:rPr sz="2600" spc="1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图</a:t>
            </a:r>
            <a:endParaRPr lang="en-US" altLang="en-US" sz="2600" dirty="0"/>
          </a:p>
          <a:p>
            <a:pPr marL="455295" algn="l" rtl="0" eaLnBrk="0">
              <a:lnSpc>
                <a:spcPct val="83000"/>
              </a:lnSpc>
              <a:spcBef>
                <a:spcPts val="795"/>
              </a:spcBef>
            </a:pP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像像素的颜色沿着色度盘逆时针或顺</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时针方</a:t>
            </a:r>
            <a:endParaRPr lang="en-US" altLang="en-US" sz="2600" dirty="0"/>
          </a:p>
          <a:p>
            <a:pPr marL="488950" algn="l" rtl="0" eaLnBrk="0">
              <a:lnSpc>
                <a:spcPts val="3745"/>
              </a:lnSpc>
            </a:pPr>
            <a:r>
              <a:rPr sz="2600" spc="-19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向旋转一定的角度。</a:t>
            </a:r>
            <a:endParaRPr lang="en-US" altLang="en-US" sz="2600" dirty="0"/>
          </a:p>
        </p:txBody>
      </p:sp>
      <p:pic>
        <p:nvPicPr>
          <p:cNvPr id="838" name="picture 838"/>
          <p:cNvPicPr>
            <a:picLocks noChangeAspect="1"/>
          </p:cNvPicPr>
          <p:nvPr/>
        </p:nvPicPr>
        <p:blipFill>
          <a:blip r:embed="rId4"/>
          <a:stretch>
            <a:fillRect/>
          </a:stretch>
        </p:blipFill>
        <p:spPr>
          <a:xfrm rot="21600000">
            <a:off x="576445" y="1480879"/>
            <a:ext cx="127770" cy="255210"/>
          </a:xfrm>
          <a:prstGeom prst="rect">
            <a:avLst/>
          </a:prstGeom>
        </p:spPr>
      </p:pic>
      <p:sp>
        <p:nvSpPr>
          <p:cNvPr id="839" name="textbox 839"/>
          <p:cNvSpPr/>
          <p:nvPr/>
        </p:nvSpPr>
        <p:spPr>
          <a:xfrm>
            <a:off x="3264923" y="5830620"/>
            <a:ext cx="2753360" cy="748030"/>
          </a:xfrm>
          <a:prstGeom prst="rect">
            <a:avLst/>
          </a:prstGeom>
        </p:spPr>
        <p:txBody>
          <a:bodyPr vert="horz" wrap="square" lIns="0" tIns="0" rIns="0" bIns="0"/>
          <a:lstStyle/>
          <a:p>
            <a:pPr algn="l" rtl="0" eaLnBrk="0">
              <a:lnSpc>
                <a:spcPct val="83000"/>
              </a:lnSpc>
            </a:pPr>
            <a:endParaRPr lang="en-US" altLang="en-US" sz="100" dirty="0"/>
          </a:p>
          <a:p>
            <a:pPr marL="233680" algn="l" rtl="0" eaLnBrk="0">
              <a:lnSpc>
                <a:spcPct val="97000"/>
              </a:lnSpc>
            </a:pPr>
            <a:r>
              <a:rPr sz="18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色调</a:t>
            </a:r>
            <a:r>
              <a:rPr sz="18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逆时针旋转</a:t>
            </a:r>
            <a:r>
              <a:rPr sz="1800" spc="0" dirty="0">
                <a:solidFill>
                  <a:srgbClr val="053E49">
                    <a:alpha val="100000"/>
                  </a:srgbClr>
                </a:solidFill>
                <a:latin typeface="Times New Roman" panose="02020603050405020304"/>
                <a:ea typeface="Times New Roman" panose="02020603050405020304"/>
                <a:cs typeface="Times New Roman" panose="02020603050405020304"/>
              </a:rPr>
              <a:t>180</a:t>
            </a:r>
            <a:r>
              <a:rPr sz="18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800" dirty="0"/>
          </a:p>
          <a:p>
            <a:pPr algn="l" rtl="0" eaLnBrk="0">
              <a:lnSpc>
                <a:spcPct val="103000"/>
              </a:lnSpc>
            </a:pPr>
            <a:endParaRPr lang="en-US" altLang="en-US" sz="1000" dirty="0"/>
          </a:p>
          <a:p>
            <a:pPr marL="12700" algn="l" rtl="0" eaLnBrk="0">
              <a:lnSpc>
                <a:spcPct val="98000"/>
              </a:lnSpc>
              <a:spcBef>
                <a:spcPts val="0"/>
              </a:spcBef>
            </a:pPr>
            <a:r>
              <a:rPr sz="20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色调</a:t>
            </a:r>
            <a:r>
              <a:rPr sz="2000" spc="0" dirty="0">
                <a:solidFill>
                  <a:srgbClr val="053E49">
                    <a:alpha val="100000"/>
                  </a:srgbClr>
                </a:solidFill>
                <a:latin typeface="Times New Roman" panose="02020603050405020304"/>
                <a:ea typeface="Times New Roman" panose="02020603050405020304"/>
                <a:cs typeface="Times New Roman" panose="02020603050405020304"/>
              </a:rPr>
              <a:t>H</a:t>
            </a:r>
            <a:r>
              <a:rPr sz="20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对</a:t>
            </a:r>
            <a:r>
              <a:rPr sz="20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彩色图像的影响</a:t>
            </a:r>
            <a:endParaRPr lang="en-US" altLang="en-US" sz="2000" dirty="0"/>
          </a:p>
        </p:txBody>
      </p:sp>
      <p:sp>
        <p:nvSpPr>
          <p:cNvPr id="840" name="textbox 840"/>
          <p:cNvSpPr/>
          <p:nvPr/>
        </p:nvSpPr>
        <p:spPr>
          <a:xfrm>
            <a:off x="6208166" y="5830620"/>
            <a:ext cx="2060575" cy="29146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7000"/>
              </a:lnSpc>
            </a:pPr>
            <a:r>
              <a:rPr sz="18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色调</a:t>
            </a:r>
            <a:r>
              <a:rPr sz="18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顺时针旋转</a:t>
            </a:r>
            <a:r>
              <a:rPr sz="1800" spc="0" dirty="0">
                <a:solidFill>
                  <a:srgbClr val="053E49">
                    <a:alpha val="100000"/>
                  </a:srgbClr>
                </a:solidFill>
                <a:latin typeface="Times New Roman" panose="02020603050405020304"/>
                <a:ea typeface="Times New Roman" panose="02020603050405020304"/>
                <a:cs typeface="Times New Roman" panose="02020603050405020304"/>
              </a:rPr>
              <a:t>120</a:t>
            </a:r>
            <a:r>
              <a:rPr sz="18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800" dirty="0"/>
          </a:p>
        </p:txBody>
      </p:sp>
      <p:pic>
        <p:nvPicPr>
          <p:cNvPr id="841" name="picture 841"/>
          <p:cNvPicPr>
            <a:picLocks noChangeAspect="1"/>
          </p:cNvPicPr>
          <p:nvPr/>
        </p:nvPicPr>
        <p:blipFill>
          <a:blip r:embed="rId5"/>
          <a:stretch>
            <a:fillRect/>
          </a:stretch>
        </p:blipFill>
        <p:spPr>
          <a:xfrm rot="21600000">
            <a:off x="8449056" y="6332218"/>
            <a:ext cx="694943" cy="507490"/>
          </a:xfrm>
          <a:prstGeom prst="rect">
            <a:avLst/>
          </a:prstGeom>
        </p:spPr>
      </p:pic>
      <p:sp>
        <p:nvSpPr>
          <p:cNvPr id="842" name="textbox 842"/>
          <p:cNvSpPr/>
          <p:nvPr/>
        </p:nvSpPr>
        <p:spPr>
          <a:xfrm>
            <a:off x="1313510" y="5830620"/>
            <a:ext cx="1167130" cy="293370"/>
          </a:xfrm>
          <a:prstGeom prst="rect">
            <a:avLst/>
          </a:prstGeom>
        </p:spPr>
        <p:txBody>
          <a:bodyPr vert="horz" wrap="square" lIns="0" tIns="0" rIns="0" bIns="0"/>
          <a:lstStyle/>
          <a:p>
            <a:pPr algn="l" rtl="0" eaLnBrk="0">
              <a:lnSpc>
                <a:spcPct val="92000"/>
              </a:lnSpc>
            </a:pPr>
            <a:endParaRPr lang="en-US" altLang="en-US" sz="100" dirty="0"/>
          </a:p>
          <a:p>
            <a:pPr marL="12700" algn="l" rtl="0" eaLnBrk="0">
              <a:lnSpc>
                <a:spcPct val="97000"/>
              </a:lnSpc>
            </a:pPr>
            <a:r>
              <a:rPr sz="18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原彩</a:t>
            </a:r>
            <a:r>
              <a:rPr sz="18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色图像</a:t>
            </a:r>
            <a:endParaRPr lang="en-US" altLang="en-US" sz="1800" dirty="0"/>
          </a:p>
        </p:txBody>
      </p:sp>
      <p:sp>
        <p:nvSpPr>
          <p:cNvPr id="843" name="path"/>
          <p:cNvSpPr/>
          <p:nvPr/>
        </p:nvSpPr>
        <p:spPr>
          <a:xfrm>
            <a:off x="8577770" y="2220931"/>
            <a:ext cx="347277" cy="597561"/>
          </a:xfrm>
          <a:custGeom>
            <a:avLst/>
            <a:gdLst/>
            <a:ahLst/>
            <a:cxnLst/>
            <a:rect l="0" t="0" r="0" b="0"/>
            <a:pathLst>
              <a:path w="546" h="941">
                <a:moveTo>
                  <a:pt x="1" y="939"/>
                </a:moveTo>
                <a:lnTo>
                  <a:pt x="545" y="1"/>
                </a:lnTo>
              </a:path>
            </a:pathLst>
          </a:custGeom>
          <a:noFill/>
          <a:ln w="1945" cap="rnd">
            <a:solidFill>
              <a:srgbClr val="000000">
                <a:alpha val="100000"/>
              </a:srgbClr>
            </a:solidFill>
            <a:prstDash val="solid"/>
            <a:round/>
          </a:ln>
        </p:spPr>
        <p:txBody>
          <a:bodyPr rtlCol="0"/>
          <a:lstStyle/>
          <a:p>
            <a:pPr algn="ctr"/>
            <a:endParaRPr lang="zh-CN" altLang="en-US"/>
          </a:p>
        </p:txBody>
      </p:sp>
      <p:sp>
        <p:nvSpPr>
          <p:cNvPr id="844" name="path"/>
          <p:cNvSpPr/>
          <p:nvPr/>
        </p:nvSpPr>
        <p:spPr>
          <a:xfrm>
            <a:off x="7541813" y="2220931"/>
            <a:ext cx="347251" cy="597561"/>
          </a:xfrm>
          <a:custGeom>
            <a:avLst/>
            <a:gdLst/>
            <a:ahLst/>
            <a:cxnLst/>
            <a:rect l="0" t="0" r="0" b="0"/>
            <a:pathLst>
              <a:path w="546" h="941">
                <a:moveTo>
                  <a:pt x="1" y="1"/>
                </a:moveTo>
                <a:lnTo>
                  <a:pt x="545" y="939"/>
                </a:lnTo>
              </a:path>
            </a:pathLst>
          </a:custGeom>
          <a:noFill/>
          <a:ln w="1945" cap="rnd">
            <a:solidFill>
              <a:srgbClr val="000000">
                <a:alpha val="100000"/>
              </a:srgbClr>
            </a:solidFill>
            <a:prstDash val="solid"/>
            <a:round/>
          </a:ln>
        </p:spPr>
        <p:txBody>
          <a:bodyPr rtlCol="0"/>
          <a:lstStyle/>
          <a:p>
            <a:pPr algn="ctr"/>
            <a:endParaRPr lang="zh-CN" altLang="en-US"/>
          </a:p>
        </p:txBody>
      </p:sp>
      <p:sp>
        <p:nvSpPr>
          <p:cNvPr id="845" name="path"/>
          <p:cNvSpPr/>
          <p:nvPr/>
        </p:nvSpPr>
        <p:spPr>
          <a:xfrm>
            <a:off x="8577770" y="1625375"/>
            <a:ext cx="347277" cy="597496"/>
          </a:xfrm>
          <a:custGeom>
            <a:avLst/>
            <a:gdLst/>
            <a:ahLst/>
            <a:cxnLst/>
            <a:rect l="0" t="0" r="0" b="0"/>
            <a:pathLst>
              <a:path w="546" h="940">
                <a:moveTo>
                  <a:pt x="545" y="939"/>
                </a:moveTo>
                <a:lnTo>
                  <a:pt x="1" y="1"/>
                </a:lnTo>
                <a:close/>
              </a:path>
            </a:pathLst>
          </a:custGeom>
          <a:noFill/>
          <a:ln w="1945" cap="rnd">
            <a:solidFill>
              <a:srgbClr val="000000">
                <a:alpha val="100000"/>
              </a:srgbClr>
            </a:solidFill>
            <a:prstDash val="solid"/>
            <a:round/>
          </a:ln>
        </p:spPr>
        <p:txBody>
          <a:bodyPr rtlCol="0"/>
          <a:lstStyle/>
          <a:p>
            <a:pPr algn="ctr"/>
            <a:endParaRPr lang="zh-CN" altLang="en-US"/>
          </a:p>
        </p:txBody>
      </p:sp>
      <p:sp>
        <p:nvSpPr>
          <p:cNvPr id="846" name="path"/>
          <p:cNvSpPr/>
          <p:nvPr/>
        </p:nvSpPr>
        <p:spPr>
          <a:xfrm>
            <a:off x="7541813" y="1625375"/>
            <a:ext cx="347251" cy="597496"/>
          </a:xfrm>
          <a:custGeom>
            <a:avLst/>
            <a:gdLst/>
            <a:ahLst/>
            <a:cxnLst/>
            <a:rect l="0" t="0" r="0" b="0"/>
            <a:pathLst>
              <a:path w="546" h="940">
                <a:moveTo>
                  <a:pt x="545" y="1"/>
                </a:moveTo>
                <a:lnTo>
                  <a:pt x="1" y="939"/>
                </a:lnTo>
              </a:path>
            </a:pathLst>
          </a:custGeom>
          <a:noFill/>
          <a:ln w="1945" cap="rnd">
            <a:solidFill>
              <a:srgbClr val="000000">
                <a:alpha val="100000"/>
              </a:srgbClr>
            </a:solidFill>
            <a:prstDash val="solid"/>
            <a:round/>
          </a:ln>
        </p:spPr>
        <p:txBody>
          <a:bodyPr rtlCol="0"/>
          <a:lstStyle/>
          <a:p>
            <a:pPr algn="ctr"/>
            <a:endParaRPr lang="zh-CN" altLang="en-US"/>
          </a:p>
        </p:txBody>
      </p:sp>
      <p:sp>
        <p:nvSpPr>
          <p:cNvPr id="847" name="textbox 847"/>
          <p:cNvSpPr/>
          <p:nvPr/>
        </p:nvSpPr>
        <p:spPr>
          <a:xfrm>
            <a:off x="7848882" y="1460597"/>
            <a:ext cx="781684" cy="158114"/>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7000"/>
              </a:lnSpc>
            </a:pPr>
            <a:r>
              <a:rPr sz="9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绿    </a:t>
            </a:r>
            <a:r>
              <a:rPr sz="9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9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黄</a:t>
            </a:r>
            <a:endParaRPr lang="en-US" altLang="en-US" sz="900" dirty="0"/>
          </a:p>
        </p:txBody>
      </p:sp>
      <p:pic>
        <p:nvPicPr>
          <p:cNvPr id="848" name="picture 848"/>
          <p:cNvPicPr>
            <a:picLocks noChangeAspect="1"/>
          </p:cNvPicPr>
          <p:nvPr/>
        </p:nvPicPr>
        <p:blipFill>
          <a:blip r:embed="rId6"/>
          <a:stretch>
            <a:fillRect/>
          </a:stretch>
        </p:blipFill>
        <p:spPr>
          <a:xfrm rot="21600000">
            <a:off x="8232443" y="1954443"/>
            <a:ext cx="251774" cy="268428"/>
          </a:xfrm>
          <a:prstGeom prst="rect">
            <a:avLst/>
          </a:prstGeom>
        </p:spPr>
      </p:pic>
      <p:sp>
        <p:nvSpPr>
          <p:cNvPr id="849" name="textbox 849"/>
          <p:cNvSpPr/>
          <p:nvPr/>
        </p:nvSpPr>
        <p:spPr>
          <a:xfrm>
            <a:off x="8339943" y="1892157"/>
            <a:ext cx="237490" cy="287020"/>
          </a:xfrm>
          <a:prstGeom prst="rect">
            <a:avLst/>
          </a:prstGeom>
        </p:spPr>
        <p:txBody>
          <a:bodyPr vert="horz" wrap="square" lIns="0" tIns="0" rIns="0" bIns="0"/>
          <a:lstStyle/>
          <a:p>
            <a:pPr algn="l" rtl="0" eaLnBrk="0">
              <a:lnSpc>
                <a:spcPct val="157000"/>
              </a:lnSpc>
            </a:pPr>
            <a:endParaRPr lang="en-US" altLang="en-US" sz="100" dirty="0"/>
          </a:p>
          <a:p>
            <a:pPr marL="12700" algn="l" rtl="0" eaLnBrk="0">
              <a:lnSpc>
                <a:spcPct val="85000"/>
              </a:lnSpc>
            </a:pPr>
            <a:r>
              <a:rPr sz="800" spc="0" dirty="0">
                <a:solidFill>
                  <a:srgbClr val="000000">
                    <a:alpha val="100000"/>
                  </a:srgbClr>
                </a:solidFill>
                <a:latin typeface="Times New Roman" panose="02020603050405020304"/>
                <a:ea typeface="Times New Roman" panose="02020603050405020304"/>
                <a:cs typeface="Times New Roman" panose="02020603050405020304"/>
              </a:rPr>
              <a:t>S  </a:t>
            </a:r>
            <a:endParaRPr lang="en-US" altLang="en-US" sz="800" dirty="0"/>
          </a:p>
          <a:p>
            <a:pPr algn="l" rtl="0" eaLnBrk="0">
              <a:lnSpc>
                <a:spcPct val="137000"/>
              </a:lnSpc>
            </a:pPr>
            <a:endParaRPr lang="en-US" altLang="en-US" sz="200" dirty="0"/>
          </a:p>
          <a:p>
            <a:pPr marL="63500" algn="l" rtl="0" eaLnBrk="0">
              <a:lnSpc>
                <a:spcPct val="76000"/>
              </a:lnSpc>
              <a:spcBef>
                <a:spcPts val="0"/>
              </a:spcBef>
              <a:tabLst>
                <a:tab pos="140970" algn="l"/>
              </a:tabLst>
            </a:pPr>
            <a:r>
              <a:rPr sz="900" spc="0" dirty="0">
                <a:solidFill>
                  <a:srgbClr val="000000">
                    <a:alpha val="100000"/>
                  </a:srgbClr>
                </a:solidFill>
                <a:latin typeface="Times New Roman" panose="02020603050405020304"/>
                <a:ea typeface="Times New Roman" panose="02020603050405020304"/>
                <a:cs typeface="Times New Roman" panose="02020603050405020304"/>
              </a:rPr>
              <a:t>	H</a:t>
            </a:r>
            <a:endParaRPr lang="en-US" altLang="en-US" sz="900" dirty="0"/>
          </a:p>
        </p:txBody>
      </p:sp>
      <p:sp>
        <p:nvSpPr>
          <p:cNvPr id="850" name="path"/>
          <p:cNvSpPr/>
          <p:nvPr/>
        </p:nvSpPr>
        <p:spPr>
          <a:xfrm>
            <a:off x="8366835" y="2079607"/>
            <a:ext cx="36291" cy="38337"/>
          </a:xfrm>
          <a:custGeom>
            <a:avLst/>
            <a:gdLst/>
            <a:ahLst/>
            <a:cxnLst/>
            <a:rect l="0" t="0" r="0" b="0"/>
            <a:pathLst>
              <a:path w="57" h="60">
                <a:moveTo>
                  <a:pt x="25" y="60"/>
                </a:moveTo>
                <a:lnTo>
                  <a:pt x="0" y="0"/>
                </a:lnTo>
                <a:lnTo>
                  <a:pt x="57" y="32"/>
                </a:lnTo>
                <a:lnTo>
                  <a:pt x="25" y="60"/>
                </a:lnTo>
                <a:close/>
              </a:path>
            </a:pathLst>
          </a:custGeom>
          <a:solidFill>
            <a:srgbClr val="000000">
              <a:alpha val="100000"/>
            </a:srgbClr>
          </a:solidFill>
          <a:ln cap="flat">
            <a:noFill/>
            <a:prstDash val="solid"/>
            <a:miter lim="0"/>
          </a:ln>
        </p:spPr>
        <p:txBody>
          <a:bodyPr rtlCol="0"/>
          <a:lstStyle/>
          <a:p>
            <a:pPr algn="ctr"/>
            <a:endParaRPr lang="zh-CN" altLang="en-US"/>
          </a:p>
        </p:txBody>
      </p:sp>
      <p:pic>
        <p:nvPicPr>
          <p:cNvPr id="851" name="picture 851"/>
          <p:cNvPicPr>
            <a:picLocks noChangeAspect="1"/>
          </p:cNvPicPr>
          <p:nvPr/>
        </p:nvPicPr>
        <p:blipFill>
          <a:blip r:embed="rId7"/>
          <a:stretch>
            <a:fillRect/>
          </a:stretch>
        </p:blipFill>
        <p:spPr>
          <a:xfrm rot="21600000">
            <a:off x="8466034" y="1904857"/>
            <a:ext cx="68625" cy="66008"/>
          </a:xfrm>
          <a:prstGeom prst="rect">
            <a:avLst/>
          </a:prstGeom>
        </p:spPr>
      </p:pic>
      <p:sp>
        <p:nvSpPr>
          <p:cNvPr id="852" name="textbox 852"/>
          <p:cNvSpPr/>
          <p:nvPr/>
        </p:nvSpPr>
        <p:spPr>
          <a:xfrm>
            <a:off x="8471244" y="2836455"/>
            <a:ext cx="245109" cy="16065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8000"/>
              </a:lnSpc>
            </a:pPr>
            <a:r>
              <a:rPr sz="9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品红</a:t>
            </a:r>
            <a:endParaRPr lang="en-US" altLang="en-US" sz="900" dirty="0"/>
          </a:p>
        </p:txBody>
      </p:sp>
      <p:sp>
        <p:nvSpPr>
          <p:cNvPr id="853" name="textbox 853"/>
          <p:cNvSpPr/>
          <p:nvPr/>
        </p:nvSpPr>
        <p:spPr>
          <a:xfrm>
            <a:off x="7387477" y="2139228"/>
            <a:ext cx="138429" cy="15747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6000"/>
              </a:lnSpc>
            </a:pPr>
            <a:r>
              <a:rPr sz="9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青</a:t>
            </a:r>
            <a:endParaRPr lang="en-US" altLang="en-US" sz="900" dirty="0"/>
          </a:p>
        </p:txBody>
      </p:sp>
      <p:sp>
        <p:nvSpPr>
          <p:cNvPr id="854" name="textbox 854"/>
          <p:cNvSpPr/>
          <p:nvPr/>
        </p:nvSpPr>
        <p:spPr>
          <a:xfrm>
            <a:off x="7848407" y="2836455"/>
            <a:ext cx="137795" cy="16319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100000"/>
              </a:lnSpc>
            </a:pPr>
            <a:r>
              <a:rPr sz="9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蓝</a:t>
            </a:r>
            <a:endParaRPr lang="en-US" altLang="en-US" sz="900" dirty="0"/>
          </a:p>
        </p:txBody>
      </p:sp>
      <p:sp>
        <p:nvSpPr>
          <p:cNvPr id="855" name="textbox 855"/>
          <p:cNvSpPr/>
          <p:nvPr/>
        </p:nvSpPr>
        <p:spPr>
          <a:xfrm>
            <a:off x="8955557" y="2139228"/>
            <a:ext cx="135254" cy="16510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100"/>
              </a:lnSpc>
            </a:pPr>
            <a:r>
              <a:rPr sz="9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红</a:t>
            </a:r>
            <a:endParaRPr lang="en-US" altLang="en-US" sz="900" dirty="0"/>
          </a:p>
        </p:txBody>
      </p:sp>
      <p:sp>
        <p:nvSpPr>
          <p:cNvPr id="856" name="rect"/>
          <p:cNvSpPr/>
          <p:nvPr/>
        </p:nvSpPr>
        <p:spPr>
          <a:xfrm>
            <a:off x="7887115" y="1625375"/>
            <a:ext cx="692605" cy="1941"/>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857" name="rect"/>
          <p:cNvSpPr/>
          <p:nvPr/>
        </p:nvSpPr>
        <p:spPr>
          <a:xfrm>
            <a:off x="7887115" y="2816551"/>
            <a:ext cx="692605" cy="1941"/>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858" name="rect"/>
          <p:cNvSpPr/>
          <p:nvPr/>
        </p:nvSpPr>
        <p:spPr>
          <a:xfrm>
            <a:off x="8232443" y="2220931"/>
            <a:ext cx="692605" cy="1941"/>
          </a:xfrm>
          <a:prstGeom prst="rect">
            <a:avLst/>
          </a:prstGeom>
          <a:solidFill>
            <a:srgbClr val="000000">
              <a:alpha val="100000"/>
            </a:srgbClr>
          </a:solidFill>
          <a:ln cap="flat">
            <a:noFill/>
            <a:prstDash val="solid"/>
            <a:miter lim="0"/>
          </a:ln>
        </p:spPr>
        <p:txBody>
          <a:bodyPr rtlCol="0"/>
          <a:lstStyle/>
          <a:p>
            <a:pPr algn="ct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8" name="table 878"/>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1455" algn="l" rtl="0" eaLnBrk="0">
                        <a:lnSpc>
                          <a:spcPct val="80000"/>
                        </a:lnSpc>
                        <a:spcBef>
                          <a:spcPts val="0"/>
                        </a:spcBef>
                      </a:pPr>
                      <a:r>
                        <a:rPr sz="1800" spc="-20" dirty="0">
                          <a:solidFill>
                            <a:srgbClr val="FFFFFF">
                              <a:alpha val="100000"/>
                            </a:srgbClr>
                          </a:solidFill>
                          <a:latin typeface="Arial" panose="020B0604020202020204"/>
                          <a:ea typeface="Arial" panose="020B0604020202020204"/>
                          <a:cs typeface="Arial" panose="020B0604020202020204"/>
                        </a:rPr>
                        <a:t>83</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dirty="0"/>
                    </a:p>
                    <a:p>
                      <a:pPr algn="l" rtl="0" eaLnBrk="0">
                        <a:lnSpc>
                          <a:spcPct val="123000"/>
                        </a:lnSpc>
                      </a:pPr>
                      <a:endParaRPr lang="en-US" altLang="en-US" sz="1000" dirty="0"/>
                    </a:p>
                    <a:p>
                      <a:pPr algn="r" rtl="0" eaLnBrk="0">
                        <a:lnSpc>
                          <a:spcPct val="96000"/>
                        </a:lnSpc>
                        <a:spcBef>
                          <a:spcPts val="5"/>
                        </a:spcBef>
                      </a:pPr>
                      <a:r>
                        <a:rPr sz="3900" spc="90" dirty="0">
                          <a:solidFill>
                            <a:srgbClr val="FFFFFF">
                              <a:alpha val="100000"/>
                            </a:srgbClr>
                          </a:solidFill>
                          <a:latin typeface="黑体" panose="02010609060101010101" charset="-122"/>
                          <a:ea typeface="黑体" panose="02010609060101010101" charset="-122"/>
                          <a:cs typeface="黑体" panose="02010609060101010101" charset="-122"/>
                        </a:rPr>
                        <a:t>饱和度对彩色图像的影</a:t>
                      </a:r>
                      <a:r>
                        <a:rPr sz="3900" spc="60" dirty="0">
                          <a:solidFill>
                            <a:srgbClr val="FFFFFF">
                              <a:alpha val="100000"/>
                            </a:srgbClr>
                          </a:solidFill>
                          <a:latin typeface="黑体" panose="02010609060101010101" charset="-122"/>
                          <a:ea typeface="黑体" panose="02010609060101010101" charset="-122"/>
                          <a:cs typeface="黑体" panose="02010609060101010101" charset="-122"/>
                        </a:rPr>
                        <a:t>响</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879" name="textbox 879"/>
          <p:cNvSpPr/>
          <p:nvPr/>
        </p:nvSpPr>
        <p:spPr>
          <a:xfrm>
            <a:off x="422622" y="1511694"/>
            <a:ext cx="8341359" cy="875664"/>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3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增加或减小饱和度会增强或减弱图像</a:t>
            </a:r>
            <a:r>
              <a:rPr sz="2600" spc="-2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a:t>
            </a:r>
            <a:r>
              <a:rPr sz="2600" spc="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色的鲜明程度，</a:t>
            </a:r>
            <a:endParaRPr lang="en-US" altLang="en-US" sz="2600" dirty="0"/>
          </a:p>
          <a:p>
            <a:pPr algn="l" rtl="0" eaLnBrk="0">
              <a:lnSpc>
                <a:spcPct val="111000"/>
              </a:lnSpc>
            </a:pPr>
            <a:endParaRPr lang="en-US" altLang="en-US" sz="600" dirty="0"/>
          </a:p>
          <a:p>
            <a:pPr marL="453390" algn="l" rtl="0" eaLnBrk="0">
              <a:lnSpc>
                <a:spcPct val="94000"/>
              </a:lnSpc>
              <a:spcBef>
                <a:spcPts val="5"/>
              </a:spcBef>
            </a:pPr>
            <a:r>
              <a:rPr sz="2600" spc="-5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饱和度越高，表明整幅图像掺白较少，颜色</a:t>
            </a:r>
            <a:r>
              <a:rPr sz="2600" spc="-1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越</a:t>
            </a:r>
            <a:r>
              <a:rPr sz="2600" spc="0" dirty="0" err="1">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纯</a:t>
            </a:r>
            <a:endParaRPr lang="en-US" altLang="en-US" sz="2600" dirty="0"/>
          </a:p>
        </p:txBody>
      </p:sp>
      <p:pic>
        <p:nvPicPr>
          <p:cNvPr id="880" name="picture 880"/>
          <p:cNvPicPr>
            <a:picLocks noChangeAspect="1"/>
          </p:cNvPicPr>
          <p:nvPr/>
        </p:nvPicPr>
        <p:blipFill>
          <a:blip r:embed="rId2"/>
          <a:stretch>
            <a:fillRect/>
          </a:stretch>
        </p:blipFill>
        <p:spPr>
          <a:xfrm rot="21600000">
            <a:off x="435322" y="1553523"/>
            <a:ext cx="127770" cy="255210"/>
          </a:xfrm>
          <a:prstGeom prst="rect">
            <a:avLst/>
          </a:prstGeom>
        </p:spPr>
      </p:pic>
      <p:pic>
        <p:nvPicPr>
          <p:cNvPr id="881" name="picture 881"/>
          <p:cNvPicPr>
            <a:picLocks noChangeAspect="1"/>
          </p:cNvPicPr>
          <p:nvPr/>
        </p:nvPicPr>
        <p:blipFill>
          <a:blip r:embed="rId3"/>
          <a:stretch>
            <a:fillRect/>
          </a:stretch>
        </p:blipFill>
        <p:spPr>
          <a:xfrm rot="21600000">
            <a:off x="3209544" y="2983992"/>
            <a:ext cx="2636520" cy="1981199"/>
          </a:xfrm>
          <a:prstGeom prst="rect">
            <a:avLst/>
          </a:prstGeom>
        </p:spPr>
      </p:pic>
      <p:pic>
        <p:nvPicPr>
          <p:cNvPr id="882" name="picture 882"/>
          <p:cNvPicPr>
            <a:picLocks noChangeAspect="1"/>
          </p:cNvPicPr>
          <p:nvPr/>
        </p:nvPicPr>
        <p:blipFill>
          <a:blip r:embed="rId4"/>
          <a:stretch>
            <a:fillRect/>
          </a:stretch>
        </p:blipFill>
        <p:spPr>
          <a:xfrm rot="21600000">
            <a:off x="5881115" y="2983992"/>
            <a:ext cx="2634996" cy="1981199"/>
          </a:xfrm>
          <a:prstGeom prst="rect">
            <a:avLst/>
          </a:prstGeom>
        </p:spPr>
      </p:pic>
      <p:pic>
        <p:nvPicPr>
          <p:cNvPr id="883" name="picture 883"/>
          <p:cNvPicPr>
            <a:picLocks noChangeAspect="1"/>
          </p:cNvPicPr>
          <p:nvPr/>
        </p:nvPicPr>
        <p:blipFill>
          <a:blip r:embed="rId5"/>
          <a:stretch>
            <a:fillRect/>
          </a:stretch>
        </p:blipFill>
        <p:spPr>
          <a:xfrm rot="21600000">
            <a:off x="539496" y="2997707"/>
            <a:ext cx="2636520" cy="1979676"/>
          </a:xfrm>
          <a:prstGeom prst="rect">
            <a:avLst/>
          </a:prstGeom>
        </p:spPr>
      </p:pic>
      <p:sp>
        <p:nvSpPr>
          <p:cNvPr id="884" name="textbox 884"/>
          <p:cNvSpPr/>
          <p:nvPr/>
        </p:nvSpPr>
        <p:spPr>
          <a:xfrm>
            <a:off x="3122937" y="5215566"/>
            <a:ext cx="2963545" cy="841375"/>
          </a:xfrm>
          <a:prstGeom prst="rect">
            <a:avLst/>
          </a:prstGeom>
        </p:spPr>
        <p:txBody>
          <a:bodyPr vert="horz" wrap="square" lIns="0" tIns="0" rIns="0" bIns="0"/>
          <a:lstStyle/>
          <a:p>
            <a:pPr algn="l" rtl="0" eaLnBrk="0">
              <a:lnSpc>
                <a:spcPct val="75000"/>
              </a:lnSpc>
            </a:pPr>
            <a:endParaRPr lang="en-US" altLang="en-US" sz="100" dirty="0"/>
          </a:p>
          <a:p>
            <a:pPr marL="762000" algn="l" rtl="0" eaLnBrk="0">
              <a:lnSpc>
                <a:spcPct val="98000"/>
              </a:lnSpc>
            </a:pPr>
            <a:r>
              <a:rPr sz="18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饱和</a:t>
            </a:r>
            <a:r>
              <a:rPr sz="18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度增大</a:t>
            </a:r>
            <a:r>
              <a:rPr sz="1800" spc="0" dirty="0">
                <a:solidFill>
                  <a:srgbClr val="053E49">
                    <a:alpha val="100000"/>
                  </a:srgbClr>
                </a:solidFill>
                <a:latin typeface="Times New Roman" panose="02020603050405020304"/>
                <a:ea typeface="Times New Roman" panose="02020603050405020304"/>
                <a:cs typeface="Times New Roman" panose="02020603050405020304"/>
              </a:rPr>
              <a:t>0.5</a:t>
            </a:r>
            <a:endParaRPr lang="en-US" altLang="en-US" sz="1800" dirty="0"/>
          </a:p>
          <a:p>
            <a:pPr algn="l" rtl="0" eaLnBrk="0">
              <a:lnSpc>
                <a:spcPct val="113000"/>
              </a:lnSpc>
            </a:pPr>
            <a:endParaRPr lang="en-US" altLang="en-US" sz="1000" dirty="0"/>
          </a:p>
          <a:p>
            <a:pPr algn="l" rtl="0" eaLnBrk="0">
              <a:lnSpc>
                <a:spcPct val="101000"/>
              </a:lnSpc>
            </a:pPr>
            <a:endParaRPr lang="en-US" altLang="en-US" sz="500" dirty="0"/>
          </a:p>
          <a:p>
            <a:pPr marL="12700" algn="l" rtl="0" eaLnBrk="0">
              <a:lnSpc>
                <a:spcPct val="98000"/>
              </a:lnSpc>
              <a:spcBef>
                <a:spcPts val="0"/>
              </a:spcBef>
            </a:pPr>
            <a:r>
              <a:rPr sz="20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饱和</a:t>
            </a:r>
            <a:r>
              <a:rPr sz="20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度</a:t>
            </a:r>
            <a:r>
              <a:rPr sz="2000" spc="0" dirty="0">
                <a:solidFill>
                  <a:srgbClr val="053E49">
                    <a:alpha val="100000"/>
                  </a:srgbClr>
                </a:solidFill>
                <a:latin typeface="Times New Roman" panose="02020603050405020304"/>
                <a:ea typeface="Times New Roman" panose="02020603050405020304"/>
                <a:cs typeface="Times New Roman" panose="02020603050405020304"/>
              </a:rPr>
              <a:t>S</a:t>
            </a:r>
            <a:r>
              <a:rPr sz="20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对彩色图像的影响</a:t>
            </a:r>
            <a:endParaRPr lang="en-US" altLang="en-US" sz="2000" dirty="0"/>
          </a:p>
        </p:txBody>
      </p:sp>
      <p:pic>
        <p:nvPicPr>
          <p:cNvPr id="885" name="picture 885"/>
          <p:cNvPicPr>
            <a:picLocks noChangeAspect="1"/>
          </p:cNvPicPr>
          <p:nvPr/>
        </p:nvPicPr>
        <p:blipFill>
          <a:blip r:embed="rId6"/>
          <a:stretch>
            <a:fillRect/>
          </a:stretch>
        </p:blipFill>
        <p:spPr>
          <a:xfrm rot="21600000">
            <a:off x="8449056" y="6332218"/>
            <a:ext cx="694943" cy="507490"/>
          </a:xfrm>
          <a:prstGeom prst="rect">
            <a:avLst/>
          </a:prstGeom>
        </p:spPr>
      </p:pic>
      <p:sp>
        <p:nvSpPr>
          <p:cNvPr id="886" name="textbox 886"/>
          <p:cNvSpPr/>
          <p:nvPr/>
        </p:nvSpPr>
        <p:spPr>
          <a:xfrm>
            <a:off x="6559959" y="5215566"/>
            <a:ext cx="1452880" cy="293370"/>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98000"/>
              </a:lnSpc>
            </a:pPr>
            <a:r>
              <a:rPr sz="18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饱和</a:t>
            </a:r>
            <a:r>
              <a:rPr sz="18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度减小</a:t>
            </a:r>
            <a:r>
              <a:rPr sz="1800" spc="0" dirty="0">
                <a:solidFill>
                  <a:srgbClr val="053E49">
                    <a:alpha val="100000"/>
                  </a:srgbClr>
                </a:solidFill>
                <a:latin typeface="Times New Roman" panose="02020603050405020304"/>
                <a:ea typeface="Times New Roman" panose="02020603050405020304"/>
                <a:cs typeface="Times New Roman" panose="02020603050405020304"/>
              </a:rPr>
              <a:t>0.5</a:t>
            </a:r>
            <a:endParaRPr lang="en-US" altLang="en-US" sz="1800" dirty="0"/>
          </a:p>
        </p:txBody>
      </p:sp>
      <p:sp>
        <p:nvSpPr>
          <p:cNvPr id="887" name="textbox 887"/>
          <p:cNvSpPr/>
          <p:nvPr/>
        </p:nvSpPr>
        <p:spPr>
          <a:xfrm>
            <a:off x="1242849" y="5215566"/>
            <a:ext cx="1167130" cy="293370"/>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8000"/>
              </a:lnSpc>
            </a:pPr>
            <a:r>
              <a:rPr sz="18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原</a:t>
            </a:r>
            <a:r>
              <a:rPr sz="18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彩色图像</a:t>
            </a:r>
            <a:endParaRPr lang="en-US" altLang="en-US"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 name="table 901"/>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1455" algn="l" rtl="0" eaLnBrk="0">
                        <a:lnSpc>
                          <a:spcPct val="80000"/>
                        </a:lnSpc>
                      </a:pPr>
                      <a:r>
                        <a:rPr sz="1800" spc="-20" dirty="0">
                          <a:solidFill>
                            <a:srgbClr val="FFFFFF">
                              <a:alpha val="100000"/>
                            </a:srgbClr>
                          </a:solidFill>
                          <a:latin typeface="Arial" panose="020B0604020202020204"/>
                          <a:ea typeface="Arial" panose="020B0604020202020204"/>
                          <a:cs typeface="Arial" panose="020B0604020202020204"/>
                        </a:rPr>
                        <a:t>86</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dirty="0"/>
                    </a:p>
                    <a:p>
                      <a:pPr algn="l" rtl="0" eaLnBrk="0">
                        <a:lnSpc>
                          <a:spcPct val="123000"/>
                        </a:lnSpc>
                      </a:pPr>
                      <a:endParaRPr lang="en-US" altLang="en-US" sz="1000" dirty="0"/>
                    </a:p>
                    <a:p>
                      <a:pPr algn="r" rtl="0" eaLnBrk="0">
                        <a:lnSpc>
                          <a:spcPct val="96000"/>
                        </a:lnSpc>
                        <a:spcBef>
                          <a:spcPts val="5"/>
                        </a:spcBef>
                      </a:pPr>
                      <a:r>
                        <a:rPr sz="3900" spc="80" dirty="0">
                          <a:solidFill>
                            <a:srgbClr val="FFFFFF">
                              <a:alpha val="100000"/>
                            </a:srgbClr>
                          </a:solidFill>
                          <a:latin typeface="黑体" panose="02010609060101010101" charset="-122"/>
                          <a:ea typeface="黑体" panose="02010609060101010101" charset="-122"/>
                          <a:cs typeface="黑体" panose="02010609060101010101" charset="-122"/>
                        </a:rPr>
                        <a:t>亮度对彩色图像的影</a:t>
                      </a:r>
                      <a:r>
                        <a:rPr sz="3900" spc="10" dirty="0">
                          <a:solidFill>
                            <a:srgbClr val="FFFFFF">
                              <a:alpha val="100000"/>
                            </a:srgbClr>
                          </a:solidFill>
                          <a:latin typeface="黑体" panose="02010609060101010101" charset="-122"/>
                          <a:ea typeface="黑体" panose="02010609060101010101" charset="-122"/>
                          <a:cs typeface="黑体" panose="02010609060101010101" charset="-122"/>
                        </a:rPr>
                        <a:t>响</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902" name="textbox 902"/>
          <p:cNvSpPr/>
          <p:nvPr/>
        </p:nvSpPr>
        <p:spPr>
          <a:xfrm>
            <a:off x="572253" y="1409848"/>
            <a:ext cx="7685405" cy="876300"/>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增大或减小亮度只会增强或减弱图</a:t>
            </a:r>
            <a:r>
              <a:rPr sz="2600" spc="-2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像</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的整体亮度，</a:t>
            </a:r>
            <a:endParaRPr lang="en-US" altLang="en-US" sz="2600" dirty="0"/>
          </a:p>
          <a:p>
            <a:pPr algn="l" rtl="0" eaLnBrk="0">
              <a:lnSpc>
                <a:spcPct val="108000"/>
              </a:lnSpc>
            </a:pPr>
            <a:endParaRPr lang="en-US" altLang="en-US" sz="600" dirty="0"/>
          </a:p>
          <a:p>
            <a:pPr marL="456565" algn="l" rtl="0" eaLnBrk="0">
              <a:lnSpc>
                <a:spcPct val="95000"/>
              </a:lnSpc>
              <a:spcBef>
                <a:spcPts val="5"/>
              </a:spcBef>
            </a:pP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而不会改变图像的色度，即色</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调和饱和度。</a:t>
            </a:r>
            <a:endParaRPr lang="en-US" altLang="en-US" sz="2600" dirty="0"/>
          </a:p>
        </p:txBody>
      </p:sp>
      <p:pic>
        <p:nvPicPr>
          <p:cNvPr id="903" name="picture 903"/>
          <p:cNvPicPr>
            <a:picLocks noChangeAspect="1"/>
          </p:cNvPicPr>
          <p:nvPr/>
        </p:nvPicPr>
        <p:blipFill>
          <a:blip r:embed="rId2"/>
          <a:stretch>
            <a:fillRect/>
          </a:stretch>
        </p:blipFill>
        <p:spPr>
          <a:xfrm rot="21600000">
            <a:off x="584953" y="1451650"/>
            <a:ext cx="127653" cy="254975"/>
          </a:xfrm>
          <a:prstGeom prst="rect">
            <a:avLst/>
          </a:prstGeom>
        </p:spPr>
      </p:pic>
      <p:pic>
        <p:nvPicPr>
          <p:cNvPr id="904" name="picture 904"/>
          <p:cNvPicPr>
            <a:picLocks noChangeAspect="1"/>
          </p:cNvPicPr>
          <p:nvPr/>
        </p:nvPicPr>
        <p:blipFill>
          <a:blip r:embed="rId3"/>
          <a:stretch>
            <a:fillRect/>
          </a:stretch>
        </p:blipFill>
        <p:spPr>
          <a:xfrm rot="21600000">
            <a:off x="3314700" y="3069335"/>
            <a:ext cx="2606040" cy="1979676"/>
          </a:xfrm>
          <a:prstGeom prst="rect">
            <a:avLst/>
          </a:prstGeom>
        </p:spPr>
      </p:pic>
      <p:pic>
        <p:nvPicPr>
          <p:cNvPr id="905" name="picture 905"/>
          <p:cNvPicPr>
            <a:picLocks noChangeAspect="1"/>
          </p:cNvPicPr>
          <p:nvPr/>
        </p:nvPicPr>
        <p:blipFill>
          <a:blip r:embed="rId4"/>
          <a:stretch>
            <a:fillRect/>
          </a:stretch>
        </p:blipFill>
        <p:spPr>
          <a:xfrm rot="21600000">
            <a:off x="672084" y="3069335"/>
            <a:ext cx="2606039" cy="1979676"/>
          </a:xfrm>
          <a:prstGeom prst="rect">
            <a:avLst/>
          </a:prstGeom>
        </p:spPr>
      </p:pic>
      <p:pic>
        <p:nvPicPr>
          <p:cNvPr id="906" name="picture 906"/>
          <p:cNvPicPr>
            <a:picLocks noChangeAspect="1"/>
          </p:cNvPicPr>
          <p:nvPr/>
        </p:nvPicPr>
        <p:blipFill>
          <a:blip r:embed="rId5"/>
          <a:stretch>
            <a:fillRect/>
          </a:stretch>
        </p:blipFill>
        <p:spPr>
          <a:xfrm rot="21600000">
            <a:off x="5957315" y="3069335"/>
            <a:ext cx="2606039" cy="1979676"/>
          </a:xfrm>
          <a:prstGeom prst="rect">
            <a:avLst/>
          </a:prstGeom>
        </p:spPr>
      </p:pic>
      <p:sp>
        <p:nvSpPr>
          <p:cNvPr id="907" name="textbox 907"/>
          <p:cNvSpPr/>
          <p:nvPr/>
        </p:nvSpPr>
        <p:spPr>
          <a:xfrm>
            <a:off x="3317506" y="5288076"/>
            <a:ext cx="2748914" cy="767715"/>
          </a:xfrm>
          <a:prstGeom prst="rect">
            <a:avLst/>
          </a:prstGeom>
        </p:spPr>
        <p:txBody>
          <a:bodyPr vert="horz" wrap="square" lIns="0" tIns="0" rIns="0" bIns="0"/>
          <a:lstStyle/>
          <a:p>
            <a:pPr algn="l" rtl="0" eaLnBrk="0">
              <a:lnSpc>
                <a:spcPct val="91000"/>
              </a:lnSpc>
            </a:pPr>
            <a:endParaRPr lang="en-US" altLang="en-US" sz="100" dirty="0"/>
          </a:p>
          <a:p>
            <a:pPr marL="777875" algn="l" rtl="0" eaLnBrk="0">
              <a:lnSpc>
                <a:spcPct val="97000"/>
              </a:lnSpc>
            </a:pPr>
            <a:r>
              <a:rPr sz="18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亮度增大</a:t>
            </a:r>
            <a:r>
              <a:rPr sz="1800" spc="0" dirty="0">
                <a:solidFill>
                  <a:srgbClr val="053E49">
                    <a:alpha val="100000"/>
                  </a:srgbClr>
                </a:solidFill>
                <a:latin typeface="Times New Roman" panose="02020603050405020304"/>
                <a:ea typeface="Times New Roman" panose="02020603050405020304"/>
                <a:cs typeface="Times New Roman" panose="02020603050405020304"/>
              </a:rPr>
              <a:t>0.5</a:t>
            </a:r>
            <a:endParaRPr lang="en-US" altLang="en-US" sz="1800" dirty="0"/>
          </a:p>
          <a:p>
            <a:pPr algn="l" rtl="0" eaLnBrk="0">
              <a:lnSpc>
                <a:spcPct val="105000"/>
              </a:lnSpc>
            </a:pPr>
            <a:endParaRPr lang="en-US" altLang="en-US" sz="1100" dirty="0"/>
          </a:p>
          <a:p>
            <a:pPr marL="12700" algn="l" rtl="0" eaLnBrk="0">
              <a:lnSpc>
                <a:spcPct val="98000"/>
              </a:lnSpc>
              <a:spcBef>
                <a:spcPts val="0"/>
              </a:spcBef>
            </a:pPr>
            <a:r>
              <a:rPr sz="20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亮</a:t>
            </a:r>
            <a:r>
              <a:rPr sz="20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度</a:t>
            </a:r>
            <a:r>
              <a:rPr sz="2000" spc="0" dirty="0">
                <a:solidFill>
                  <a:srgbClr val="053E49">
                    <a:alpha val="100000"/>
                  </a:srgbClr>
                </a:solidFill>
                <a:latin typeface="Times New Roman" panose="02020603050405020304"/>
                <a:ea typeface="Times New Roman" panose="02020603050405020304"/>
                <a:cs typeface="Times New Roman" panose="02020603050405020304"/>
              </a:rPr>
              <a:t>V</a:t>
            </a:r>
            <a:r>
              <a:rPr sz="20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对彩色图像的影响</a:t>
            </a:r>
            <a:endParaRPr lang="en-US" altLang="en-US" sz="2000" dirty="0"/>
          </a:p>
        </p:txBody>
      </p:sp>
      <p:pic>
        <p:nvPicPr>
          <p:cNvPr id="908" name="picture 908"/>
          <p:cNvPicPr>
            <a:picLocks noChangeAspect="1"/>
          </p:cNvPicPr>
          <p:nvPr/>
        </p:nvPicPr>
        <p:blipFill>
          <a:blip r:embed="rId6"/>
          <a:stretch>
            <a:fillRect/>
          </a:stretch>
        </p:blipFill>
        <p:spPr>
          <a:xfrm rot="21600000">
            <a:off x="8449056" y="6332218"/>
            <a:ext cx="694943" cy="507490"/>
          </a:xfrm>
          <a:prstGeom prst="rect">
            <a:avLst/>
          </a:prstGeom>
        </p:spPr>
      </p:pic>
      <p:sp>
        <p:nvSpPr>
          <p:cNvPr id="909" name="textbox 909"/>
          <p:cNvSpPr/>
          <p:nvPr/>
        </p:nvSpPr>
        <p:spPr>
          <a:xfrm>
            <a:off x="6770013" y="5288076"/>
            <a:ext cx="1221105" cy="292734"/>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97000"/>
              </a:lnSpc>
            </a:pPr>
            <a:r>
              <a:rPr sz="18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亮度减小</a:t>
            </a:r>
            <a:r>
              <a:rPr sz="1800" spc="0" dirty="0">
                <a:solidFill>
                  <a:srgbClr val="053E49">
                    <a:alpha val="100000"/>
                  </a:srgbClr>
                </a:solidFill>
                <a:latin typeface="Times New Roman" panose="02020603050405020304"/>
                <a:ea typeface="Times New Roman" panose="02020603050405020304"/>
                <a:cs typeface="Times New Roman" panose="02020603050405020304"/>
              </a:rPr>
              <a:t>0.5</a:t>
            </a:r>
            <a:endParaRPr lang="en-US" altLang="en-US" sz="1800" dirty="0"/>
          </a:p>
        </p:txBody>
      </p:sp>
      <p:sp>
        <p:nvSpPr>
          <p:cNvPr id="910" name="textbox 910"/>
          <p:cNvSpPr/>
          <p:nvPr/>
        </p:nvSpPr>
        <p:spPr>
          <a:xfrm>
            <a:off x="1391615" y="5288076"/>
            <a:ext cx="1168400" cy="293370"/>
          </a:xfrm>
          <a:prstGeom prst="rect">
            <a:avLst/>
          </a:prstGeom>
        </p:spPr>
        <p:txBody>
          <a:bodyPr vert="horz" wrap="square" lIns="0" tIns="0" rIns="0" bIns="0"/>
          <a:lstStyle/>
          <a:p>
            <a:pPr algn="l" rtl="0" eaLnBrk="0">
              <a:lnSpc>
                <a:spcPct val="92000"/>
              </a:lnSpc>
            </a:pPr>
            <a:endParaRPr lang="en-US" altLang="en-US" sz="100" dirty="0"/>
          </a:p>
          <a:p>
            <a:pPr marL="12700" algn="l" rtl="0" eaLnBrk="0">
              <a:lnSpc>
                <a:spcPct val="97000"/>
              </a:lnSpc>
            </a:pPr>
            <a:r>
              <a:rPr sz="18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原</a:t>
            </a:r>
            <a:r>
              <a:rPr sz="18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彩色图像</a:t>
            </a:r>
            <a:endParaRPr lang="en-US" altLang="en-US" sz="1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E:\书稿\数字图像处理书稿\VISIO\彩色图像处理\六边形色度盘.emf"/>
          <p:cNvPicPr>
            <a:picLocks noChangeAspect="1"/>
          </p:cNvPicPr>
          <p:nvPr/>
        </p:nvPicPr>
        <p:blipFill rotWithShape="1">
          <a:blip r:embed="rId3" cstate="print">
            <a:extLst>
              <a:ext uri="{28A0092B-C50C-407E-A947-70E740481C1C}">
                <a14:useLocalDpi xmlns:a14="http://schemas.microsoft.com/office/drawing/2010/main" val="0"/>
              </a:ext>
            </a:extLst>
          </a:blip>
          <a:srcRect l="12598" r="12598"/>
          <a:stretch/>
        </p:blipFill>
        <p:spPr bwMode="auto">
          <a:xfrm>
            <a:off x="4912157" y="3499872"/>
            <a:ext cx="3600000" cy="3600000"/>
          </a:xfrm>
          <a:prstGeom prst="rect">
            <a:avLst/>
          </a:prstGeom>
          <a:noFill/>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16309"/>
          <a:stretch/>
        </p:blipFill>
        <p:spPr>
          <a:xfrm>
            <a:off x="856065" y="3499872"/>
            <a:ext cx="4029971" cy="3600000"/>
          </a:xfrm>
          <a:prstGeom prst="rect">
            <a:avLst/>
          </a:prstGeom>
        </p:spPr>
      </p:pic>
      <p:sp>
        <p:nvSpPr>
          <p:cNvPr id="9" name="标题 8"/>
          <p:cNvSpPr>
            <a:spLocks noGrp="1"/>
          </p:cNvSpPr>
          <p:nvPr>
            <p:ph type="title"/>
          </p:nvPr>
        </p:nvSpPr>
        <p:spPr/>
        <p:txBody>
          <a:bodyPr/>
          <a:lstStyle/>
          <a:p>
            <a:r>
              <a:rPr lang="en-US" altLang="zh-CN" dirty="0">
                <a:ea typeface="黑体" panose="02010609060101010101" pitchFamily="49" charset="-122"/>
                <a:cs typeface="Times New Roman" panose="02020603050405020304" pitchFamily="18" charset="0"/>
              </a:rPr>
              <a:t>HSV</a:t>
            </a:r>
            <a:r>
              <a:rPr lang="zh-CN" altLang="en-US" dirty="0">
                <a:ea typeface="黑体" panose="02010609060101010101" pitchFamily="49" charset="-122"/>
                <a:cs typeface="Times New Roman" panose="02020603050405020304" pitchFamily="18" charset="0"/>
              </a:rPr>
              <a:t>颜色空间</a:t>
            </a:r>
          </a:p>
        </p:txBody>
      </p:sp>
      <p:sp>
        <p:nvSpPr>
          <p:cNvPr id="2" name="Content Placeholder 1"/>
          <p:cNvSpPr>
            <a:spLocks noGrp="1"/>
          </p:cNvSpPr>
          <p:nvPr>
            <p:ph idx="1"/>
          </p:nvPr>
        </p:nvSpPr>
        <p:spPr>
          <a:xfrm>
            <a:off x="457200" y="1333500"/>
            <a:ext cx="8229600" cy="4471764"/>
          </a:xfrm>
        </p:spPr>
        <p:txBody>
          <a:bodyPr/>
          <a:lstStyle/>
          <a:p>
            <a:r>
              <a:rPr lang="en-US" altLang="zh-CN" sz="2800" b="1" dirty="0"/>
              <a:t>HSV</a:t>
            </a:r>
            <a:r>
              <a:rPr lang="zh-CN" altLang="en-US" sz="2800" b="1" dirty="0"/>
              <a:t>颜色空间</a:t>
            </a:r>
            <a:r>
              <a:rPr lang="zh-CN" altLang="en-US" sz="2800" dirty="0"/>
              <a:t>用六棱锥来表示</a:t>
            </a:r>
            <a:endParaRPr lang="en-US" altLang="zh-CN" sz="2800" b="1" dirty="0"/>
          </a:p>
          <a:p>
            <a:pPr lvl="1"/>
            <a:r>
              <a:rPr lang="en-US" altLang="zh-CN" sz="2400" b="1" dirty="0"/>
              <a:t>H</a:t>
            </a:r>
            <a:r>
              <a:rPr lang="zh-CN" altLang="en-US" sz="2400" b="1" dirty="0"/>
              <a:t>表示色调，</a:t>
            </a:r>
            <a:r>
              <a:rPr lang="en-US" altLang="zh-CN" sz="2400" dirty="0"/>
              <a:t>S</a:t>
            </a:r>
            <a:r>
              <a:rPr lang="zh-CN" altLang="en-US" sz="2400" dirty="0"/>
              <a:t>表示</a:t>
            </a:r>
            <a:r>
              <a:rPr lang="zh-CN" altLang="en-US" sz="2400" b="1" dirty="0"/>
              <a:t>饱和度，</a:t>
            </a:r>
            <a:r>
              <a:rPr lang="en-US" altLang="zh-CN" sz="2400" b="1" dirty="0"/>
              <a:t>V</a:t>
            </a:r>
            <a:r>
              <a:rPr lang="zh-CN" altLang="en-US" sz="2400" b="1" dirty="0"/>
              <a:t>表示亮度（</a:t>
            </a:r>
            <a:r>
              <a:rPr lang="en-US" altLang="zh-CN" sz="2400" dirty="0"/>
              <a:t>V</a:t>
            </a:r>
            <a:r>
              <a:rPr lang="en-US" altLang="zh-CN" sz="2400" b="1" dirty="0"/>
              <a:t>alue</a:t>
            </a:r>
            <a:r>
              <a:rPr lang="zh-CN" altLang="en-US" sz="2400" b="1" dirty="0"/>
              <a:t>）</a:t>
            </a:r>
            <a:endParaRPr lang="en-US" altLang="zh-CN" sz="2400" b="1" dirty="0"/>
          </a:p>
          <a:p>
            <a:pPr lvl="1"/>
            <a:r>
              <a:rPr lang="zh-CN" altLang="en-US" sz="2400" dirty="0"/>
              <a:t>六棱锥的顶点表示黑色，顶面中心表示白色</a:t>
            </a:r>
            <a:endParaRPr lang="en-US" altLang="zh-CN" sz="2400" dirty="0"/>
          </a:p>
          <a:p>
            <a:pPr lvl="1"/>
            <a:r>
              <a:rPr lang="zh-CN" altLang="en-US" sz="2400" b="1" dirty="0"/>
              <a:t>纯色的亮度</a:t>
            </a:r>
            <a:r>
              <a:rPr lang="en-US" altLang="zh-CN" sz="2400" b="1" dirty="0"/>
              <a:t>= </a:t>
            </a:r>
            <a:r>
              <a:rPr lang="zh-CN" altLang="en-US" sz="2400" b="1" dirty="0">
                <a:solidFill>
                  <a:srgbClr val="FF0000"/>
                </a:solidFill>
              </a:rPr>
              <a:t>白色</a:t>
            </a:r>
            <a:r>
              <a:rPr lang="zh-CN" altLang="en-US" sz="2400" b="1" dirty="0"/>
              <a:t>的亮度</a:t>
            </a:r>
          </a:p>
          <a:p>
            <a:pPr>
              <a:lnSpc>
                <a:spcPct val="120000"/>
              </a:lnSpc>
            </a:pPr>
            <a:endParaRPr lang="zh-CN" altLang="en-US" sz="2800" b="1" dirty="0"/>
          </a:p>
        </p:txBody>
      </p:sp>
      <p:sp>
        <p:nvSpPr>
          <p:cNvPr id="19" name="矩形 18"/>
          <p:cNvSpPr/>
          <p:nvPr/>
        </p:nvSpPr>
        <p:spPr>
          <a:xfrm>
            <a:off x="5944379" y="6429748"/>
            <a:ext cx="15696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六棱锥的顶面</a:t>
            </a:r>
          </a:p>
        </p:txBody>
      </p:sp>
      <p:sp>
        <p:nvSpPr>
          <p:cNvPr id="20" name="矩形 19"/>
          <p:cNvSpPr/>
          <p:nvPr/>
        </p:nvSpPr>
        <p:spPr>
          <a:xfrm>
            <a:off x="1668961" y="6429748"/>
            <a:ext cx="32431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三维颜色空间中的六棱锥表示</a:t>
            </a:r>
          </a:p>
        </p:txBody>
      </p:sp>
    </p:spTree>
    <p:extLst>
      <p:ext uri="{BB962C8B-B14F-4D97-AF65-F5344CB8AC3E}">
        <p14:creationId xmlns:p14="http://schemas.microsoft.com/office/powerpoint/2010/main" val="1095133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9" name="table 959"/>
          <p:cNvGraphicFramePr>
            <a:graphicFrameLocks noGrp="1"/>
          </p:cNvGraphicFramePr>
          <p:nvPr>
            <p:extLst>
              <p:ext uri="{D42A27DB-BD31-4B8C-83A1-F6EECF244321}">
                <p14:modId xmlns:p14="http://schemas.microsoft.com/office/powerpoint/2010/main" val="3765177123"/>
              </p:ext>
            </p:extLst>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11455" algn="l" rtl="0" eaLnBrk="0">
                        <a:lnSpc>
                          <a:spcPct val="80000"/>
                        </a:lnSpc>
                      </a:pPr>
                      <a:r>
                        <a:rPr sz="1800" spc="-20" dirty="0">
                          <a:solidFill>
                            <a:srgbClr val="FFFFFF">
                              <a:alpha val="100000"/>
                            </a:srgbClr>
                          </a:solidFill>
                          <a:latin typeface="Arial" panose="020B0604020202020204"/>
                          <a:ea typeface="Arial" panose="020B0604020202020204"/>
                          <a:cs typeface="Arial" panose="020B0604020202020204"/>
                        </a:rPr>
                        <a:t>88</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2000"/>
                        </a:lnSpc>
                      </a:pPr>
                      <a:endParaRPr lang="en-US" altLang="en-US" sz="1000" dirty="0"/>
                    </a:p>
                    <a:p>
                      <a:pPr algn="l" rtl="0" eaLnBrk="0">
                        <a:lnSpc>
                          <a:spcPct val="123000"/>
                        </a:lnSpc>
                      </a:pPr>
                      <a:endParaRPr lang="en-US" altLang="en-US" sz="1000" dirty="0"/>
                    </a:p>
                    <a:p>
                      <a:pPr algn="r" rtl="0" eaLnBrk="0">
                        <a:lnSpc>
                          <a:spcPct val="96000"/>
                        </a:lnSpc>
                        <a:spcBef>
                          <a:spcPts val="5"/>
                        </a:spcBef>
                      </a:pPr>
                      <a:r>
                        <a:rPr sz="3900" spc="0" dirty="0" err="1">
                          <a:solidFill>
                            <a:srgbClr val="FFFFFF">
                              <a:alpha val="100000"/>
                            </a:srgbClr>
                          </a:solidFill>
                          <a:latin typeface="Arial" panose="020B0604020202020204"/>
                          <a:ea typeface="Arial" panose="020B0604020202020204"/>
                          <a:cs typeface="Arial" panose="020B0604020202020204"/>
                        </a:rPr>
                        <a:t>RGB</a:t>
                      </a:r>
                      <a:r>
                        <a:rPr sz="3900" spc="120" dirty="0" err="1">
                          <a:solidFill>
                            <a:srgbClr val="FFFFFF">
                              <a:alpha val="100000"/>
                            </a:srgbClr>
                          </a:solidFill>
                          <a:latin typeface="黑体" panose="02010609060101010101" charset="-122"/>
                          <a:ea typeface="黑体" panose="02010609060101010101" charset="-122"/>
                          <a:cs typeface="黑体" panose="02010609060101010101" charset="-122"/>
                        </a:rPr>
                        <a:t>到</a:t>
                      </a:r>
                      <a:r>
                        <a:rPr lang="en-US" altLang="zh-CN" sz="3900" spc="0" dirty="0" err="1">
                          <a:solidFill>
                            <a:srgbClr val="FFFFFF">
                              <a:alpha val="100000"/>
                            </a:srgbClr>
                          </a:solidFill>
                          <a:latin typeface="Arial" panose="020B0604020202020204"/>
                          <a:ea typeface="Arial" panose="020B0604020202020204"/>
                          <a:cs typeface="Arial" panose="020B0604020202020204"/>
                        </a:rPr>
                        <a:t>HSV</a:t>
                      </a:r>
                      <a:r>
                        <a:rPr sz="3900" spc="120" dirty="0" err="1">
                          <a:solidFill>
                            <a:srgbClr val="FFFFFF">
                              <a:alpha val="100000"/>
                            </a:srgbClr>
                          </a:solidFill>
                          <a:latin typeface="黑体" panose="02010609060101010101" charset="-122"/>
                          <a:ea typeface="黑体" panose="02010609060101010101" charset="-122"/>
                          <a:cs typeface="黑体" panose="02010609060101010101" charset="-122"/>
                        </a:rPr>
                        <a:t>颜色空间的转</a:t>
                      </a:r>
                      <a:r>
                        <a:rPr sz="3900" spc="90" dirty="0" err="1">
                          <a:solidFill>
                            <a:srgbClr val="FFFFFF">
                              <a:alpha val="100000"/>
                            </a:srgbClr>
                          </a:solidFill>
                          <a:latin typeface="黑体" panose="02010609060101010101" charset="-122"/>
                          <a:ea typeface="黑体" panose="02010609060101010101" charset="-122"/>
                          <a:cs typeface="黑体" panose="02010609060101010101" charset="-122"/>
                        </a:rPr>
                        <a:t>换</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960" name="picture 960"/>
          <p:cNvPicPr>
            <a:picLocks noChangeAspect="1"/>
          </p:cNvPicPr>
          <p:nvPr/>
        </p:nvPicPr>
        <p:blipFill>
          <a:blip r:embed="rId2"/>
          <a:stretch>
            <a:fillRect/>
          </a:stretch>
        </p:blipFill>
        <p:spPr>
          <a:xfrm rot="21600000">
            <a:off x="1310251" y="3144179"/>
            <a:ext cx="6606433" cy="1418598"/>
          </a:xfrm>
          <a:prstGeom prst="rect">
            <a:avLst/>
          </a:prstGeom>
        </p:spPr>
      </p:pic>
      <p:grpSp>
        <p:nvGrpSpPr>
          <p:cNvPr id="78" name="group 78"/>
          <p:cNvGrpSpPr/>
          <p:nvPr/>
        </p:nvGrpSpPr>
        <p:grpSpPr>
          <a:xfrm rot="21600000">
            <a:off x="1925949" y="4810069"/>
            <a:ext cx="3164210" cy="865306"/>
            <a:chOff x="0" y="0"/>
            <a:chExt cx="3164210" cy="865306"/>
          </a:xfrm>
        </p:grpSpPr>
        <p:pic>
          <p:nvPicPr>
            <p:cNvPr id="961" name="picture 961"/>
            <p:cNvPicPr>
              <a:picLocks noChangeAspect="1"/>
            </p:cNvPicPr>
            <p:nvPr/>
          </p:nvPicPr>
          <p:blipFill>
            <a:blip r:embed="rId3"/>
            <a:stretch>
              <a:fillRect/>
            </a:stretch>
          </p:blipFill>
          <p:spPr>
            <a:xfrm rot="21600000">
              <a:off x="0" y="0"/>
              <a:ext cx="3093422" cy="786053"/>
            </a:xfrm>
            <a:prstGeom prst="rect">
              <a:avLst/>
            </a:prstGeom>
          </p:spPr>
        </p:pic>
        <p:sp>
          <p:nvSpPr>
            <p:cNvPr id="962" name="path"/>
            <p:cNvSpPr/>
            <p:nvPr/>
          </p:nvSpPr>
          <p:spPr>
            <a:xfrm>
              <a:off x="1122050" y="491672"/>
              <a:ext cx="1957070" cy="373633"/>
            </a:xfrm>
            <a:custGeom>
              <a:avLst/>
              <a:gdLst/>
              <a:ahLst/>
              <a:cxnLst/>
              <a:rect l="0" t="0" r="0" b="0"/>
              <a:pathLst>
                <a:path w="3082" h="588">
                  <a:moveTo>
                    <a:pt x="3082" y="568"/>
                  </a:moveTo>
                  <a:lnTo>
                    <a:pt x="133" y="568"/>
                  </a:lnTo>
                  <a:moveTo>
                    <a:pt x="20" y="454"/>
                  </a:moveTo>
                  <a:lnTo>
                    <a:pt x="20" y="0"/>
                  </a:lnTo>
                  <a:close/>
                </a:path>
              </a:pathLst>
            </a:custGeom>
            <a:noFill/>
            <a:ln w="25907" cap="flat">
              <a:solidFill>
                <a:srgbClr val="C00000">
                  <a:alpha val="100000"/>
                </a:srgbClr>
              </a:solidFill>
              <a:prstDash val="solid"/>
              <a:round/>
            </a:ln>
          </p:spPr>
          <p:txBody>
            <a:bodyPr rtlCol="0"/>
            <a:lstStyle/>
            <a:p>
              <a:pPr algn="ctr"/>
              <a:endParaRPr lang="zh-CN" altLang="en-US"/>
            </a:p>
          </p:txBody>
        </p:sp>
        <p:sp>
          <p:nvSpPr>
            <p:cNvPr id="963" name="rect"/>
            <p:cNvSpPr/>
            <p:nvPr/>
          </p:nvSpPr>
          <p:spPr>
            <a:xfrm>
              <a:off x="1207140" y="406582"/>
              <a:ext cx="1871980" cy="25908"/>
            </a:xfrm>
            <a:prstGeom prst="rect">
              <a:avLst/>
            </a:prstGeom>
            <a:solidFill>
              <a:srgbClr val="C00000">
                <a:alpha val="100000"/>
              </a:srgbClr>
            </a:solidFill>
            <a:ln cap="flat">
              <a:noFill/>
              <a:prstDash val="solid"/>
              <a:miter lim="0"/>
            </a:ln>
          </p:spPr>
          <p:txBody>
            <a:bodyPr rtlCol="0"/>
            <a:lstStyle/>
            <a:p>
              <a:pPr algn="ctr"/>
              <a:endParaRPr lang="zh-CN" altLang="en-US"/>
            </a:p>
          </p:txBody>
        </p:sp>
        <p:pic>
          <p:nvPicPr>
            <p:cNvPr id="964" name="picture 964"/>
            <p:cNvPicPr>
              <a:picLocks noChangeAspect="1"/>
            </p:cNvPicPr>
            <p:nvPr/>
          </p:nvPicPr>
          <p:blipFill>
            <a:blip r:embed="rId4"/>
            <a:stretch>
              <a:fillRect/>
            </a:stretch>
          </p:blipFill>
          <p:spPr>
            <a:xfrm rot="21600000">
              <a:off x="0" y="786053"/>
              <a:ext cx="3093422" cy="9149"/>
            </a:xfrm>
            <a:prstGeom prst="rect">
              <a:avLst/>
            </a:prstGeom>
          </p:spPr>
        </p:pic>
        <p:sp>
          <p:nvSpPr>
            <p:cNvPr id="965" name="path"/>
            <p:cNvSpPr/>
            <p:nvPr/>
          </p:nvSpPr>
          <p:spPr>
            <a:xfrm>
              <a:off x="1122050" y="406582"/>
              <a:ext cx="98044" cy="458724"/>
            </a:xfrm>
            <a:custGeom>
              <a:avLst/>
              <a:gdLst/>
              <a:ahLst/>
              <a:cxnLst/>
              <a:rect l="0" t="0" r="0" b="0"/>
              <a:pathLst>
                <a:path w="154" h="722">
                  <a:moveTo>
                    <a:pt x="20" y="134"/>
                  </a:moveTo>
                  <a:cubicBezTo>
                    <a:pt x="20" y="71"/>
                    <a:pt x="71" y="20"/>
                    <a:pt x="133" y="20"/>
                  </a:cubicBezTo>
                  <a:moveTo>
                    <a:pt x="133" y="702"/>
                  </a:moveTo>
                  <a:cubicBezTo>
                    <a:pt x="71" y="702"/>
                    <a:pt x="20" y="651"/>
                    <a:pt x="20" y="588"/>
                  </a:cubicBezTo>
                </a:path>
              </a:pathLst>
            </a:custGeom>
            <a:noFill/>
            <a:ln w="25907" cap="flat">
              <a:solidFill>
                <a:srgbClr val="C00000">
                  <a:alpha val="100000"/>
                </a:srgbClr>
              </a:solidFill>
              <a:prstDash val="solid"/>
              <a:round/>
            </a:ln>
          </p:spPr>
          <p:txBody>
            <a:bodyPr rtlCol="0"/>
            <a:lstStyle/>
            <a:p>
              <a:pPr algn="ctr"/>
              <a:endParaRPr lang="zh-CN" altLang="en-US"/>
            </a:p>
          </p:txBody>
        </p:sp>
        <p:sp>
          <p:nvSpPr>
            <p:cNvPr id="966" name="path"/>
            <p:cNvSpPr/>
            <p:nvPr/>
          </p:nvSpPr>
          <p:spPr>
            <a:xfrm>
              <a:off x="3066166" y="406582"/>
              <a:ext cx="98043" cy="458724"/>
            </a:xfrm>
            <a:custGeom>
              <a:avLst/>
              <a:gdLst/>
              <a:ahLst/>
              <a:cxnLst/>
              <a:rect l="0" t="0" r="0" b="0"/>
              <a:pathLst>
                <a:path w="154" h="722">
                  <a:moveTo>
                    <a:pt x="20" y="20"/>
                  </a:moveTo>
                  <a:cubicBezTo>
                    <a:pt x="83" y="20"/>
                    <a:pt x="133" y="71"/>
                    <a:pt x="133" y="134"/>
                  </a:cubicBezTo>
                  <a:moveTo>
                    <a:pt x="133" y="588"/>
                  </a:moveTo>
                  <a:cubicBezTo>
                    <a:pt x="133" y="651"/>
                    <a:pt x="83" y="702"/>
                    <a:pt x="20" y="702"/>
                  </a:cubicBezTo>
                </a:path>
              </a:pathLst>
            </a:custGeom>
            <a:noFill/>
            <a:ln w="25907" cap="flat">
              <a:solidFill>
                <a:srgbClr val="C00000">
                  <a:alpha val="100000"/>
                </a:srgbClr>
              </a:solidFill>
              <a:prstDash val="solid"/>
              <a:round/>
            </a:ln>
          </p:spPr>
          <p:txBody>
            <a:bodyPr rtlCol="0"/>
            <a:lstStyle/>
            <a:p>
              <a:pPr algn="ctr"/>
              <a:endParaRPr lang="zh-CN" altLang="en-US"/>
            </a:p>
          </p:txBody>
        </p:sp>
        <p:sp>
          <p:nvSpPr>
            <p:cNvPr id="967" name="rect"/>
            <p:cNvSpPr/>
            <p:nvPr/>
          </p:nvSpPr>
          <p:spPr>
            <a:xfrm>
              <a:off x="3138302" y="491672"/>
              <a:ext cx="25907" cy="288544"/>
            </a:xfrm>
            <a:prstGeom prst="rect">
              <a:avLst/>
            </a:prstGeom>
            <a:solidFill>
              <a:srgbClr val="C00000">
                <a:alpha val="100000"/>
              </a:srgbClr>
            </a:solidFill>
            <a:ln cap="flat">
              <a:noFill/>
              <a:prstDash val="solid"/>
              <a:miter lim="0"/>
            </a:ln>
          </p:spPr>
          <p:txBody>
            <a:bodyPr rtlCol="0"/>
            <a:lstStyle/>
            <a:p>
              <a:pPr algn="ctr"/>
              <a:endParaRPr lang="zh-CN" altLang="en-US"/>
            </a:p>
          </p:txBody>
        </p:sp>
      </p:grpSp>
      <p:pic>
        <p:nvPicPr>
          <p:cNvPr id="968" name="picture 968"/>
          <p:cNvPicPr>
            <a:picLocks noChangeAspect="1"/>
          </p:cNvPicPr>
          <p:nvPr/>
        </p:nvPicPr>
        <p:blipFill>
          <a:blip r:embed="rId5"/>
          <a:stretch>
            <a:fillRect/>
          </a:stretch>
        </p:blipFill>
        <p:spPr>
          <a:xfrm rot="21600000">
            <a:off x="1918311" y="2206926"/>
            <a:ext cx="3067590" cy="788868"/>
          </a:xfrm>
          <a:prstGeom prst="rect">
            <a:avLst/>
          </a:prstGeom>
        </p:spPr>
      </p:pic>
      <p:pic>
        <p:nvPicPr>
          <p:cNvPr id="969" name="picture 969"/>
          <p:cNvPicPr>
            <a:picLocks noChangeAspect="1"/>
          </p:cNvPicPr>
          <p:nvPr/>
        </p:nvPicPr>
        <p:blipFill>
          <a:blip r:embed="rId6"/>
          <a:stretch>
            <a:fillRect/>
          </a:stretch>
        </p:blipFill>
        <p:spPr>
          <a:xfrm rot="21600000">
            <a:off x="1918313" y="6293566"/>
            <a:ext cx="2529226" cy="6649"/>
          </a:xfrm>
          <a:prstGeom prst="rect">
            <a:avLst/>
          </a:prstGeom>
        </p:spPr>
      </p:pic>
      <p:grpSp>
        <p:nvGrpSpPr>
          <p:cNvPr id="80" name="group 80"/>
          <p:cNvGrpSpPr/>
          <p:nvPr/>
        </p:nvGrpSpPr>
        <p:grpSpPr>
          <a:xfrm rot="21600000">
            <a:off x="1918313" y="5896355"/>
            <a:ext cx="2667402" cy="458723"/>
            <a:chOff x="0" y="0"/>
            <a:chExt cx="2667402" cy="458723"/>
          </a:xfrm>
        </p:grpSpPr>
        <p:pic>
          <p:nvPicPr>
            <p:cNvPr id="970" name="picture 970"/>
            <p:cNvPicPr>
              <a:picLocks noChangeAspect="1"/>
            </p:cNvPicPr>
            <p:nvPr/>
          </p:nvPicPr>
          <p:blipFill>
            <a:blip r:embed="rId7"/>
            <a:stretch>
              <a:fillRect/>
            </a:stretch>
          </p:blipFill>
          <p:spPr>
            <a:xfrm rot="21600000">
              <a:off x="0" y="65769"/>
              <a:ext cx="2529293" cy="331440"/>
            </a:xfrm>
            <a:prstGeom prst="rect">
              <a:avLst/>
            </a:prstGeom>
          </p:spPr>
        </p:pic>
        <p:sp>
          <p:nvSpPr>
            <p:cNvPr id="971" name="path"/>
            <p:cNvSpPr/>
            <p:nvPr/>
          </p:nvSpPr>
          <p:spPr>
            <a:xfrm>
              <a:off x="625242" y="0"/>
              <a:ext cx="98044" cy="458723"/>
            </a:xfrm>
            <a:custGeom>
              <a:avLst/>
              <a:gdLst/>
              <a:ahLst/>
              <a:cxnLst/>
              <a:rect l="0" t="0" r="0" b="0"/>
              <a:pathLst>
                <a:path w="154" h="722">
                  <a:moveTo>
                    <a:pt x="20" y="133"/>
                  </a:moveTo>
                  <a:cubicBezTo>
                    <a:pt x="20" y="71"/>
                    <a:pt x="71" y="20"/>
                    <a:pt x="133" y="20"/>
                  </a:cubicBezTo>
                  <a:moveTo>
                    <a:pt x="133" y="701"/>
                  </a:moveTo>
                  <a:cubicBezTo>
                    <a:pt x="71" y="701"/>
                    <a:pt x="20" y="651"/>
                    <a:pt x="20" y="588"/>
                  </a:cubicBezTo>
                </a:path>
              </a:pathLst>
            </a:custGeom>
            <a:noFill/>
            <a:ln w="25907" cap="flat">
              <a:solidFill>
                <a:srgbClr val="C00000">
                  <a:alpha val="100000"/>
                </a:srgbClr>
              </a:solidFill>
              <a:prstDash val="solid"/>
              <a:round/>
            </a:ln>
          </p:spPr>
          <p:txBody>
            <a:bodyPr rtlCol="0"/>
            <a:lstStyle/>
            <a:p>
              <a:pPr algn="ctr"/>
              <a:endParaRPr lang="zh-CN" altLang="en-US"/>
            </a:p>
          </p:txBody>
        </p:sp>
        <p:sp>
          <p:nvSpPr>
            <p:cNvPr id="972" name="path"/>
            <p:cNvSpPr/>
            <p:nvPr/>
          </p:nvSpPr>
          <p:spPr>
            <a:xfrm>
              <a:off x="2569358" y="0"/>
              <a:ext cx="98044" cy="458723"/>
            </a:xfrm>
            <a:custGeom>
              <a:avLst/>
              <a:gdLst/>
              <a:ahLst/>
              <a:cxnLst/>
              <a:rect l="0" t="0" r="0" b="0"/>
              <a:pathLst>
                <a:path w="154" h="722">
                  <a:moveTo>
                    <a:pt x="20" y="20"/>
                  </a:moveTo>
                  <a:cubicBezTo>
                    <a:pt x="83" y="20"/>
                    <a:pt x="134" y="71"/>
                    <a:pt x="134" y="133"/>
                  </a:cubicBezTo>
                  <a:moveTo>
                    <a:pt x="134" y="588"/>
                  </a:moveTo>
                  <a:cubicBezTo>
                    <a:pt x="134" y="651"/>
                    <a:pt x="83" y="701"/>
                    <a:pt x="20" y="701"/>
                  </a:cubicBezTo>
                </a:path>
              </a:pathLst>
            </a:custGeom>
            <a:noFill/>
            <a:ln w="25907" cap="flat">
              <a:solidFill>
                <a:srgbClr val="C00000">
                  <a:alpha val="100000"/>
                </a:srgbClr>
              </a:solidFill>
              <a:prstDash val="solid"/>
              <a:round/>
            </a:ln>
          </p:spPr>
          <p:txBody>
            <a:bodyPr rtlCol="0"/>
            <a:lstStyle/>
            <a:p>
              <a:pPr algn="ctr"/>
              <a:endParaRPr lang="zh-CN" altLang="en-US"/>
            </a:p>
          </p:txBody>
        </p:sp>
      </p:grpSp>
      <p:sp>
        <p:nvSpPr>
          <p:cNvPr id="973" name="textbox 973"/>
          <p:cNvSpPr/>
          <p:nvPr/>
        </p:nvSpPr>
        <p:spPr>
          <a:xfrm>
            <a:off x="508550" y="1635215"/>
            <a:ext cx="2364739" cy="445769"/>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86000"/>
              </a:lnSpc>
              <a:tabLst>
                <a:tab pos="169545" algn="l"/>
              </a:tabLst>
            </a:pPr>
            <a:r>
              <a:rPr sz="3200" spc="0" dirty="0">
                <a:solidFill>
                  <a:srgbClr val="000000">
                    <a:alpha val="100000"/>
                  </a:srgbClr>
                </a:solidFill>
                <a:latin typeface="Cambria Math" panose="02040503050406030204"/>
                <a:ea typeface="Cambria Math" panose="02040503050406030204"/>
                <a:cs typeface="Cambria Math" panose="02040503050406030204"/>
              </a:rPr>
              <a:t>	</a:t>
            </a:r>
            <a:r>
              <a:rPr sz="3200" spc="-10" dirty="0">
                <a:solidFill>
                  <a:srgbClr val="000000">
                    <a:alpha val="100000"/>
                  </a:srgbClr>
                </a:solidFill>
                <a:latin typeface="Cambria Math" panose="02040503050406030204"/>
                <a:ea typeface="Cambria Math" panose="02040503050406030204"/>
                <a:cs typeface="Cambria Math" panose="02040503050406030204"/>
              </a:rPr>
              <a:t> </a:t>
            </a:r>
            <a:r>
              <a:rPr sz="3200" spc="0" dirty="0">
                <a:solidFill>
                  <a:srgbClr val="000000">
                    <a:alpha val="100000"/>
                  </a:srgbClr>
                </a:solidFill>
                <a:latin typeface="Cambria Math" panose="02040503050406030204"/>
                <a:ea typeface="Cambria Math" panose="02040503050406030204"/>
                <a:cs typeface="Cambria Math" panose="02040503050406030204"/>
              </a:rPr>
              <a:t>  </a:t>
            </a:r>
            <a:r>
              <a:rPr sz="3200" spc="0" dirty="0">
                <a:ln w="11625"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RGB-&gt;HSV</a:t>
            </a:r>
            <a:endParaRPr lang="en-US" altLang="en-US" sz="3200" dirty="0"/>
          </a:p>
        </p:txBody>
      </p:sp>
      <p:pic>
        <p:nvPicPr>
          <p:cNvPr id="974" name="picture 974"/>
          <p:cNvPicPr>
            <a:picLocks noChangeAspect="1"/>
          </p:cNvPicPr>
          <p:nvPr/>
        </p:nvPicPr>
        <p:blipFill>
          <a:blip r:embed="rId8"/>
          <a:stretch>
            <a:fillRect/>
          </a:stretch>
        </p:blipFill>
        <p:spPr>
          <a:xfrm rot="21600000">
            <a:off x="521250" y="1647915"/>
            <a:ext cx="157066" cy="313726"/>
          </a:xfrm>
          <a:prstGeom prst="rect">
            <a:avLst/>
          </a:prstGeom>
        </p:spPr>
      </p:pic>
      <p:sp>
        <p:nvSpPr>
          <p:cNvPr id="975" name="path"/>
          <p:cNvSpPr/>
          <p:nvPr/>
        </p:nvSpPr>
        <p:spPr>
          <a:xfrm>
            <a:off x="2543555" y="5981446"/>
            <a:ext cx="1957069" cy="373633"/>
          </a:xfrm>
          <a:custGeom>
            <a:avLst/>
            <a:gdLst/>
            <a:ahLst/>
            <a:cxnLst/>
            <a:rect l="0" t="0" r="0" b="0"/>
            <a:pathLst>
              <a:path w="3081" h="588">
                <a:moveTo>
                  <a:pt x="3081" y="567"/>
                </a:moveTo>
                <a:lnTo>
                  <a:pt x="133" y="567"/>
                </a:lnTo>
                <a:moveTo>
                  <a:pt x="20" y="454"/>
                </a:moveTo>
                <a:lnTo>
                  <a:pt x="20" y="0"/>
                </a:lnTo>
                <a:close/>
              </a:path>
            </a:pathLst>
          </a:custGeom>
          <a:noFill/>
          <a:ln w="25907" cap="flat">
            <a:solidFill>
              <a:srgbClr val="C00000">
                <a:alpha val="100000"/>
              </a:srgbClr>
            </a:solidFill>
            <a:prstDash val="solid"/>
            <a:round/>
          </a:ln>
        </p:spPr>
        <p:txBody>
          <a:bodyPr rtlCol="0"/>
          <a:lstStyle/>
          <a:p>
            <a:pPr algn="ctr"/>
            <a:endParaRPr lang="zh-CN" altLang="en-US"/>
          </a:p>
        </p:txBody>
      </p:sp>
      <p:pic>
        <p:nvPicPr>
          <p:cNvPr id="976" name="picture 976"/>
          <p:cNvPicPr>
            <a:picLocks noChangeAspect="1"/>
          </p:cNvPicPr>
          <p:nvPr/>
        </p:nvPicPr>
        <p:blipFill>
          <a:blip r:embed="rId9"/>
          <a:stretch>
            <a:fillRect/>
          </a:stretch>
        </p:blipFill>
        <p:spPr>
          <a:xfrm rot="21600000">
            <a:off x="8449056" y="6332218"/>
            <a:ext cx="694943" cy="507490"/>
          </a:xfrm>
          <a:prstGeom prst="rect">
            <a:avLst/>
          </a:prstGeom>
        </p:spPr>
      </p:pic>
      <p:sp>
        <p:nvSpPr>
          <p:cNvPr id="977" name="rect"/>
          <p:cNvSpPr/>
          <p:nvPr/>
        </p:nvSpPr>
        <p:spPr>
          <a:xfrm>
            <a:off x="1918311" y="2995794"/>
            <a:ext cx="3067590" cy="1867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978" name="rect"/>
          <p:cNvSpPr/>
          <p:nvPr/>
        </p:nvSpPr>
        <p:spPr>
          <a:xfrm>
            <a:off x="2628645" y="5896355"/>
            <a:ext cx="1871979" cy="25907"/>
          </a:xfrm>
          <a:prstGeom prst="rect">
            <a:avLst/>
          </a:prstGeom>
          <a:solidFill>
            <a:srgbClr val="C00000">
              <a:alpha val="100000"/>
            </a:srgbClr>
          </a:solidFill>
          <a:ln cap="flat">
            <a:noFill/>
            <a:prstDash val="solid"/>
            <a:miter lim="0"/>
          </a:ln>
        </p:spPr>
        <p:txBody>
          <a:bodyPr rtlCol="0"/>
          <a:lstStyle/>
          <a:p>
            <a:pPr algn="ctr"/>
            <a:endParaRPr lang="zh-CN" altLang="en-US"/>
          </a:p>
        </p:txBody>
      </p:sp>
      <p:sp>
        <p:nvSpPr>
          <p:cNvPr id="979" name="rect"/>
          <p:cNvSpPr/>
          <p:nvPr/>
        </p:nvSpPr>
        <p:spPr>
          <a:xfrm>
            <a:off x="4559808" y="5981446"/>
            <a:ext cx="25907" cy="288543"/>
          </a:xfrm>
          <a:prstGeom prst="rect">
            <a:avLst/>
          </a:prstGeom>
          <a:solidFill>
            <a:srgbClr val="C00000">
              <a:alpha val="100000"/>
            </a:srgbClr>
          </a:solidFill>
          <a:ln cap="flat">
            <a:noFill/>
            <a:prstDash val="solid"/>
            <a:miter lim="0"/>
          </a:ln>
        </p:spPr>
        <p:txBody>
          <a:bodyPr rtlCol="0"/>
          <a:lstStyle/>
          <a:p>
            <a:pPr algn="ct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altLang="zh-CN" dirty="0">
                <a:ea typeface="宋体" panose="02010600030101010101" pitchFamily="2" charset="-122"/>
              </a:rPr>
              <a:t>HSV</a:t>
            </a:r>
            <a:r>
              <a:rPr lang="zh-CN" altLang="en-US" dirty="0">
                <a:latin typeface="黑体" panose="02010609060101010101" pitchFamily="49" charset="-122"/>
                <a:ea typeface="黑体" panose="02010609060101010101" pitchFamily="49" charset="-122"/>
                <a:cs typeface="CordiaUPC" panose="020B0304020202020204" pitchFamily="34" charset="-34"/>
              </a:rPr>
              <a:t>颜色空间</a:t>
            </a:r>
            <a:endParaRPr lang="en-US" altLang="zh-CN" dirty="0">
              <a:ea typeface="宋体" panose="02010600030101010101" pitchFamily="2" charset="-122"/>
            </a:endParaRPr>
          </a:p>
        </p:txBody>
      </p:sp>
      <p:sp>
        <p:nvSpPr>
          <p:cNvPr id="472067" name="Rectangle 3"/>
          <p:cNvSpPr>
            <a:spLocks noGrp="1" noChangeArrowheads="1"/>
          </p:cNvSpPr>
          <p:nvPr>
            <p:ph idx="1"/>
          </p:nvPr>
        </p:nvSpPr>
        <p:spPr/>
        <p:txBody>
          <a:bodyPr/>
          <a:lstStyle/>
          <a:p>
            <a:pPr marL="304804" indent="-304804">
              <a:lnSpc>
                <a:spcPct val="100000"/>
              </a:lnSpc>
            </a:pPr>
            <a:r>
              <a:rPr lang="zh-CN" altLang="en-US" b="1" dirty="0">
                <a:ea typeface="宋体" panose="02010600030101010101" pitchFamily="2" charset="-122"/>
              </a:rPr>
              <a:t>更直观的颜色解释</a:t>
            </a:r>
            <a:endParaRPr lang="en-US" altLang="zh-CN" b="1" dirty="0">
              <a:ea typeface="宋体" panose="02010600030101010101" pitchFamily="2" charset="-122"/>
            </a:endParaRPr>
          </a:p>
          <a:p>
            <a:pPr marL="660408" lvl="1" indent="-254003">
              <a:lnSpc>
                <a:spcPct val="100000"/>
              </a:lnSpc>
              <a:spcBef>
                <a:spcPts val="0"/>
              </a:spcBef>
            </a:pPr>
            <a:r>
              <a:rPr lang="en-US" altLang="zh-CN" b="1" dirty="0">
                <a:solidFill>
                  <a:srgbClr val="0000FF"/>
                </a:solidFill>
                <a:ea typeface="宋体" panose="02010600030101010101" pitchFamily="2" charset="-122"/>
              </a:rPr>
              <a:t>H</a:t>
            </a:r>
            <a:r>
              <a:rPr lang="en-US" altLang="zh-CN" b="1" dirty="0">
                <a:ea typeface="宋体" panose="02010600030101010101" pitchFamily="2" charset="-122"/>
              </a:rPr>
              <a:t> = </a:t>
            </a:r>
            <a:r>
              <a:rPr lang="zh-CN" altLang="en-US" b="1" dirty="0">
                <a:ea typeface="宋体" panose="02010600030101010101" pitchFamily="2" charset="-122"/>
              </a:rPr>
              <a:t>色调（</a:t>
            </a:r>
            <a:r>
              <a:rPr lang="en-US" altLang="zh-CN" b="1" dirty="0">
                <a:ea typeface="宋体" panose="02010600030101010101" pitchFamily="2" charset="-122"/>
              </a:rPr>
              <a:t>Hue</a:t>
            </a:r>
            <a:r>
              <a:rPr lang="zh-CN" altLang="en-US" b="1" dirty="0">
                <a:ea typeface="宋体" panose="02010600030101010101" pitchFamily="2" charset="-122"/>
              </a:rPr>
              <a:t>）</a:t>
            </a:r>
            <a:endParaRPr lang="en-US" altLang="zh-CN" b="1" dirty="0">
              <a:ea typeface="宋体" panose="02010600030101010101" pitchFamily="2" charset="-122"/>
            </a:endParaRPr>
          </a:p>
          <a:p>
            <a:pPr marL="660408" lvl="1" indent="-254003">
              <a:lnSpc>
                <a:spcPct val="100000"/>
              </a:lnSpc>
              <a:spcBef>
                <a:spcPts val="0"/>
              </a:spcBef>
            </a:pPr>
            <a:r>
              <a:rPr lang="en-US" altLang="zh-CN" b="1" dirty="0">
                <a:solidFill>
                  <a:srgbClr val="0000FF"/>
                </a:solidFill>
                <a:ea typeface="宋体" panose="02010600030101010101" pitchFamily="2" charset="-122"/>
              </a:rPr>
              <a:t>S</a:t>
            </a:r>
            <a:r>
              <a:rPr lang="en-US" altLang="zh-CN" b="1" dirty="0">
                <a:ea typeface="宋体" panose="02010600030101010101" pitchFamily="2" charset="-122"/>
              </a:rPr>
              <a:t> = </a:t>
            </a:r>
            <a:r>
              <a:rPr lang="zh-CN" altLang="en-US" b="1" dirty="0">
                <a:ea typeface="宋体" panose="02010600030101010101" pitchFamily="2" charset="-122"/>
              </a:rPr>
              <a:t>饱和度（</a:t>
            </a:r>
            <a:r>
              <a:rPr lang="en-US" altLang="zh-CN" b="1" dirty="0">
                <a:ea typeface="宋体" panose="02010600030101010101" pitchFamily="2" charset="-122"/>
              </a:rPr>
              <a:t>Saturation</a:t>
            </a:r>
            <a:r>
              <a:rPr lang="zh-CN" altLang="en-US" b="1" dirty="0">
                <a:ea typeface="宋体" panose="02010600030101010101" pitchFamily="2" charset="-122"/>
              </a:rPr>
              <a:t>）</a:t>
            </a:r>
            <a:endParaRPr lang="en-US" altLang="zh-CN" b="1" dirty="0">
              <a:ea typeface="宋体" panose="02010600030101010101" pitchFamily="2" charset="-122"/>
            </a:endParaRPr>
          </a:p>
          <a:p>
            <a:pPr marL="660408" lvl="1" indent="-254003">
              <a:lnSpc>
                <a:spcPct val="100000"/>
              </a:lnSpc>
              <a:spcBef>
                <a:spcPts val="0"/>
              </a:spcBef>
            </a:pPr>
            <a:r>
              <a:rPr lang="en-US" altLang="zh-CN" b="1" dirty="0">
                <a:solidFill>
                  <a:srgbClr val="0000FF"/>
                </a:solidFill>
                <a:ea typeface="宋体" panose="02010600030101010101" pitchFamily="2" charset="-122"/>
              </a:rPr>
              <a:t>V</a:t>
            </a:r>
            <a:r>
              <a:rPr lang="en-US" altLang="zh-CN" b="1" dirty="0">
                <a:ea typeface="宋体" panose="02010600030101010101" pitchFamily="2" charset="-122"/>
              </a:rPr>
              <a:t> = </a:t>
            </a:r>
            <a:r>
              <a:rPr lang="zh-CN" altLang="en-US" b="1" dirty="0">
                <a:ea typeface="宋体" panose="02010600030101010101" pitchFamily="2" charset="-122"/>
              </a:rPr>
              <a:t>明度（或亮度 </a:t>
            </a:r>
            <a:r>
              <a:rPr lang="en-US" altLang="zh-CN" b="1" dirty="0">
                <a:ea typeface="宋体" panose="02010600030101010101" pitchFamily="2" charset="-122"/>
              </a:rPr>
              <a:t>Value </a:t>
            </a:r>
            <a:r>
              <a:rPr lang="zh-CN" altLang="en-US" b="1" dirty="0">
                <a:ea typeface="宋体" panose="02010600030101010101" pitchFamily="2" charset="-122"/>
              </a:rPr>
              <a:t>（</a:t>
            </a:r>
            <a:r>
              <a:rPr lang="en-US" altLang="zh-CN" b="1" dirty="0">
                <a:ea typeface="宋体" panose="02010600030101010101" pitchFamily="2" charset="-122"/>
              </a:rPr>
              <a:t>or brightness</a:t>
            </a:r>
            <a:r>
              <a:rPr lang="zh-CN" altLang="en-US" b="1" dirty="0">
                <a:ea typeface="宋体" panose="02010600030101010101" pitchFamily="2" charset="-122"/>
              </a:rPr>
              <a:t>））</a:t>
            </a:r>
            <a:endParaRPr lang="en-US" altLang="zh-CN" b="1" dirty="0">
              <a:ea typeface="宋体" panose="02010600030101010101" pitchFamily="2" charset="-122"/>
            </a:endParaRPr>
          </a:p>
          <a:p>
            <a:pPr marL="304804" indent="-304804">
              <a:lnSpc>
                <a:spcPct val="100000"/>
              </a:lnSpc>
            </a:pPr>
            <a:endParaRPr lang="en-US" altLang="zh-CN" b="1" dirty="0">
              <a:ea typeface="宋体" panose="02010600030101010101" pitchFamily="2" charset="-122"/>
            </a:endParaRPr>
          </a:p>
        </p:txBody>
      </p:sp>
      <p:pic>
        <p:nvPicPr>
          <p:cNvPr id="472069" name="Picture 5" descr="col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067" y="3393722"/>
            <a:ext cx="3760612" cy="3464278"/>
          </a:xfrm>
          <a:prstGeom prst="rect">
            <a:avLst/>
          </a:prstGeom>
          <a:noFill/>
          <a:extLst>
            <a:ext uri="{909E8E84-426E-40DD-AFC4-6F175D3DCCD1}">
              <a14:hiddenFill xmlns:a14="http://schemas.microsoft.com/office/drawing/2010/main">
                <a:solidFill>
                  <a:srgbClr val="FFFFFF"/>
                </a:solidFill>
              </a14:hiddenFill>
            </a:ext>
          </a:extLst>
        </p:spPr>
      </p:pic>
      <p:sp>
        <p:nvSpPr>
          <p:cNvPr id="472070" name="Line 6"/>
          <p:cNvSpPr>
            <a:spLocks noChangeShapeType="1"/>
          </p:cNvSpPr>
          <p:nvPr/>
        </p:nvSpPr>
        <p:spPr bwMode="auto">
          <a:xfrm flipH="1">
            <a:off x="7831667" y="3190521"/>
            <a:ext cx="228600" cy="115146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472071" name="Text Box 7"/>
          <p:cNvSpPr txBox="1">
            <a:spLocks noChangeArrowheads="1"/>
          </p:cNvSpPr>
          <p:nvPr/>
        </p:nvSpPr>
        <p:spPr bwMode="auto">
          <a:xfrm>
            <a:off x="7755467" y="2784121"/>
            <a:ext cx="7574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Arial"/>
                <a:ea typeface="宋体" panose="02010600030101010101" pitchFamily="2" charset="-122"/>
                <a:cs typeface="+mn-cs"/>
              </a:rPr>
              <a:t>Value</a:t>
            </a:r>
          </a:p>
        </p:txBody>
      </p:sp>
      <p:sp>
        <p:nvSpPr>
          <p:cNvPr id="472072" name="Line 8"/>
          <p:cNvSpPr>
            <a:spLocks noChangeShapeType="1"/>
          </p:cNvSpPr>
          <p:nvPr/>
        </p:nvSpPr>
        <p:spPr bwMode="auto">
          <a:xfrm>
            <a:off x="3716867" y="4676421"/>
            <a:ext cx="1981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472073" name="Text Box 9"/>
          <p:cNvSpPr txBox="1">
            <a:spLocks noChangeArrowheads="1"/>
          </p:cNvSpPr>
          <p:nvPr/>
        </p:nvSpPr>
        <p:spPr bwMode="auto">
          <a:xfrm>
            <a:off x="5317067" y="2351668"/>
            <a:ext cx="12362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Arial"/>
                <a:ea typeface="宋体" panose="02010600030101010101" pitchFamily="2" charset="-122"/>
                <a:cs typeface="+mn-cs"/>
              </a:rPr>
              <a:t>Saturation</a:t>
            </a:r>
          </a:p>
        </p:txBody>
      </p:sp>
      <p:sp>
        <p:nvSpPr>
          <p:cNvPr id="472074" name="Line 10"/>
          <p:cNvSpPr>
            <a:spLocks noChangeShapeType="1"/>
          </p:cNvSpPr>
          <p:nvPr/>
        </p:nvSpPr>
        <p:spPr bwMode="auto">
          <a:xfrm>
            <a:off x="5926667" y="2919588"/>
            <a:ext cx="0" cy="1625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472075" name="Text Box 11"/>
          <p:cNvSpPr txBox="1">
            <a:spLocks noChangeArrowheads="1"/>
          </p:cNvSpPr>
          <p:nvPr/>
        </p:nvSpPr>
        <p:spPr bwMode="auto">
          <a:xfrm>
            <a:off x="4343401" y="3699933"/>
            <a:ext cx="6078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Arial"/>
                <a:ea typeface="宋体" panose="02010600030101010101" pitchFamily="2" charset="-122"/>
                <a:cs typeface="+mn-cs"/>
              </a:rPr>
              <a:t>Hue</a:t>
            </a:r>
          </a:p>
        </p:txBody>
      </p:sp>
      <p:sp>
        <p:nvSpPr>
          <p:cNvPr id="2" name="Rectangle 1"/>
          <p:cNvSpPr/>
          <p:nvPr/>
        </p:nvSpPr>
        <p:spPr bwMode="auto">
          <a:xfrm>
            <a:off x="5452534" y="5620342"/>
            <a:ext cx="1055133" cy="831252"/>
          </a:xfrm>
          <a:prstGeom prst="rect">
            <a:avLst/>
          </a:prstGeom>
          <a:no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r="16309"/>
          <a:stretch/>
        </p:blipFill>
        <p:spPr>
          <a:xfrm>
            <a:off x="245696" y="3359600"/>
            <a:ext cx="4029971" cy="3600000"/>
          </a:xfrm>
          <a:prstGeom prst="rect">
            <a:avLst/>
          </a:prstGeom>
        </p:spPr>
      </p:pic>
    </p:spTree>
    <p:extLst>
      <p:ext uri="{BB962C8B-B14F-4D97-AF65-F5344CB8AC3E}">
        <p14:creationId xmlns:p14="http://schemas.microsoft.com/office/powerpoint/2010/main" val="96920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E:\书稿\数字图像处理书稿\VISIO\彩色图像处理\HSI六边形色度盘.em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1046" y="3359600"/>
            <a:ext cx="4792954" cy="3600000"/>
          </a:xfrm>
          <a:prstGeom prst="rect">
            <a:avLst/>
          </a:prstGeom>
          <a:noFill/>
          <a:ln>
            <a:noFill/>
          </a:ln>
        </p:spPr>
      </p:pic>
      <p:pic>
        <p:nvPicPr>
          <p:cNvPr id="12" name="Picture 11" descr="E:\书稿\数字图像处理书稿\VISIO\彩色图像处理\HSI Color - 附图.em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3359600"/>
            <a:ext cx="4796334" cy="3600000"/>
          </a:xfrm>
          <a:prstGeom prst="rect">
            <a:avLst/>
          </a:prstGeom>
          <a:noFill/>
          <a:ln>
            <a:noFill/>
          </a:ln>
        </p:spPr>
      </p:pic>
      <p:sp>
        <p:nvSpPr>
          <p:cNvPr id="2" name="Content Placeholder 1"/>
          <p:cNvSpPr>
            <a:spLocks noGrp="1"/>
          </p:cNvSpPr>
          <p:nvPr>
            <p:ph idx="1"/>
          </p:nvPr>
        </p:nvSpPr>
        <p:spPr/>
        <p:txBody>
          <a:bodyPr/>
          <a:lstStyle/>
          <a:p>
            <a:r>
              <a:rPr lang="en-US" altLang="zh-CN" sz="2800" b="1" dirty="0"/>
              <a:t>HSI</a:t>
            </a:r>
            <a:r>
              <a:rPr lang="zh-CN" altLang="en-US" sz="2800" b="1" dirty="0"/>
              <a:t>颜色空</a:t>
            </a:r>
            <a:r>
              <a:rPr lang="zh-CN" altLang="en-US" sz="2800" dirty="0"/>
              <a:t>间用</a:t>
            </a:r>
            <a:r>
              <a:rPr lang="zh-CN" altLang="en-US" sz="2800" dirty="0">
                <a:solidFill>
                  <a:srgbClr val="FF0000"/>
                </a:solidFill>
              </a:rPr>
              <a:t>双</a:t>
            </a:r>
            <a:r>
              <a:rPr lang="zh-CN" altLang="en-US" sz="2800" dirty="0"/>
              <a:t>六棱锥表示</a:t>
            </a:r>
            <a:endParaRPr lang="en-US" altLang="zh-CN" sz="2800" b="1" dirty="0"/>
          </a:p>
          <a:p>
            <a:pPr lvl="1">
              <a:lnSpc>
                <a:spcPct val="100000"/>
              </a:lnSpc>
            </a:pPr>
            <a:r>
              <a:rPr lang="en-US" altLang="zh-CN" sz="2400" b="1" dirty="0"/>
              <a:t>H</a:t>
            </a:r>
            <a:r>
              <a:rPr lang="zh-CN" altLang="en-US" sz="2400" dirty="0"/>
              <a:t>表示色调，</a:t>
            </a:r>
            <a:r>
              <a:rPr lang="en-US" altLang="zh-CN" sz="2400" b="1" dirty="0"/>
              <a:t>S</a:t>
            </a:r>
            <a:r>
              <a:rPr lang="zh-CN" altLang="en-US" sz="2400" b="1" dirty="0"/>
              <a:t>表示饱和度，</a:t>
            </a:r>
            <a:r>
              <a:rPr lang="en-US" altLang="zh-CN" sz="2400" b="1" dirty="0"/>
              <a:t>I</a:t>
            </a:r>
            <a:r>
              <a:rPr lang="zh-CN" altLang="en-US" sz="2400" b="1" dirty="0"/>
              <a:t>表示亮度（</a:t>
            </a:r>
            <a:r>
              <a:rPr lang="en-US" altLang="zh-CN" sz="2400" b="1" dirty="0"/>
              <a:t> Intensity </a:t>
            </a:r>
            <a:r>
              <a:rPr lang="zh-CN" altLang="en-US" sz="2400" b="1" dirty="0"/>
              <a:t>）</a:t>
            </a:r>
          </a:p>
          <a:p>
            <a:pPr lvl="1">
              <a:lnSpc>
                <a:spcPct val="100000"/>
              </a:lnSpc>
            </a:pPr>
            <a:r>
              <a:rPr lang="zh-CN" altLang="en-US" sz="2400" dirty="0"/>
              <a:t>下六棱锥的顶点表示黑色，上六棱锥的顶点表示白色</a:t>
            </a:r>
            <a:endParaRPr lang="en-US" altLang="zh-CN" sz="2400" dirty="0"/>
          </a:p>
          <a:p>
            <a:pPr lvl="1">
              <a:lnSpc>
                <a:spcPct val="100000"/>
              </a:lnSpc>
            </a:pPr>
            <a:r>
              <a:rPr lang="zh-CN" altLang="en-US" sz="2400" dirty="0"/>
              <a:t>纯色的亮度 </a:t>
            </a:r>
            <a:r>
              <a:rPr lang="en-US" altLang="zh-CN" sz="2400" dirty="0"/>
              <a:t>= </a:t>
            </a:r>
            <a:r>
              <a:rPr lang="zh-CN" altLang="en-US" sz="2400" dirty="0">
                <a:solidFill>
                  <a:srgbClr val="FF0000"/>
                </a:solidFill>
              </a:rPr>
              <a:t>中度灰</a:t>
            </a:r>
            <a:r>
              <a:rPr lang="zh-CN" altLang="en-US" sz="2400" dirty="0"/>
              <a:t>的亮度</a:t>
            </a:r>
            <a:endParaRPr lang="en-US" altLang="zh-CN" sz="2400" dirty="0"/>
          </a:p>
          <a:p>
            <a:pPr lvl="1"/>
            <a:endParaRPr lang="zh-CN" altLang="en-US" sz="2400" dirty="0"/>
          </a:p>
          <a:p>
            <a:pPr>
              <a:lnSpc>
                <a:spcPct val="120000"/>
              </a:lnSpc>
            </a:pPr>
            <a:endParaRPr lang="zh-CN" altLang="en-US" sz="2800" dirty="0"/>
          </a:p>
        </p:txBody>
      </p:sp>
      <p:sp>
        <p:nvSpPr>
          <p:cNvPr id="8" name="标题 7"/>
          <p:cNvSpPr>
            <a:spLocks noGrp="1"/>
          </p:cNvSpPr>
          <p:nvPr>
            <p:ph type="title"/>
          </p:nvPr>
        </p:nvSpPr>
        <p:spPr/>
        <p:txBody>
          <a:bodyPr/>
          <a:lstStyle/>
          <a:p>
            <a:pPr marL="274320" lvl="0" indent="-274320">
              <a:spcBef>
                <a:spcPct val="20000"/>
              </a:spcBef>
            </a:pPr>
            <a:r>
              <a:rPr lang="en-US" dirty="0">
                <a:cs typeface="Times New Roman" pitchFamily="18" charset="0"/>
              </a:rPr>
              <a:t>HSI</a:t>
            </a:r>
            <a:r>
              <a:rPr lang="zh-CN" altLang="en-US" dirty="0">
                <a:latin typeface="黑体" panose="02010609060101010101" pitchFamily="49" charset="-122"/>
                <a:ea typeface="黑体" panose="02010609060101010101" pitchFamily="49" charset="-122"/>
                <a:cs typeface="CordiaUPC" panose="020B0304020202020204" pitchFamily="34" charset="-34"/>
              </a:rPr>
              <a:t>颜色空间</a:t>
            </a:r>
            <a:endParaRPr lang="zh-CN" altLang="en-US" dirty="0">
              <a:solidFill>
                <a:schemeClr val="tx1"/>
              </a:solidFill>
              <a:latin typeface="黑体" panose="02010609060101010101" pitchFamily="49" charset="-122"/>
              <a:ea typeface="黑体" panose="02010609060101010101" pitchFamily="49" charset="-122"/>
              <a:cs typeface="CordiaUPC" panose="020B0304020202020204" pitchFamily="34" charset="-34"/>
            </a:endParaRPr>
          </a:p>
        </p:txBody>
      </p:sp>
      <p:sp>
        <p:nvSpPr>
          <p:cNvPr id="13" name="矩形 11"/>
          <p:cNvSpPr/>
          <p:nvPr/>
        </p:nvSpPr>
        <p:spPr>
          <a:xfrm>
            <a:off x="1311706" y="6407798"/>
            <a:ext cx="3474028" cy="369332"/>
          </a:xfrm>
          <a:prstGeom prst="rect">
            <a:avLst/>
          </a:prstGeom>
          <a:solidFill>
            <a:schemeClr val="bg1"/>
          </a:solidFill>
        </p:spPr>
        <p:txBody>
          <a:bodyPr wrap="none">
            <a:spAutoFit/>
          </a:bodyPr>
          <a:lstStyle/>
          <a:p>
            <a:r>
              <a:rPr lang="en-US" dirty="0">
                <a:solidFill>
                  <a:srgbClr val="053E49"/>
                </a:solidFill>
                <a:latin typeface="Times New Roman" pitchFamily="18" charset="0"/>
                <a:ea typeface="微软雅黑" pitchFamily="34" charset="-122"/>
                <a:cs typeface="Times New Roman" pitchFamily="18" charset="0"/>
              </a:rPr>
              <a:t> </a:t>
            </a:r>
            <a:r>
              <a:rPr lang="zh-CN" altLang="en-US" dirty="0">
                <a:solidFill>
                  <a:srgbClr val="053E49"/>
                </a:solidFill>
                <a:latin typeface="Times New Roman" pitchFamily="18" charset="0"/>
                <a:ea typeface="微软雅黑" pitchFamily="34" charset="-122"/>
                <a:cs typeface="Times New Roman" pitchFamily="18" charset="0"/>
              </a:rPr>
              <a:t>三维颜色空间中的双六棱锥表示</a:t>
            </a:r>
          </a:p>
        </p:txBody>
      </p:sp>
      <p:sp>
        <p:nvSpPr>
          <p:cNvPr id="14" name="矩形 12"/>
          <p:cNvSpPr/>
          <p:nvPr/>
        </p:nvSpPr>
        <p:spPr>
          <a:xfrm>
            <a:off x="5727522" y="6410624"/>
            <a:ext cx="2262158" cy="369332"/>
          </a:xfrm>
          <a:prstGeom prst="rect">
            <a:avLst/>
          </a:prstGeom>
        </p:spPr>
        <p:txBody>
          <a:bodyPr wrap="none">
            <a:spAutoFit/>
          </a:bodyPr>
          <a:lstStyle/>
          <a:p>
            <a:pPr algn="ctr"/>
            <a:r>
              <a:rPr lang="zh-CN" altLang="en-US" dirty="0">
                <a:solidFill>
                  <a:srgbClr val="053E49"/>
                </a:solidFill>
                <a:latin typeface="Times New Roman" pitchFamily="18" charset="0"/>
                <a:ea typeface="微软雅黑" pitchFamily="34" charset="-122"/>
                <a:cs typeface="Times New Roman" pitchFamily="18" charset="0"/>
              </a:rPr>
              <a:t>双六棱锥的相交顶面</a:t>
            </a:r>
          </a:p>
        </p:txBody>
      </p:sp>
    </p:spTree>
    <p:extLst>
      <p:ext uri="{BB962C8B-B14F-4D97-AF65-F5344CB8AC3E}">
        <p14:creationId xmlns:p14="http://schemas.microsoft.com/office/powerpoint/2010/main" val="2618139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dirty="0">
                <a:latin typeface="+mj-lt"/>
                <a:cs typeface="Times New Roman" pitchFamily="18" charset="0"/>
              </a:rPr>
              <a:t>RGB</a:t>
            </a:r>
            <a:r>
              <a:rPr lang="zh-CN" altLang="en-US" dirty="0">
                <a:cs typeface="Times New Roman" pitchFamily="18" charset="0"/>
              </a:rPr>
              <a:t>到</a:t>
            </a:r>
            <a:r>
              <a:rPr lang="en-US" dirty="0">
                <a:latin typeface="+mj-lt"/>
                <a:cs typeface="Times New Roman" pitchFamily="18" charset="0"/>
              </a:rPr>
              <a:t>HSI</a:t>
            </a:r>
            <a:r>
              <a:rPr lang="zh-CN" altLang="en-US" dirty="0">
                <a:cs typeface="Times New Roman" pitchFamily="18" charset="0"/>
              </a:rPr>
              <a:t>颜色空间的转换</a:t>
            </a:r>
            <a:endParaRPr lang="zh-CN" altLang="en-US" dirty="0"/>
          </a:p>
        </p:txBody>
      </p:sp>
      <p:sp>
        <p:nvSpPr>
          <p:cNvPr id="15" name="内容占位符 14"/>
          <p:cNvSpPr>
            <a:spLocks noGrp="1"/>
          </p:cNvSpPr>
          <p:nvPr>
            <p:ph idx="1"/>
          </p:nvPr>
        </p:nvSpPr>
        <p:spPr>
          <a:xfrm>
            <a:off x="457200" y="1333500"/>
            <a:ext cx="8147248" cy="717550"/>
          </a:xfrm>
        </p:spPr>
        <p:txBody>
          <a:bodyPr/>
          <a:lstStyle/>
          <a:p>
            <a:pPr>
              <a:lnSpc>
                <a:spcPct val="120000"/>
              </a:lnSpc>
            </a:pPr>
            <a:r>
              <a:rPr lang="en-US" altLang="zh-CN" sz="3200" b="1" dirty="0">
                <a:cs typeface="Times New Roman" pitchFamily="18" charset="0"/>
              </a:rPr>
              <a:t>RGB-&gt;HSI</a:t>
            </a:r>
            <a:endParaRPr lang="zh-CN" altLang="en-US" sz="3200" b="1" dirty="0">
              <a:cs typeface="Times New Roman" pitchFamily="18" charset="0"/>
            </a:endParaRPr>
          </a:p>
        </p:txBody>
      </p:sp>
      <p:graphicFrame>
        <p:nvGraphicFramePr>
          <p:cNvPr id="126977" name="Object 1"/>
          <p:cNvGraphicFramePr>
            <a:graphicFrameLocks noChangeAspect="1"/>
          </p:cNvGraphicFramePr>
          <p:nvPr/>
        </p:nvGraphicFramePr>
        <p:xfrm>
          <a:off x="2059353" y="2181069"/>
          <a:ext cx="3082925" cy="819150"/>
        </p:xfrm>
        <a:graphic>
          <a:graphicData uri="http://schemas.openxmlformats.org/presentationml/2006/ole">
            <mc:AlternateContent xmlns:mc="http://schemas.openxmlformats.org/markup-compatibility/2006">
              <mc:Choice xmlns:v="urn:schemas-microsoft-com:vml" Requires="v">
                <p:oleObj name="Formula" r:id="rId3" imgW="3088440" imgH="820440" progId="Equation.Ribbit">
                  <p:embed/>
                </p:oleObj>
              </mc:Choice>
              <mc:Fallback>
                <p:oleObj name="Formula" r:id="rId3" imgW="3088440" imgH="820440" progId="Equation.Ribbit">
                  <p:embed/>
                  <p:pic>
                    <p:nvPicPr>
                      <p:cNvPr id="126977" name="Object 1"/>
                      <p:cNvPicPr>
                        <a:picLocks noChangeAspect="1" noChangeArrowheads="1"/>
                      </p:cNvPicPr>
                      <p:nvPr/>
                    </p:nvPicPr>
                    <p:blipFill>
                      <a:blip r:embed="rId4"/>
                      <a:srcRect/>
                      <a:stretch>
                        <a:fillRect/>
                      </a:stretch>
                    </p:blipFill>
                    <p:spPr bwMode="auto">
                      <a:xfrm>
                        <a:off x="2059353" y="2181069"/>
                        <a:ext cx="3082925"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79" name="Object 3"/>
          <p:cNvGraphicFramePr>
            <a:graphicFrameLocks noChangeAspect="1"/>
          </p:cNvGraphicFramePr>
          <p:nvPr/>
        </p:nvGraphicFramePr>
        <p:xfrm>
          <a:off x="1937910" y="4693770"/>
          <a:ext cx="3325813" cy="808038"/>
        </p:xfrm>
        <a:graphic>
          <a:graphicData uri="http://schemas.openxmlformats.org/presentationml/2006/ole">
            <mc:AlternateContent xmlns:mc="http://schemas.openxmlformats.org/markup-compatibility/2006">
              <mc:Choice xmlns:v="urn:schemas-microsoft-com:vml" Requires="v">
                <p:oleObj name="Formula" r:id="rId5" imgW="3331440" imgH="800640" progId="Equation.Ribbit">
                  <p:embed/>
                </p:oleObj>
              </mc:Choice>
              <mc:Fallback>
                <p:oleObj name="Formula" r:id="rId5" imgW="3331440" imgH="800640" progId="Equation.Ribbit">
                  <p:embed/>
                  <p:pic>
                    <p:nvPicPr>
                      <p:cNvPr id="126979" name="Object 3"/>
                      <p:cNvPicPr>
                        <a:picLocks noChangeAspect="1" noChangeArrowheads="1"/>
                      </p:cNvPicPr>
                      <p:nvPr/>
                    </p:nvPicPr>
                    <p:blipFill>
                      <a:blip r:embed="rId6"/>
                      <a:srcRect/>
                      <a:stretch>
                        <a:fillRect/>
                      </a:stretch>
                    </p:blipFill>
                    <p:spPr bwMode="auto">
                      <a:xfrm>
                        <a:off x="1937910" y="4693770"/>
                        <a:ext cx="3325813" cy="80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1" name="Object 5"/>
          <p:cNvGraphicFramePr>
            <a:graphicFrameLocks noChangeAspect="1"/>
          </p:cNvGraphicFramePr>
          <p:nvPr/>
        </p:nvGraphicFramePr>
        <p:xfrm>
          <a:off x="1937910" y="5642939"/>
          <a:ext cx="2546350" cy="690562"/>
        </p:xfrm>
        <a:graphic>
          <a:graphicData uri="http://schemas.openxmlformats.org/presentationml/2006/ole">
            <mc:AlternateContent xmlns:mc="http://schemas.openxmlformats.org/markup-compatibility/2006">
              <mc:Choice xmlns:v="urn:schemas-microsoft-com:vml" Requires="v">
                <p:oleObj name="Formula" r:id="rId7" imgW="2555280" imgH="699480" progId="Equation.Ribbit">
                  <p:embed/>
                </p:oleObj>
              </mc:Choice>
              <mc:Fallback>
                <p:oleObj name="Formula" r:id="rId7" imgW="2555280" imgH="699480" progId="Equation.Ribbit">
                  <p:embed/>
                  <p:pic>
                    <p:nvPicPr>
                      <p:cNvPr id="126981" name="Object 5"/>
                      <p:cNvPicPr>
                        <a:picLocks noChangeAspect="1" noChangeArrowheads="1"/>
                      </p:cNvPicPr>
                      <p:nvPr/>
                    </p:nvPicPr>
                    <p:blipFill>
                      <a:blip r:embed="rId8"/>
                      <a:srcRect/>
                      <a:stretch>
                        <a:fillRect/>
                      </a:stretch>
                    </p:blipFill>
                    <p:spPr bwMode="auto">
                      <a:xfrm>
                        <a:off x="1937910" y="5642939"/>
                        <a:ext cx="2546350" cy="690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3" name="Object 7"/>
          <p:cNvGraphicFramePr>
            <a:graphicFrameLocks noChangeAspect="1"/>
          </p:cNvGraphicFramePr>
          <p:nvPr/>
        </p:nvGraphicFramePr>
        <p:xfrm>
          <a:off x="1331640" y="3130238"/>
          <a:ext cx="6618287" cy="1433513"/>
        </p:xfrm>
        <a:graphic>
          <a:graphicData uri="http://schemas.openxmlformats.org/presentationml/2006/ole">
            <mc:AlternateContent xmlns:mc="http://schemas.openxmlformats.org/markup-compatibility/2006">
              <mc:Choice xmlns:v="urn:schemas-microsoft-com:vml" Requires="v">
                <p:oleObj name="Formula" r:id="rId9" imgW="6618600" imgH="1433160" progId="Equation.Ribbit">
                  <p:embed/>
                </p:oleObj>
              </mc:Choice>
              <mc:Fallback>
                <p:oleObj name="Formula" r:id="rId9" imgW="6618600" imgH="1433160" progId="Equation.Ribbit">
                  <p:embed/>
                  <p:pic>
                    <p:nvPicPr>
                      <p:cNvPr id="126983" name="Object 7"/>
                      <p:cNvPicPr>
                        <a:picLocks noChangeAspect="1" noChangeArrowheads="1"/>
                      </p:cNvPicPr>
                      <p:nvPr/>
                    </p:nvPicPr>
                    <p:blipFill>
                      <a:blip r:embed="rId10"/>
                      <a:srcRect/>
                      <a:stretch>
                        <a:fillRect/>
                      </a:stretch>
                    </p:blipFill>
                    <p:spPr bwMode="auto">
                      <a:xfrm>
                        <a:off x="1331640" y="3130238"/>
                        <a:ext cx="6618287" cy="1433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ounded Rectangle 7"/>
          <p:cNvSpPr/>
          <p:nvPr/>
        </p:nvSpPr>
        <p:spPr bwMode="auto">
          <a:xfrm>
            <a:off x="3126054" y="5157192"/>
            <a:ext cx="2238034" cy="432048"/>
          </a:xfrm>
          <a:prstGeom prst="roundRect">
            <a:avLst/>
          </a:prstGeom>
          <a:no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 name="Rounded Rectangle 9"/>
          <p:cNvSpPr/>
          <p:nvPr/>
        </p:nvSpPr>
        <p:spPr bwMode="auto">
          <a:xfrm>
            <a:off x="2468036" y="5642939"/>
            <a:ext cx="2103964" cy="690562"/>
          </a:xfrm>
          <a:prstGeom prst="roundRect">
            <a:avLst/>
          </a:prstGeom>
          <a:no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2487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latin typeface="+mj-lt"/>
                <a:cs typeface="Times New Roman" pitchFamily="18" charset="0"/>
              </a:rPr>
              <a:t>HSI</a:t>
            </a:r>
            <a:r>
              <a:rPr lang="zh-CN" altLang="en-US" dirty="0">
                <a:cs typeface="Times New Roman" pitchFamily="18" charset="0"/>
              </a:rPr>
              <a:t>到</a:t>
            </a:r>
            <a:r>
              <a:rPr lang="en-US" altLang="zh-CN" dirty="0">
                <a:latin typeface="+mj-lt"/>
                <a:cs typeface="Times New Roman" pitchFamily="18" charset="0"/>
              </a:rPr>
              <a:t>RGB</a:t>
            </a:r>
            <a:r>
              <a:rPr lang="zh-CN" altLang="en-US" dirty="0">
                <a:cs typeface="Times New Roman" pitchFamily="18" charset="0"/>
              </a:rPr>
              <a:t>颜色空间的转换</a:t>
            </a:r>
            <a:endParaRPr lang="zh-CN" altLang="en-US" dirty="0"/>
          </a:p>
        </p:txBody>
      </p:sp>
      <p:sp>
        <p:nvSpPr>
          <p:cNvPr id="15" name="内容占位符 14"/>
          <p:cNvSpPr>
            <a:spLocks noGrp="1"/>
          </p:cNvSpPr>
          <p:nvPr>
            <p:ph idx="1"/>
          </p:nvPr>
        </p:nvSpPr>
        <p:spPr>
          <a:xfrm>
            <a:off x="457200" y="1333500"/>
            <a:ext cx="8147248" cy="717550"/>
          </a:xfrm>
        </p:spPr>
        <p:txBody>
          <a:bodyPr/>
          <a:lstStyle/>
          <a:p>
            <a:pPr>
              <a:lnSpc>
                <a:spcPct val="120000"/>
              </a:lnSpc>
            </a:pPr>
            <a:r>
              <a:rPr lang="en-US" altLang="zh-CN" sz="3200" b="1" dirty="0">
                <a:cs typeface="Times New Roman" pitchFamily="18" charset="0"/>
              </a:rPr>
              <a:t>HSI-&gt;RGB</a:t>
            </a:r>
            <a:endParaRPr lang="zh-CN" altLang="en-US" sz="3200" b="1" dirty="0">
              <a:cs typeface="Times New Roman" pitchFamily="18" charset="0"/>
            </a:endParaRPr>
          </a:p>
        </p:txBody>
      </p:sp>
      <p:pic>
        <p:nvPicPr>
          <p:cNvPr id="3" name="图片 2">
            <a:extLst>
              <a:ext uri="{FF2B5EF4-FFF2-40B4-BE49-F238E27FC236}">
                <a16:creationId xmlns:a16="http://schemas.microsoft.com/office/drawing/2014/main" id="{BD0E91B6-C112-12F4-FC42-83A6B1E7F74F}"/>
              </a:ext>
            </a:extLst>
          </p:cNvPr>
          <p:cNvPicPr>
            <a:picLocks noChangeAspect="1"/>
          </p:cNvPicPr>
          <p:nvPr/>
        </p:nvPicPr>
        <p:blipFill>
          <a:blip r:embed="rId3"/>
          <a:stretch>
            <a:fillRect/>
          </a:stretch>
        </p:blipFill>
        <p:spPr>
          <a:xfrm>
            <a:off x="690537" y="2863413"/>
            <a:ext cx="1749526" cy="437382"/>
          </a:xfrm>
          <a:prstGeom prst="rect">
            <a:avLst/>
          </a:prstGeom>
        </p:spPr>
      </p:pic>
      <p:sp>
        <p:nvSpPr>
          <p:cNvPr id="7" name="文本框 6">
            <a:extLst>
              <a:ext uri="{FF2B5EF4-FFF2-40B4-BE49-F238E27FC236}">
                <a16:creationId xmlns:a16="http://schemas.microsoft.com/office/drawing/2014/main" id="{AA671D7D-4E83-D905-2723-5695054434F1}"/>
              </a:ext>
            </a:extLst>
          </p:cNvPr>
          <p:cNvSpPr txBox="1"/>
          <p:nvPr/>
        </p:nvSpPr>
        <p:spPr>
          <a:xfrm>
            <a:off x="154064" y="2371463"/>
            <a:ext cx="2000250" cy="461665"/>
          </a:xfrm>
          <a:prstGeom prst="rect">
            <a:avLst/>
          </a:prstGeom>
          <a:noFill/>
        </p:spPr>
        <p:txBody>
          <a:bodyPr wrap="square">
            <a:spAutoFit/>
          </a:bodyPr>
          <a:lstStyle/>
          <a:p>
            <a:pPr marL="457200" indent="-457200">
              <a:buFont typeface="Arial" panose="020B0604020202020204" pitchFamily="34" charset="0"/>
              <a:buChar char="•"/>
            </a:pPr>
            <a:r>
              <a:rPr kumimoji="0" lang="en-US" altLang="zh-CN"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RG</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部分</a:t>
            </a:r>
            <a:endParaRPr lang="zh-CN" altLang="en-US" sz="1600" dirty="0"/>
          </a:p>
        </p:txBody>
      </p:sp>
      <p:pic>
        <p:nvPicPr>
          <p:cNvPr id="12" name="图片 11">
            <a:extLst>
              <a:ext uri="{FF2B5EF4-FFF2-40B4-BE49-F238E27FC236}">
                <a16:creationId xmlns:a16="http://schemas.microsoft.com/office/drawing/2014/main" id="{80E76CCE-DCE4-5A3F-BE13-FE5C55568C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9111" y="3564840"/>
            <a:ext cx="3449998" cy="2557462"/>
          </a:xfrm>
          <a:prstGeom prst="rect">
            <a:avLst/>
          </a:prstGeom>
        </p:spPr>
      </p:pic>
      <p:pic>
        <p:nvPicPr>
          <p:cNvPr id="13" name="图片 12">
            <a:extLst>
              <a:ext uri="{FF2B5EF4-FFF2-40B4-BE49-F238E27FC236}">
                <a16:creationId xmlns:a16="http://schemas.microsoft.com/office/drawing/2014/main" id="{C860D606-B6A0-5327-E6AF-B150A3DB452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29960" y="2826871"/>
            <a:ext cx="2000250" cy="406204"/>
          </a:xfrm>
          <a:prstGeom prst="rect">
            <a:avLst/>
          </a:prstGeom>
        </p:spPr>
      </p:pic>
      <p:sp>
        <p:nvSpPr>
          <p:cNvPr id="14" name="文本框 13">
            <a:extLst>
              <a:ext uri="{FF2B5EF4-FFF2-40B4-BE49-F238E27FC236}">
                <a16:creationId xmlns:a16="http://schemas.microsoft.com/office/drawing/2014/main" id="{52689E59-63DF-FDA2-3C78-AAD9EA1D4CF5}"/>
              </a:ext>
            </a:extLst>
          </p:cNvPr>
          <p:cNvSpPr txBox="1"/>
          <p:nvPr/>
        </p:nvSpPr>
        <p:spPr>
          <a:xfrm>
            <a:off x="3337115" y="2302172"/>
            <a:ext cx="2000250" cy="461665"/>
          </a:xfrm>
          <a:prstGeom prst="rect">
            <a:avLst/>
          </a:prstGeom>
          <a:noFill/>
        </p:spPr>
        <p:txBody>
          <a:bodyPr wrap="square">
            <a:spAutoFit/>
          </a:bodyPr>
          <a:lstStyle/>
          <a:p>
            <a:pPr marL="457200" indent="-457200">
              <a:buFont typeface="Arial" panose="020B0604020202020204" pitchFamily="34" charset="0"/>
              <a:buChar char="•"/>
            </a:pPr>
            <a:r>
              <a:rPr kumimoji="0" lang="en-US" altLang="zh-CN"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GB</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部分</a:t>
            </a:r>
            <a:endParaRPr lang="zh-CN" altLang="en-US" sz="1600" dirty="0"/>
          </a:p>
        </p:txBody>
      </p:sp>
      <p:pic>
        <p:nvPicPr>
          <p:cNvPr id="17" name="图片 16">
            <a:extLst>
              <a:ext uri="{FF2B5EF4-FFF2-40B4-BE49-F238E27FC236}">
                <a16:creationId xmlns:a16="http://schemas.microsoft.com/office/drawing/2014/main" id="{3558503B-4C83-EC8B-5788-AD660DCB46A9}"/>
              </a:ext>
            </a:extLst>
          </p:cNvPr>
          <p:cNvPicPr>
            <a:picLocks noChangeAspect="1"/>
          </p:cNvPicPr>
          <p:nvPr/>
        </p:nvPicPr>
        <p:blipFill>
          <a:blip r:embed="rId6"/>
          <a:stretch>
            <a:fillRect/>
          </a:stretch>
        </p:blipFill>
        <p:spPr>
          <a:xfrm>
            <a:off x="3329960" y="3476625"/>
            <a:ext cx="2378901" cy="565793"/>
          </a:xfrm>
          <a:prstGeom prst="rect">
            <a:avLst/>
          </a:prstGeom>
        </p:spPr>
      </p:pic>
      <p:pic>
        <p:nvPicPr>
          <p:cNvPr id="19" name="图片 18">
            <a:extLst>
              <a:ext uri="{FF2B5EF4-FFF2-40B4-BE49-F238E27FC236}">
                <a16:creationId xmlns:a16="http://schemas.microsoft.com/office/drawing/2014/main" id="{342B51FC-8899-2CEE-DAFF-3900A7DB8A56}"/>
              </a:ext>
            </a:extLst>
          </p:cNvPr>
          <p:cNvPicPr>
            <a:picLocks noChangeAspect="1"/>
          </p:cNvPicPr>
          <p:nvPr/>
        </p:nvPicPr>
        <p:blipFill>
          <a:blip r:embed="rId7"/>
          <a:stretch>
            <a:fillRect/>
          </a:stretch>
        </p:blipFill>
        <p:spPr>
          <a:xfrm>
            <a:off x="3446636" y="4068542"/>
            <a:ext cx="2033317" cy="535440"/>
          </a:xfrm>
          <a:prstGeom prst="rect">
            <a:avLst/>
          </a:prstGeom>
        </p:spPr>
      </p:pic>
      <p:pic>
        <p:nvPicPr>
          <p:cNvPr id="21" name="图片 20">
            <a:extLst>
              <a:ext uri="{FF2B5EF4-FFF2-40B4-BE49-F238E27FC236}">
                <a16:creationId xmlns:a16="http://schemas.microsoft.com/office/drawing/2014/main" id="{14C58287-7BE3-D88C-45D2-14D71DB66A18}"/>
              </a:ext>
            </a:extLst>
          </p:cNvPr>
          <p:cNvPicPr>
            <a:picLocks noChangeAspect="1"/>
          </p:cNvPicPr>
          <p:nvPr/>
        </p:nvPicPr>
        <p:blipFill>
          <a:blip r:embed="rId8"/>
          <a:stretch>
            <a:fillRect/>
          </a:stretch>
        </p:blipFill>
        <p:spPr>
          <a:xfrm>
            <a:off x="2895580" y="4538156"/>
            <a:ext cx="3364027" cy="1170363"/>
          </a:xfrm>
          <a:prstGeom prst="rect">
            <a:avLst/>
          </a:prstGeom>
        </p:spPr>
      </p:pic>
      <p:pic>
        <p:nvPicPr>
          <p:cNvPr id="23" name="图片 22">
            <a:extLst>
              <a:ext uri="{FF2B5EF4-FFF2-40B4-BE49-F238E27FC236}">
                <a16:creationId xmlns:a16="http://schemas.microsoft.com/office/drawing/2014/main" id="{BF5D4EFB-F3D5-0D4C-416A-38EDCFC32490}"/>
              </a:ext>
            </a:extLst>
          </p:cNvPr>
          <p:cNvPicPr>
            <a:picLocks noChangeAspect="1"/>
          </p:cNvPicPr>
          <p:nvPr/>
        </p:nvPicPr>
        <p:blipFill>
          <a:blip r:embed="rId9"/>
          <a:stretch>
            <a:fillRect/>
          </a:stretch>
        </p:blipFill>
        <p:spPr>
          <a:xfrm>
            <a:off x="3522836" y="5724269"/>
            <a:ext cx="2333524" cy="606593"/>
          </a:xfrm>
          <a:prstGeom prst="rect">
            <a:avLst/>
          </a:prstGeom>
        </p:spPr>
      </p:pic>
      <p:sp>
        <p:nvSpPr>
          <p:cNvPr id="24" name="文本框 23">
            <a:extLst>
              <a:ext uri="{FF2B5EF4-FFF2-40B4-BE49-F238E27FC236}">
                <a16:creationId xmlns:a16="http://schemas.microsoft.com/office/drawing/2014/main" id="{1BC55B47-18AC-BA89-FCA3-8EE92C63AE2F}"/>
              </a:ext>
            </a:extLst>
          </p:cNvPr>
          <p:cNvSpPr txBox="1"/>
          <p:nvPr/>
        </p:nvSpPr>
        <p:spPr>
          <a:xfrm>
            <a:off x="6524826" y="2299241"/>
            <a:ext cx="2000250" cy="461665"/>
          </a:xfrm>
          <a:prstGeom prst="rect">
            <a:avLst/>
          </a:prstGeom>
          <a:noFill/>
        </p:spPr>
        <p:txBody>
          <a:bodyPr wrap="square">
            <a:spAutoFit/>
          </a:bodyPr>
          <a:lstStyle/>
          <a:p>
            <a:pPr marL="457200" indent="-457200">
              <a:buFont typeface="Arial" panose="020B0604020202020204" pitchFamily="34" charset="0"/>
              <a:buChar char="•"/>
            </a:pPr>
            <a:r>
              <a:rPr kumimoji="0" lang="en-US" altLang="zh-CN"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BR</a:t>
            </a:r>
            <a:r>
              <a:rPr kumimoji="0" lang="zh-CN" altLang="en-US" sz="2400" b="1" i="0" u="none" strike="noStrike" kern="1200" cap="none" spc="0" normalizeH="0" baseline="0" noProof="0" dirty="0">
                <a:ln>
                  <a:noFill/>
                </a:ln>
                <a:solidFill>
                  <a:srgbClr val="000000"/>
                </a:solidFill>
                <a:effectLst/>
                <a:uLnTx/>
                <a:uFillTx/>
                <a:latin typeface="Centaur" panose="02030504050205020304" pitchFamily="18" charset="0"/>
                <a:ea typeface="+mn-ea"/>
                <a:cs typeface="+mn-cs"/>
              </a:rPr>
              <a:t>部分</a:t>
            </a:r>
            <a:endParaRPr lang="zh-CN" altLang="en-US" sz="1600" dirty="0"/>
          </a:p>
        </p:txBody>
      </p:sp>
      <p:pic>
        <p:nvPicPr>
          <p:cNvPr id="26" name="图片 25">
            <a:extLst>
              <a:ext uri="{FF2B5EF4-FFF2-40B4-BE49-F238E27FC236}">
                <a16:creationId xmlns:a16="http://schemas.microsoft.com/office/drawing/2014/main" id="{3FF91C19-B246-E3F6-1344-5D9E4D977C38}"/>
              </a:ext>
            </a:extLst>
          </p:cNvPr>
          <p:cNvPicPr>
            <a:picLocks noChangeAspect="1"/>
          </p:cNvPicPr>
          <p:nvPr/>
        </p:nvPicPr>
        <p:blipFill>
          <a:blip r:embed="rId10"/>
          <a:stretch>
            <a:fillRect/>
          </a:stretch>
        </p:blipFill>
        <p:spPr>
          <a:xfrm>
            <a:off x="6807212" y="2804772"/>
            <a:ext cx="2039849" cy="347343"/>
          </a:xfrm>
          <a:prstGeom prst="rect">
            <a:avLst/>
          </a:prstGeom>
        </p:spPr>
      </p:pic>
      <p:pic>
        <p:nvPicPr>
          <p:cNvPr id="28" name="图片 27">
            <a:extLst>
              <a:ext uri="{FF2B5EF4-FFF2-40B4-BE49-F238E27FC236}">
                <a16:creationId xmlns:a16="http://schemas.microsoft.com/office/drawing/2014/main" id="{DF6E1270-968E-C92A-D84B-F28618E87398}"/>
              </a:ext>
            </a:extLst>
          </p:cNvPr>
          <p:cNvPicPr>
            <a:picLocks noChangeAspect="1"/>
          </p:cNvPicPr>
          <p:nvPr/>
        </p:nvPicPr>
        <p:blipFill>
          <a:blip r:embed="rId11"/>
          <a:stretch>
            <a:fillRect/>
          </a:stretch>
        </p:blipFill>
        <p:spPr>
          <a:xfrm>
            <a:off x="6842414" y="3484107"/>
            <a:ext cx="1955848" cy="421730"/>
          </a:xfrm>
          <a:prstGeom prst="rect">
            <a:avLst/>
          </a:prstGeom>
        </p:spPr>
      </p:pic>
      <p:pic>
        <p:nvPicPr>
          <p:cNvPr id="30" name="图片 29">
            <a:extLst>
              <a:ext uri="{FF2B5EF4-FFF2-40B4-BE49-F238E27FC236}">
                <a16:creationId xmlns:a16="http://schemas.microsoft.com/office/drawing/2014/main" id="{BEE93A90-B44F-CC49-B29E-9ADB50C423E2}"/>
              </a:ext>
            </a:extLst>
          </p:cNvPr>
          <p:cNvPicPr>
            <a:picLocks noChangeAspect="1"/>
          </p:cNvPicPr>
          <p:nvPr/>
        </p:nvPicPr>
        <p:blipFill>
          <a:blip r:embed="rId12"/>
          <a:stretch>
            <a:fillRect/>
          </a:stretch>
        </p:blipFill>
        <p:spPr>
          <a:xfrm>
            <a:off x="6218309" y="4075114"/>
            <a:ext cx="2971742" cy="2422857"/>
          </a:xfrm>
          <a:prstGeom prst="rect">
            <a:avLst/>
          </a:prstGeom>
        </p:spPr>
      </p:pic>
      <p:cxnSp>
        <p:nvCxnSpPr>
          <p:cNvPr id="32" name="直接连接符 31">
            <a:extLst>
              <a:ext uri="{FF2B5EF4-FFF2-40B4-BE49-F238E27FC236}">
                <a16:creationId xmlns:a16="http://schemas.microsoft.com/office/drawing/2014/main" id="{2C947931-8370-CB88-7FBD-B3F95576A92A}"/>
              </a:ext>
            </a:extLst>
          </p:cNvPr>
          <p:cNvCxnSpPr/>
          <p:nvPr/>
        </p:nvCxnSpPr>
        <p:spPr bwMode="auto">
          <a:xfrm>
            <a:off x="3003621" y="2207424"/>
            <a:ext cx="0" cy="4257675"/>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a:extLst>
              <a:ext uri="{FF2B5EF4-FFF2-40B4-BE49-F238E27FC236}">
                <a16:creationId xmlns:a16="http://schemas.microsoft.com/office/drawing/2014/main" id="{A05845EA-46FA-ADFA-EF97-5C39BE27260C}"/>
              </a:ext>
            </a:extLst>
          </p:cNvPr>
          <p:cNvCxnSpPr/>
          <p:nvPr/>
        </p:nvCxnSpPr>
        <p:spPr bwMode="auto">
          <a:xfrm>
            <a:off x="6196198" y="2207423"/>
            <a:ext cx="0" cy="4257675"/>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a:extLst>
              <a:ext uri="{FF2B5EF4-FFF2-40B4-BE49-F238E27FC236}">
                <a16:creationId xmlns:a16="http://schemas.microsoft.com/office/drawing/2014/main" id="{3DA403C7-9D46-7BD7-E6F3-A5B0D7D13A17}"/>
              </a:ext>
            </a:extLst>
          </p:cNvPr>
          <p:cNvCxnSpPr/>
          <p:nvPr/>
        </p:nvCxnSpPr>
        <p:spPr bwMode="auto">
          <a:xfrm>
            <a:off x="-326926" y="3419475"/>
            <a:ext cx="9715500" cy="0"/>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930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8"/>
          <p:cNvPicPr>
            <a:picLocks noChangeAspect="1"/>
          </p:cNvPicPr>
          <p:nvPr/>
        </p:nvPicPr>
        <p:blipFill>
          <a:blip r:embed="rId2"/>
          <a:stretch>
            <a:fillRect/>
          </a:stretch>
        </p:blipFill>
        <p:spPr>
          <a:xfrm rot="21600000">
            <a:off x="1763267" y="2923032"/>
            <a:ext cx="5763767" cy="1094231"/>
          </a:xfrm>
          <a:prstGeom prst="rect">
            <a:avLst/>
          </a:prstGeom>
        </p:spPr>
      </p:pic>
      <p:graphicFrame>
        <p:nvGraphicFramePr>
          <p:cNvPr id="39" name="table 39"/>
          <p:cNvGraphicFramePr>
            <a:graphicFrameLocks noGrp="1"/>
          </p:cNvGraphicFramePr>
          <p:nvPr/>
        </p:nvGraphicFramePr>
        <p:xfrm>
          <a:off x="1757299" y="4002023"/>
          <a:ext cx="5775325" cy="2361558"/>
        </p:xfrm>
        <a:graphic>
          <a:graphicData uri="http://schemas.openxmlformats.org/drawingml/2006/table">
            <a:tbl>
              <a:tblPr/>
              <a:tblGrid>
                <a:gridCol w="736600">
                  <a:extLst>
                    <a:ext uri="{9D8B030D-6E8A-4147-A177-3AD203B41FA5}">
                      <a16:colId xmlns:a16="http://schemas.microsoft.com/office/drawing/2014/main" val="20000"/>
                    </a:ext>
                  </a:extLst>
                </a:gridCol>
                <a:gridCol w="2368550">
                  <a:extLst>
                    <a:ext uri="{9D8B030D-6E8A-4147-A177-3AD203B41FA5}">
                      <a16:colId xmlns:a16="http://schemas.microsoft.com/office/drawing/2014/main" val="20001"/>
                    </a:ext>
                  </a:extLst>
                </a:gridCol>
                <a:gridCol w="2670175">
                  <a:extLst>
                    <a:ext uri="{9D8B030D-6E8A-4147-A177-3AD203B41FA5}">
                      <a16:colId xmlns:a16="http://schemas.microsoft.com/office/drawing/2014/main" val="20002"/>
                    </a:ext>
                  </a:extLst>
                </a:gridCol>
              </a:tblGrid>
              <a:tr h="341629">
                <a:tc>
                  <a:txBody>
                    <a:bodyPr/>
                    <a:lstStyle/>
                    <a:p>
                      <a:pPr algn="l" rtl="0" eaLnBrk="0">
                        <a:lnSpc>
                          <a:spcPct val="105000"/>
                        </a:lnSpc>
                      </a:pPr>
                      <a:endParaRPr lang="en-US" altLang="en-US" sz="600" dirty="0"/>
                    </a:p>
                    <a:p>
                      <a:pPr marL="195580" algn="l" rtl="0" eaLnBrk="0">
                        <a:lnSpc>
                          <a:spcPct val="97000"/>
                        </a:lnSpc>
                        <a:spcBef>
                          <a:spcPts val="5"/>
                        </a:spcBef>
                      </a:pPr>
                      <a:r>
                        <a:rPr sz="1400" spc="-1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颜</a:t>
                      </a:r>
                      <a:r>
                        <a:rPr sz="1400" spc="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色</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04000"/>
                        </a:lnSpc>
                      </a:pPr>
                      <a:endParaRPr lang="en-US" altLang="en-US" sz="600" dirty="0"/>
                    </a:p>
                    <a:p>
                      <a:pPr marL="696595" algn="l" rtl="0" eaLnBrk="0">
                        <a:lnSpc>
                          <a:spcPct val="95000"/>
                        </a:lnSpc>
                        <a:spcBef>
                          <a:spcPts val="0"/>
                        </a:spcBef>
                      </a:pPr>
                      <a:r>
                        <a:rPr sz="1400" spc="3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波长</a:t>
                      </a:r>
                      <a:r>
                        <a:rPr sz="14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2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400" b="1" spc="0" dirty="0">
                          <a:solidFill>
                            <a:srgbClr val="FFFFFF">
                              <a:alpha val="100000"/>
                            </a:srgbClr>
                          </a:solidFill>
                          <a:latin typeface="Arial" panose="020B0604020202020204"/>
                          <a:ea typeface="Arial" panose="020B0604020202020204"/>
                          <a:cs typeface="Arial" panose="020B0604020202020204"/>
                        </a:rPr>
                        <a:t>nm</a:t>
                      </a:r>
                      <a:r>
                        <a:rPr sz="1400" spc="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04000"/>
                        </a:lnSpc>
                      </a:pPr>
                      <a:endParaRPr lang="en-US" altLang="en-US" sz="600" dirty="0"/>
                    </a:p>
                    <a:p>
                      <a:pPr marL="813435" algn="l" rtl="0" eaLnBrk="0">
                        <a:lnSpc>
                          <a:spcPct val="95000"/>
                        </a:lnSpc>
                        <a:spcBef>
                          <a:spcPts val="0"/>
                        </a:spcBef>
                      </a:pPr>
                      <a:r>
                        <a:rPr sz="1400" spc="3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频率</a:t>
                      </a:r>
                      <a:r>
                        <a:rPr sz="14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3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400" b="1" spc="0" dirty="0">
                          <a:solidFill>
                            <a:srgbClr val="FFFFFF">
                              <a:alpha val="100000"/>
                            </a:srgbClr>
                          </a:solidFill>
                          <a:latin typeface="Arial" panose="020B0604020202020204"/>
                          <a:ea typeface="Arial" panose="020B0604020202020204"/>
                          <a:cs typeface="Arial" panose="020B0604020202020204"/>
                        </a:rPr>
                        <a:t>THz</a:t>
                      </a:r>
                      <a:r>
                        <a:rPr sz="1400" spc="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extLst>
                  <a:ext uri="{0D108BD9-81ED-4DB2-BD59-A6C34878D82A}">
                    <a16:rowId xmlns:a16="http://schemas.microsoft.com/office/drawing/2014/main" val="10000"/>
                  </a:ext>
                </a:extLst>
              </a:tr>
              <a:tr h="335914">
                <a:tc>
                  <a:txBody>
                    <a:bodyPr/>
                    <a:lstStyle/>
                    <a:p>
                      <a:pPr algn="l" rtl="0" eaLnBrk="0">
                        <a:lnSpc>
                          <a:spcPct val="108000"/>
                        </a:lnSpc>
                      </a:pPr>
                      <a:endParaRPr lang="en-US" altLang="en-US" sz="500" dirty="0"/>
                    </a:p>
                    <a:p>
                      <a:pPr marL="284480" algn="l" rtl="0" eaLnBrk="0">
                        <a:lnSpc>
                          <a:spcPct val="92000"/>
                        </a:lnSpc>
                        <a:spcBef>
                          <a:spcPts val="5"/>
                        </a:spcBef>
                      </a:pPr>
                      <a:r>
                        <a:rPr sz="1400" spc="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红</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5000"/>
                        </a:lnSpc>
                      </a:pPr>
                      <a:endParaRPr lang="en-US" altLang="en-US" sz="600" dirty="0"/>
                    </a:p>
                    <a:p>
                      <a:pPr marL="793750" algn="l" rtl="0" eaLnBrk="0">
                        <a:lnSpc>
                          <a:spcPct val="97000"/>
                        </a:lnSpc>
                        <a:spcBef>
                          <a:spcPts val="5"/>
                        </a:spcBef>
                      </a:pPr>
                      <a:r>
                        <a:rPr sz="1400" spc="-10" dirty="0">
                          <a:solidFill>
                            <a:srgbClr val="000000">
                              <a:alpha val="100000"/>
                            </a:srgbClr>
                          </a:solidFill>
                          <a:latin typeface="Arial" panose="020B0604020202020204"/>
                          <a:ea typeface="Arial" panose="020B0604020202020204"/>
                          <a:cs typeface="Arial" panose="020B0604020202020204"/>
                        </a:rPr>
                        <a:t>620 ~</a:t>
                      </a:r>
                      <a:r>
                        <a:rPr sz="1400" spc="0" dirty="0">
                          <a:solidFill>
                            <a:srgbClr val="000000">
                              <a:alpha val="100000"/>
                            </a:srgbClr>
                          </a:solidFill>
                          <a:latin typeface="Arial" panose="020B0604020202020204"/>
                          <a:ea typeface="Arial" panose="020B0604020202020204"/>
                          <a:cs typeface="Arial" panose="020B0604020202020204"/>
                        </a:rPr>
                        <a:t> 750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tc>
                  <a:txBody>
                    <a:bodyPr/>
                    <a:lstStyle/>
                    <a:p>
                      <a:pPr algn="l" rtl="0" eaLnBrk="0">
                        <a:lnSpc>
                          <a:spcPct val="115000"/>
                        </a:lnSpc>
                      </a:pPr>
                      <a:endParaRPr lang="en-US" altLang="en-US" sz="600" dirty="0"/>
                    </a:p>
                    <a:p>
                      <a:pPr marL="937895" algn="l" rtl="0" eaLnBrk="0">
                        <a:lnSpc>
                          <a:spcPct val="97000"/>
                        </a:lnSpc>
                        <a:spcBef>
                          <a:spcPts val="5"/>
                        </a:spcBef>
                      </a:pPr>
                      <a:r>
                        <a:rPr sz="1400" spc="-10" dirty="0">
                          <a:solidFill>
                            <a:srgbClr val="000000">
                              <a:alpha val="100000"/>
                            </a:srgbClr>
                          </a:solidFill>
                          <a:latin typeface="Arial" panose="020B0604020202020204"/>
                          <a:ea typeface="Arial" panose="020B0604020202020204"/>
                          <a:cs typeface="Arial" panose="020B0604020202020204"/>
                        </a:rPr>
                        <a:t>484</a:t>
                      </a:r>
                      <a:r>
                        <a:rPr sz="1400" spc="0" dirty="0">
                          <a:solidFill>
                            <a:srgbClr val="000000">
                              <a:alpha val="100000"/>
                            </a:srgbClr>
                          </a:solidFill>
                          <a:latin typeface="Arial" panose="020B0604020202020204"/>
                          <a:ea typeface="Arial" panose="020B0604020202020204"/>
                          <a:cs typeface="Arial" panose="020B0604020202020204"/>
                        </a:rPr>
                        <a:t> ~ 400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extLst>
                  <a:ext uri="{0D108BD9-81ED-4DB2-BD59-A6C34878D82A}">
                    <a16:rowId xmlns:a16="http://schemas.microsoft.com/office/drawing/2014/main" val="10001"/>
                  </a:ext>
                </a:extLst>
              </a:tr>
              <a:tr h="335279">
                <a:tc>
                  <a:txBody>
                    <a:bodyPr/>
                    <a:lstStyle/>
                    <a:p>
                      <a:pPr algn="l" rtl="0" eaLnBrk="0">
                        <a:lnSpc>
                          <a:spcPct val="117000"/>
                        </a:lnSpc>
                      </a:pPr>
                      <a:endParaRPr lang="en-US" altLang="en-US" sz="500" dirty="0"/>
                    </a:p>
                    <a:p>
                      <a:pPr marL="284480" algn="l" rtl="0" eaLnBrk="0">
                        <a:lnSpc>
                          <a:spcPct val="99000"/>
                        </a:lnSpc>
                        <a:spcBef>
                          <a:spcPts val="0"/>
                        </a:spcBef>
                      </a:pPr>
                      <a:r>
                        <a:rPr sz="1400" spc="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橙</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5000"/>
                        </a:lnSpc>
                      </a:pPr>
                      <a:endParaRPr lang="en-US" altLang="en-US" sz="600" dirty="0"/>
                    </a:p>
                    <a:p>
                      <a:pPr marL="794385" algn="l" rtl="0" eaLnBrk="0">
                        <a:lnSpc>
                          <a:spcPct val="97000"/>
                        </a:lnSpc>
                        <a:spcBef>
                          <a:spcPts val="0"/>
                        </a:spcBef>
                      </a:pPr>
                      <a:r>
                        <a:rPr sz="1400" spc="-10" dirty="0">
                          <a:solidFill>
                            <a:srgbClr val="000000">
                              <a:alpha val="100000"/>
                            </a:srgbClr>
                          </a:solidFill>
                          <a:latin typeface="Arial" panose="020B0604020202020204"/>
                          <a:ea typeface="Arial" panose="020B0604020202020204"/>
                          <a:cs typeface="Arial" panose="020B0604020202020204"/>
                        </a:rPr>
                        <a:t>590 ~ </a:t>
                      </a:r>
                      <a:r>
                        <a:rPr sz="1400" spc="0" dirty="0">
                          <a:solidFill>
                            <a:srgbClr val="000000">
                              <a:alpha val="100000"/>
                            </a:srgbClr>
                          </a:solidFill>
                          <a:latin typeface="Arial" panose="020B0604020202020204"/>
                          <a:ea typeface="Arial" panose="020B0604020202020204"/>
                          <a:cs typeface="Arial" panose="020B0604020202020204"/>
                        </a:rPr>
                        <a:t>620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tc>
                  <a:txBody>
                    <a:bodyPr/>
                    <a:lstStyle/>
                    <a:p>
                      <a:pPr algn="l" rtl="0" eaLnBrk="0">
                        <a:lnSpc>
                          <a:spcPct val="115000"/>
                        </a:lnSpc>
                      </a:pPr>
                      <a:endParaRPr lang="en-US" altLang="en-US" sz="600" dirty="0"/>
                    </a:p>
                    <a:p>
                      <a:pPr marL="942975" algn="l" rtl="0" eaLnBrk="0">
                        <a:lnSpc>
                          <a:spcPct val="97000"/>
                        </a:lnSpc>
                        <a:spcBef>
                          <a:spcPts val="0"/>
                        </a:spcBef>
                      </a:pPr>
                      <a:r>
                        <a:rPr sz="1400" spc="-10" dirty="0">
                          <a:solidFill>
                            <a:srgbClr val="000000">
                              <a:alpha val="100000"/>
                            </a:srgbClr>
                          </a:solidFill>
                          <a:latin typeface="Arial" panose="020B0604020202020204"/>
                          <a:ea typeface="Arial" panose="020B0604020202020204"/>
                          <a:cs typeface="Arial" panose="020B0604020202020204"/>
                        </a:rPr>
                        <a:t>508 ~ 4</a:t>
                      </a:r>
                      <a:r>
                        <a:rPr sz="1400" spc="0" dirty="0">
                          <a:solidFill>
                            <a:srgbClr val="000000">
                              <a:alpha val="100000"/>
                            </a:srgbClr>
                          </a:solidFill>
                          <a:latin typeface="Arial" panose="020B0604020202020204"/>
                          <a:ea typeface="Arial" panose="020B0604020202020204"/>
                          <a:cs typeface="Arial" panose="020B0604020202020204"/>
                        </a:rPr>
                        <a:t>84</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extLst>
                  <a:ext uri="{0D108BD9-81ED-4DB2-BD59-A6C34878D82A}">
                    <a16:rowId xmlns:a16="http://schemas.microsoft.com/office/drawing/2014/main" val="10002"/>
                  </a:ext>
                </a:extLst>
              </a:tr>
              <a:tr h="335279">
                <a:tc>
                  <a:txBody>
                    <a:bodyPr/>
                    <a:lstStyle/>
                    <a:p>
                      <a:pPr algn="l" rtl="0" eaLnBrk="0">
                        <a:lnSpc>
                          <a:spcPct val="118000"/>
                        </a:lnSpc>
                      </a:pPr>
                      <a:endParaRPr lang="en-US" altLang="en-US" sz="500" dirty="0"/>
                    </a:p>
                    <a:p>
                      <a:pPr marL="287020" algn="l" rtl="0" eaLnBrk="0">
                        <a:lnSpc>
                          <a:spcPct val="97000"/>
                        </a:lnSpc>
                        <a:spcBef>
                          <a:spcPts val="5"/>
                        </a:spcBef>
                      </a:pPr>
                      <a:r>
                        <a:rPr sz="1400" spc="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黄</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5000"/>
                        </a:lnSpc>
                      </a:pPr>
                      <a:endParaRPr lang="en-US" altLang="en-US" sz="600" dirty="0"/>
                    </a:p>
                    <a:p>
                      <a:pPr marL="794385" algn="l" rtl="0" eaLnBrk="0">
                        <a:lnSpc>
                          <a:spcPct val="97000"/>
                        </a:lnSpc>
                        <a:spcBef>
                          <a:spcPts val="5"/>
                        </a:spcBef>
                      </a:pPr>
                      <a:r>
                        <a:rPr sz="1400" spc="-10" dirty="0">
                          <a:solidFill>
                            <a:srgbClr val="000000">
                              <a:alpha val="100000"/>
                            </a:srgbClr>
                          </a:solidFill>
                          <a:latin typeface="Arial" panose="020B0604020202020204"/>
                          <a:ea typeface="Arial" panose="020B0604020202020204"/>
                          <a:cs typeface="Arial" panose="020B0604020202020204"/>
                        </a:rPr>
                        <a:t>570 ~ </a:t>
                      </a:r>
                      <a:r>
                        <a:rPr sz="1400" spc="0" dirty="0">
                          <a:solidFill>
                            <a:srgbClr val="000000">
                              <a:alpha val="100000"/>
                            </a:srgbClr>
                          </a:solidFill>
                          <a:latin typeface="Arial" panose="020B0604020202020204"/>
                          <a:ea typeface="Arial" panose="020B0604020202020204"/>
                          <a:cs typeface="Arial" panose="020B0604020202020204"/>
                        </a:rPr>
                        <a:t>590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tc>
                  <a:txBody>
                    <a:bodyPr/>
                    <a:lstStyle/>
                    <a:p>
                      <a:pPr algn="l" rtl="0" eaLnBrk="0">
                        <a:lnSpc>
                          <a:spcPct val="115000"/>
                        </a:lnSpc>
                      </a:pPr>
                      <a:endParaRPr lang="en-US" altLang="en-US" sz="600" dirty="0"/>
                    </a:p>
                    <a:p>
                      <a:pPr marL="942975" algn="l" rtl="0" eaLnBrk="0">
                        <a:lnSpc>
                          <a:spcPct val="97000"/>
                        </a:lnSpc>
                        <a:spcBef>
                          <a:spcPts val="5"/>
                        </a:spcBef>
                      </a:pPr>
                      <a:r>
                        <a:rPr sz="1400" spc="-10" dirty="0">
                          <a:solidFill>
                            <a:srgbClr val="000000">
                              <a:alpha val="100000"/>
                            </a:srgbClr>
                          </a:solidFill>
                          <a:latin typeface="Arial" panose="020B0604020202020204"/>
                          <a:ea typeface="Arial" panose="020B0604020202020204"/>
                          <a:cs typeface="Arial" panose="020B0604020202020204"/>
                        </a:rPr>
                        <a:t>526 ~ </a:t>
                      </a:r>
                      <a:r>
                        <a:rPr sz="1400" spc="0" dirty="0">
                          <a:solidFill>
                            <a:srgbClr val="000000">
                              <a:alpha val="100000"/>
                            </a:srgbClr>
                          </a:solidFill>
                          <a:latin typeface="Arial" panose="020B0604020202020204"/>
                          <a:ea typeface="Arial" panose="020B0604020202020204"/>
                          <a:cs typeface="Arial" panose="020B0604020202020204"/>
                        </a:rPr>
                        <a:t>508</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extLst>
                  <a:ext uri="{0D108BD9-81ED-4DB2-BD59-A6C34878D82A}">
                    <a16:rowId xmlns:a16="http://schemas.microsoft.com/office/drawing/2014/main" val="10003"/>
                  </a:ext>
                </a:extLst>
              </a:tr>
              <a:tr h="335914">
                <a:tc>
                  <a:txBody>
                    <a:bodyPr/>
                    <a:lstStyle/>
                    <a:p>
                      <a:pPr algn="l" rtl="0" eaLnBrk="0">
                        <a:lnSpc>
                          <a:spcPct val="118000"/>
                        </a:lnSpc>
                      </a:pPr>
                      <a:endParaRPr lang="en-US" altLang="en-US" sz="500" dirty="0"/>
                    </a:p>
                    <a:p>
                      <a:pPr marL="283845" algn="l" rtl="0" eaLnBrk="0">
                        <a:lnSpc>
                          <a:spcPct val="99000"/>
                        </a:lnSpc>
                        <a:spcBef>
                          <a:spcPts val="5"/>
                        </a:spcBef>
                      </a:pPr>
                      <a:r>
                        <a:rPr sz="1400" spc="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绿</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3000"/>
                        </a:lnSpc>
                      </a:pPr>
                      <a:endParaRPr lang="en-US" altLang="en-US" sz="600" dirty="0"/>
                    </a:p>
                    <a:p>
                      <a:pPr marL="789305" algn="l" rtl="0" eaLnBrk="0">
                        <a:lnSpc>
                          <a:spcPct val="98000"/>
                        </a:lnSpc>
                        <a:spcBef>
                          <a:spcPts val="5"/>
                        </a:spcBef>
                      </a:pPr>
                      <a:r>
                        <a:rPr sz="1400" spc="-10" dirty="0">
                          <a:solidFill>
                            <a:srgbClr val="000000">
                              <a:alpha val="100000"/>
                            </a:srgbClr>
                          </a:solidFill>
                          <a:latin typeface="Arial" panose="020B0604020202020204"/>
                          <a:ea typeface="Arial" panose="020B0604020202020204"/>
                          <a:cs typeface="Arial" panose="020B0604020202020204"/>
                        </a:rPr>
                        <a:t>49</a:t>
                      </a:r>
                      <a:r>
                        <a:rPr sz="1400" spc="0" dirty="0">
                          <a:solidFill>
                            <a:srgbClr val="000000">
                              <a:alpha val="100000"/>
                            </a:srgbClr>
                          </a:solidFill>
                          <a:latin typeface="Arial" panose="020B0604020202020204"/>
                          <a:ea typeface="Arial" panose="020B0604020202020204"/>
                          <a:cs typeface="Arial" panose="020B0604020202020204"/>
                        </a:rPr>
                        <a:t>5 ~ 570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tc>
                  <a:txBody>
                    <a:bodyPr/>
                    <a:lstStyle/>
                    <a:p>
                      <a:pPr algn="l" rtl="0" eaLnBrk="0">
                        <a:lnSpc>
                          <a:spcPct val="113000"/>
                        </a:lnSpc>
                      </a:pPr>
                      <a:endParaRPr lang="en-US" altLang="en-US" sz="600" dirty="0"/>
                    </a:p>
                    <a:p>
                      <a:pPr marL="942340" algn="l" rtl="0" eaLnBrk="0">
                        <a:lnSpc>
                          <a:spcPct val="98000"/>
                        </a:lnSpc>
                        <a:spcBef>
                          <a:spcPts val="5"/>
                        </a:spcBef>
                      </a:pPr>
                      <a:r>
                        <a:rPr sz="1400" spc="-10" dirty="0">
                          <a:solidFill>
                            <a:srgbClr val="000000">
                              <a:alpha val="100000"/>
                            </a:srgbClr>
                          </a:solidFill>
                          <a:latin typeface="Arial" panose="020B0604020202020204"/>
                          <a:ea typeface="Arial" panose="020B0604020202020204"/>
                          <a:cs typeface="Arial" panose="020B0604020202020204"/>
                        </a:rPr>
                        <a:t>606 ~</a:t>
                      </a:r>
                      <a:r>
                        <a:rPr sz="1400" spc="0" dirty="0">
                          <a:solidFill>
                            <a:srgbClr val="000000">
                              <a:alpha val="100000"/>
                            </a:srgbClr>
                          </a:solidFill>
                          <a:latin typeface="Arial" panose="020B0604020202020204"/>
                          <a:ea typeface="Arial" panose="020B0604020202020204"/>
                          <a:cs typeface="Arial" panose="020B0604020202020204"/>
                        </a:rPr>
                        <a:t> 526</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extLst>
                  <a:ext uri="{0D108BD9-81ED-4DB2-BD59-A6C34878D82A}">
                    <a16:rowId xmlns:a16="http://schemas.microsoft.com/office/drawing/2014/main" val="10004"/>
                  </a:ext>
                </a:extLst>
              </a:tr>
              <a:tr h="335279">
                <a:tc>
                  <a:txBody>
                    <a:bodyPr/>
                    <a:lstStyle/>
                    <a:p>
                      <a:pPr algn="l" rtl="0" eaLnBrk="0">
                        <a:lnSpc>
                          <a:spcPct val="110000"/>
                        </a:lnSpc>
                      </a:pPr>
                      <a:endParaRPr lang="en-US" altLang="en-US" sz="500" dirty="0"/>
                    </a:p>
                    <a:p>
                      <a:pPr marL="285115" algn="l" rtl="0" eaLnBrk="0">
                        <a:lnSpc>
                          <a:spcPct val="91000"/>
                        </a:lnSpc>
                        <a:spcBef>
                          <a:spcPts val="0"/>
                        </a:spcBef>
                      </a:pPr>
                      <a:r>
                        <a:rPr sz="1400" spc="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蓝</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5000"/>
                        </a:lnSpc>
                      </a:pPr>
                      <a:endParaRPr lang="en-US" altLang="en-US" sz="600" dirty="0"/>
                    </a:p>
                    <a:p>
                      <a:pPr marL="789305" algn="l" rtl="0" eaLnBrk="0">
                        <a:lnSpc>
                          <a:spcPct val="97000"/>
                        </a:lnSpc>
                        <a:spcBef>
                          <a:spcPts val="5"/>
                        </a:spcBef>
                      </a:pPr>
                      <a:r>
                        <a:rPr sz="1400" spc="-10" dirty="0">
                          <a:solidFill>
                            <a:srgbClr val="000000">
                              <a:alpha val="100000"/>
                            </a:srgbClr>
                          </a:solidFill>
                          <a:latin typeface="Arial" panose="020B0604020202020204"/>
                          <a:ea typeface="Arial" panose="020B0604020202020204"/>
                          <a:cs typeface="Arial" panose="020B0604020202020204"/>
                        </a:rPr>
                        <a:t>450</a:t>
                      </a:r>
                      <a:r>
                        <a:rPr sz="1400" spc="0" dirty="0">
                          <a:solidFill>
                            <a:srgbClr val="000000">
                              <a:alpha val="100000"/>
                            </a:srgbClr>
                          </a:solidFill>
                          <a:latin typeface="Arial" panose="020B0604020202020204"/>
                          <a:ea typeface="Arial" panose="020B0604020202020204"/>
                          <a:cs typeface="Arial" panose="020B0604020202020204"/>
                        </a:rPr>
                        <a:t> ~ 495</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tc>
                  <a:txBody>
                    <a:bodyPr/>
                    <a:lstStyle/>
                    <a:p>
                      <a:pPr algn="l" rtl="0" eaLnBrk="0">
                        <a:lnSpc>
                          <a:spcPct val="115000"/>
                        </a:lnSpc>
                      </a:pPr>
                      <a:endParaRPr lang="en-US" altLang="en-US" sz="600" dirty="0"/>
                    </a:p>
                    <a:p>
                      <a:pPr marL="942340" algn="l" rtl="0" eaLnBrk="0">
                        <a:lnSpc>
                          <a:spcPct val="97000"/>
                        </a:lnSpc>
                        <a:spcBef>
                          <a:spcPts val="5"/>
                        </a:spcBef>
                      </a:pPr>
                      <a:r>
                        <a:rPr sz="1400" spc="-10" dirty="0">
                          <a:solidFill>
                            <a:srgbClr val="000000">
                              <a:alpha val="100000"/>
                            </a:srgbClr>
                          </a:solidFill>
                          <a:latin typeface="Arial" panose="020B0604020202020204"/>
                          <a:ea typeface="Arial" panose="020B0604020202020204"/>
                          <a:cs typeface="Arial" panose="020B0604020202020204"/>
                        </a:rPr>
                        <a:t>667 ~</a:t>
                      </a:r>
                      <a:r>
                        <a:rPr sz="1400" spc="0" dirty="0">
                          <a:solidFill>
                            <a:srgbClr val="000000">
                              <a:alpha val="100000"/>
                            </a:srgbClr>
                          </a:solidFill>
                          <a:latin typeface="Arial" panose="020B0604020202020204"/>
                          <a:ea typeface="Arial" panose="020B0604020202020204"/>
                          <a:cs typeface="Arial" panose="020B0604020202020204"/>
                        </a:rPr>
                        <a:t> 606</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CDCDDE"/>
                    </a:solidFill>
                  </a:tcPr>
                </a:tc>
                <a:extLst>
                  <a:ext uri="{0D108BD9-81ED-4DB2-BD59-A6C34878D82A}">
                    <a16:rowId xmlns:a16="http://schemas.microsoft.com/office/drawing/2014/main" val="10005"/>
                  </a:ext>
                </a:extLst>
              </a:tr>
              <a:tr h="342264">
                <a:tc>
                  <a:txBody>
                    <a:bodyPr/>
                    <a:lstStyle/>
                    <a:p>
                      <a:pPr algn="l" rtl="0" eaLnBrk="0">
                        <a:lnSpc>
                          <a:spcPct val="119000"/>
                        </a:lnSpc>
                      </a:pPr>
                      <a:endParaRPr lang="en-US" altLang="en-US" sz="500" dirty="0"/>
                    </a:p>
                    <a:p>
                      <a:pPr marL="285115" algn="l" rtl="0" eaLnBrk="0">
                        <a:lnSpc>
                          <a:spcPct val="99000"/>
                        </a:lnSpc>
                        <a:spcBef>
                          <a:spcPts val="5"/>
                        </a:spcBef>
                      </a:pPr>
                      <a:r>
                        <a:rPr sz="1400" spc="0" dirty="0">
                          <a:ln w="3175" cap="flat" cmpd="sng">
                            <a:solidFill>
                              <a:srgbClr val="FFFFFF">
                                <a:alpha val="100000"/>
                              </a:srgbClr>
                            </a:solidFill>
                            <a:prstDash val="solid"/>
                            <a:miter lim="0"/>
                          </a:ln>
                          <a:solidFill>
                            <a:srgbClr val="FFFFFF">
                              <a:alpha val="100000"/>
                            </a:srgbClr>
                          </a:solidFill>
                          <a:latin typeface="微软雅黑" panose="020B0503020204020204" charset="-122"/>
                          <a:ea typeface="微软雅黑" panose="020B0503020204020204" charset="-122"/>
                          <a:cs typeface="微软雅黑" panose="020B0503020204020204" charset="-122"/>
                        </a:rPr>
                        <a:t>紫</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333399"/>
                    </a:solidFill>
                  </a:tcPr>
                </a:tc>
                <a:tc>
                  <a:txBody>
                    <a:bodyPr/>
                    <a:lstStyle/>
                    <a:p>
                      <a:pPr algn="l" rtl="0" eaLnBrk="0">
                        <a:lnSpc>
                          <a:spcPct val="116000"/>
                        </a:lnSpc>
                      </a:pPr>
                      <a:endParaRPr lang="en-US" altLang="en-US" sz="600" dirty="0"/>
                    </a:p>
                    <a:p>
                      <a:pPr marL="794385" algn="l" rtl="0" eaLnBrk="0">
                        <a:lnSpc>
                          <a:spcPct val="97000"/>
                        </a:lnSpc>
                        <a:spcBef>
                          <a:spcPts val="0"/>
                        </a:spcBef>
                      </a:pPr>
                      <a:r>
                        <a:rPr sz="1400" spc="-10" dirty="0">
                          <a:solidFill>
                            <a:srgbClr val="000000">
                              <a:alpha val="100000"/>
                            </a:srgbClr>
                          </a:solidFill>
                          <a:latin typeface="Arial" panose="020B0604020202020204"/>
                          <a:ea typeface="Arial" panose="020B0604020202020204"/>
                          <a:cs typeface="Arial" panose="020B0604020202020204"/>
                        </a:rPr>
                        <a:t>380 ~ 4</a:t>
                      </a:r>
                      <a:r>
                        <a:rPr sz="1400" spc="0" dirty="0">
                          <a:solidFill>
                            <a:srgbClr val="000000">
                              <a:alpha val="100000"/>
                            </a:srgbClr>
                          </a:solidFill>
                          <a:latin typeface="Arial" panose="020B0604020202020204"/>
                          <a:ea typeface="Arial" panose="020B0604020202020204"/>
                          <a:cs typeface="Arial" panose="020B0604020202020204"/>
                        </a:rPr>
                        <a:t>50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tc>
                  <a:txBody>
                    <a:bodyPr/>
                    <a:lstStyle/>
                    <a:p>
                      <a:pPr algn="l" rtl="0" eaLnBrk="0">
                        <a:lnSpc>
                          <a:spcPct val="116000"/>
                        </a:lnSpc>
                      </a:pPr>
                      <a:endParaRPr lang="en-US" altLang="en-US" sz="600" dirty="0"/>
                    </a:p>
                    <a:p>
                      <a:pPr marL="943610" algn="l" rtl="0" eaLnBrk="0">
                        <a:lnSpc>
                          <a:spcPct val="97000"/>
                        </a:lnSpc>
                        <a:spcBef>
                          <a:spcPts val="0"/>
                        </a:spcBef>
                      </a:pPr>
                      <a:r>
                        <a:rPr sz="1400" spc="-10" dirty="0">
                          <a:solidFill>
                            <a:srgbClr val="000000">
                              <a:alpha val="100000"/>
                            </a:srgbClr>
                          </a:solidFill>
                          <a:latin typeface="Arial" panose="020B0604020202020204"/>
                          <a:ea typeface="Arial" panose="020B0604020202020204"/>
                          <a:cs typeface="Arial" panose="020B0604020202020204"/>
                        </a:rPr>
                        <a:t>790 ~ 6</a:t>
                      </a:r>
                      <a:r>
                        <a:rPr sz="1400" spc="0" dirty="0">
                          <a:solidFill>
                            <a:srgbClr val="000000">
                              <a:alpha val="100000"/>
                            </a:srgbClr>
                          </a:solidFill>
                          <a:latin typeface="Arial" panose="020B0604020202020204"/>
                          <a:ea typeface="Arial" panose="020B0604020202020204"/>
                          <a:cs typeface="Arial" panose="020B0604020202020204"/>
                        </a:rPr>
                        <a:t>67</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8E8EF"/>
                    </a:solidFill>
                  </a:tcPr>
                </a:tc>
                <a:extLst>
                  <a:ext uri="{0D108BD9-81ED-4DB2-BD59-A6C34878D82A}">
                    <a16:rowId xmlns:a16="http://schemas.microsoft.com/office/drawing/2014/main" val="10006"/>
                  </a:ext>
                </a:extLst>
              </a:tr>
            </a:tbl>
          </a:graphicData>
        </a:graphic>
      </p:graphicFrame>
      <p:graphicFrame>
        <p:nvGraphicFramePr>
          <p:cNvPr id="40" name="table 40"/>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73685" algn="l" rtl="0" eaLnBrk="0">
                        <a:lnSpc>
                          <a:spcPct val="80000"/>
                        </a:lnSpc>
                      </a:pPr>
                      <a:r>
                        <a:rPr sz="1800" spc="0" dirty="0">
                          <a:solidFill>
                            <a:srgbClr val="FFFFFF">
                              <a:alpha val="100000"/>
                            </a:srgbClr>
                          </a:solidFill>
                          <a:latin typeface="Arial" panose="020B0604020202020204"/>
                          <a:ea typeface="Arial" panose="020B0604020202020204"/>
                          <a:cs typeface="Arial" panose="020B0604020202020204"/>
                        </a:rPr>
                        <a:t>8</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sz="3900" spc="90" dirty="0">
                          <a:solidFill>
                            <a:srgbClr val="FFFFFF">
                              <a:alpha val="100000"/>
                            </a:srgbClr>
                          </a:solidFill>
                          <a:latin typeface="黑体" panose="02010609060101010101" charset="-122"/>
                          <a:ea typeface="黑体" panose="02010609060101010101" charset="-122"/>
                          <a:cs typeface="黑体" panose="02010609060101010101" charset="-122"/>
                        </a:rPr>
                        <a:t>光与颜色的关</a:t>
                      </a:r>
                      <a:r>
                        <a:rPr sz="3900" spc="20" dirty="0">
                          <a:solidFill>
                            <a:srgbClr val="FFFFFF">
                              <a:alpha val="100000"/>
                            </a:srgbClr>
                          </a:solidFill>
                          <a:latin typeface="黑体" panose="02010609060101010101" charset="-122"/>
                          <a:ea typeface="黑体" panose="02010609060101010101" charset="-122"/>
                          <a:cs typeface="黑体" panose="02010609060101010101" charset="-122"/>
                        </a:rPr>
                        <a:t>系</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41" name="textbox 41"/>
          <p:cNvSpPr/>
          <p:nvPr/>
        </p:nvSpPr>
        <p:spPr>
          <a:xfrm>
            <a:off x="574082" y="1374796"/>
            <a:ext cx="7759065" cy="1464944"/>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5000"/>
              </a:lnSpc>
              <a:tabLst>
                <a:tab pos="140335" algn="l"/>
              </a:tabLst>
            </a:pPr>
            <a:r>
              <a:rPr sz="2600" spc="0" dirty="0">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30" dirty="0">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3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可见光</a:t>
            </a:r>
            <a:r>
              <a:rPr sz="2600" spc="-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波长范围从</a:t>
            </a:r>
            <a:r>
              <a:rPr sz="2600" spc="-30" dirty="0">
                <a:ln w="9448" cap="flat" cmpd="sng">
                  <a:solidFill>
                    <a:srgbClr val="0033CC">
                      <a:alpha val="100000"/>
                    </a:srgbClr>
                  </a:solidFill>
                  <a:prstDash val="solid"/>
                  <a:miter lim="10"/>
                </a:ln>
                <a:solidFill>
                  <a:srgbClr val="0033CC">
                    <a:alpha val="100000"/>
                  </a:srgbClr>
                </a:solidFill>
                <a:latin typeface="Cambria Math" panose="02040503050406030204"/>
                <a:ea typeface="Cambria Math" panose="02040503050406030204"/>
                <a:cs typeface="Cambria Math" panose="02040503050406030204"/>
              </a:rPr>
              <a:t>380</a:t>
            </a:r>
            <a:r>
              <a:rPr sz="2600" spc="-30" dirty="0">
                <a:solidFill>
                  <a:srgbClr val="0033CC">
                    <a:alpha val="100000"/>
                  </a:srgbClr>
                </a:solidFill>
                <a:latin typeface="Cambria Math" panose="02040503050406030204"/>
                <a:ea typeface="Cambria Math" panose="02040503050406030204"/>
                <a:cs typeface="Cambria Math" panose="02040503050406030204"/>
              </a:rPr>
              <a:t> </a:t>
            </a:r>
            <a:r>
              <a:rPr sz="2600" spc="0" dirty="0">
                <a:ln w="9448" cap="flat" cmpd="sng">
                  <a:solidFill>
                    <a:srgbClr val="0033CC">
                      <a:alpha val="100000"/>
                    </a:srgbClr>
                  </a:solidFill>
                  <a:prstDash val="solid"/>
                  <a:miter lim="10"/>
                </a:ln>
                <a:solidFill>
                  <a:srgbClr val="0033CC">
                    <a:alpha val="100000"/>
                  </a:srgbClr>
                </a:solidFill>
                <a:latin typeface="Cambria Math" panose="02040503050406030204"/>
                <a:ea typeface="Cambria Math" panose="02040503050406030204"/>
                <a:cs typeface="Cambria Math" panose="02040503050406030204"/>
              </a:rPr>
              <a:t>nm</a:t>
            </a:r>
            <a:r>
              <a:rPr sz="2600" spc="-30" dirty="0">
                <a:ln w="9448" cap="flat" cmpd="sng">
                  <a:solidFill>
                    <a:srgbClr val="0033CC">
                      <a:alpha val="100000"/>
                    </a:srgbClr>
                  </a:solidFill>
                  <a:prstDash val="solid"/>
                  <a:miter lim="10"/>
                </a:ln>
                <a:solidFill>
                  <a:srgbClr val="0033CC">
                    <a:alpha val="100000"/>
                  </a:srgbClr>
                </a:solidFill>
                <a:latin typeface="宋体" panose="02010600030101010101" pitchFamily="2" charset="-122"/>
                <a:ea typeface="宋体" panose="02010600030101010101" pitchFamily="2" charset="-122"/>
                <a:cs typeface="宋体" panose="02010600030101010101" pitchFamily="2" charset="-122"/>
              </a:rPr>
              <a:t>的</a:t>
            </a:r>
            <a:r>
              <a:rPr sz="2600" spc="-3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紫光</a:t>
            </a:r>
            <a:r>
              <a:rPr sz="2600" spc="-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到</a:t>
            </a:r>
            <a:r>
              <a:rPr sz="2600" spc="-30" dirty="0">
                <a:ln w="9448" cap="flat" cmpd="sng">
                  <a:solidFill>
                    <a:srgbClr val="0033CC">
                      <a:alpha val="100000"/>
                    </a:srgbClr>
                  </a:solidFill>
                  <a:prstDash val="solid"/>
                  <a:miter lim="10"/>
                </a:ln>
                <a:solidFill>
                  <a:srgbClr val="0033CC">
                    <a:alpha val="100000"/>
                  </a:srgbClr>
                </a:solidFill>
                <a:latin typeface="Cambria Math" panose="02040503050406030204"/>
                <a:ea typeface="Cambria Math" panose="02040503050406030204"/>
                <a:cs typeface="Cambria Math" panose="02040503050406030204"/>
              </a:rPr>
              <a:t>750</a:t>
            </a:r>
            <a:r>
              <a:rPr sz="2600" spc="-30" dirty="0">
                <a:solidFill>
                  <a:srgbClr val="0033CC">
                    <a:alpha val="100000"/>
                  </a:srgbClr>
                </a:solidFill>
                <a:latin typeface="Cambria Math" panose="02040503050406030204"/>
                <a:ea typeface="Cambria Math" panose="02040503050406030204"/>
                <a:cs typeface="Cambria Math" panose="02040503050406030204"/>
              </a:rPr>
              <a:t> </a:t>
            </a:r>
            <a:r>
              <a:rPr sz="2600" spc="0" dirty="0">
                <a:ln w="9448" cap="flat" cmpd="sng">
                  <a:solidFill>
                    <a:srgbClr val="0033CC">
                      <a:alpha val="100000"/>
                    </a:srgbClr>
                  </a:solidFill>
                  <a:prstDash val="solid"/>
                  <a:miter lim="10"/>
                </a:ln>
                <a:solidFill>
                  <a:srgbClr val="0033CC">
                    <a:alpha val="100000"/>
                  </a:srgbClr>
                </a:solidFill>
                <a:latin typeface="Cambria Math" panose="02040503050406030204"/>
                <a:ea typeface="Cambria Math" panose="02040503050406030204"/>
                <a:cs typeface="Cambria Math" panose="02040503050406030204"/>
              </a:rPr>
              <a:t>nm</a:t>
            </a:r>
            <a:r>
              <a:rPr sz="2600" spc="-30" dirty="0">
                <a:ln w="9448" cap="flat" cmpd="sng">
                  <a:solidFill>
                    <a:srgbClr val="0033CC">
                      <a:alpha val="100000"/>
                    </a:srgbClr>
                  </a:solidFill>
                  <a:prstDash val="solid"/>
                  <a:miter lim="10"/>
                </a:ln>
                <a:solidFill>
                  <a:srgbClr val="0033CC">
                    <a:alpha val="100000"/>
                  </a:srgbClr>
                </a:solidFill>
                <a:latin typeface="宋体" panose="02010600030101010101" pitchFamily="2" charset="-122"/>
                <a:ea typeface="宋体" panose="02010600030101010101" pitchFamily="2" charset="-122"/>
                <a:cs typeface="宋体" panose="02010600030101010101" pitchFamily="2" charset="-122"/>
              </a:rPr>
              <a:t>的</a:t>
            </a:r>
            <a:r>
              <a:rPr sz="2600" spc="-10" dirty="0">
                <a:ln w="9448" cap="flat" cmpd="sng">
                  <a:solidFill>
                    <a:srgbClr val="D50203">
                      <a:alpha val="100000"/>
                    </a:srgbClr>
                  </a:solidFill>
                  <a:prstDash val="solid"/>
                  <a:miter lim="10"/>
                </a:ln>
                <a:solidFill>
                  <a:srgbClr val="D50203">
                    <a:alpha val="100000"/>
                  </a:srgbClr>
                </a:solidFill>
                <a:latin typeface="宋体" panose="02010600030101010101" pitchFamily="2" charset="-122"/>
                <a:ea typeface="宋体" panose="02010600030101010101" pitchFamily="2" charset="-122"/>
                <a:cs typeface="宋体" panose="02010600030101010101" pitchFamily="2" charset="-122"/>
              </a:rPr>
              <a:t>红</a:t>
            </a:r>
            <a:r>
              <a:rPr sz="2600" spc="0" dirty="0">
                <a:ln w="9448" cap="flat" cmpd="sng">
                  <a:solidFill>
                    <a:srgbClr val="D50203">
                      <a:alpha val="100000"/>
                    </a:srgbClr>
                  </a:solidFill>
                  <a:prstDash val="solid"/>
                  <a:miter lim="10"/>
                </a:ln>
                <a:solidFill>
                  <a:srgbClr val="D50203">
                    <a:alpha val="100000"/>
                  </a:srgbClr>
                </a:solidFill>
                <a:latin typeface="宋体" panose="02010600030101010101" pitchFamily="2" charset="-122"/>
                <a:ea typeface="宋体" panose="02010600030101010101" pitchFamily="2" charset="-122"/>
                <a:cs typeface="宋体" panose="02010600030101010101" pitchFamily="2" charset="-122"/>
              </a:rPr>
              <a:t>光</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marL="12700" algn="l" rtl="0" eaLnBrk="0">
              <a:lnSpc>
                <a:spcPts val="401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在可见光光谱中，</a:t>
            </a:r>
            <a:r>
              <a:rPr sz="2600" spc="7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红色</a:t>
            </a:r>
            <a:r>
              <a:rPr sz="2600" spc="7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光波长最</a:t>
            </a:r>
            <a:r>
              <a:rPr sz="2600" spc="7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长</a:t>
            </a:r>
            <a:r>
              <a:rPr sz="2600" spc="7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600" spc="7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紫色</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光</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波长最</a:t>
            </a:r>
            <a:endParaRPr lang="en-US" altLang="en-US" sz="2600" dirty="0"/>
          </a:p>
          <a:p>
            <a:pPr algn="l" rtl="0" eaLnBrk="0">
              <a:lnSpc>
                <a:spcPct val="170000"/>
              </a:lnSpc>
            </a:pPr>
            <a:endParaRPr lang="en-US" altLang="en-US" sz="1000" dirty="0"/>
          </a:p>
          <a:p>
            <a:pPr algn="l" rtl="0" eaLnBrk="0">
              <a:lnSpc>
                <a:spcPct val="108000"/>
              </a:lnSpc>
            </a:pPr>
            <a:endParaRPr lang="en-US" altLang="en-US" sz="600" dirty="0"/>
          </a:p>
          <a:p>
            <a:pPr marL="819785" algn="l" rtl="0" eaLnBrk="0">
              <a:lnSpc>
                <a:spcPts val="1180"/>
              </a:lnSpc>
              <a:spcBef>
                <a:spcPts val="5"/>
              </a:spcBef>
            </a:pP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p:txBody>
      </p:sp>
      <p:pic>
        <p:nvPicPr>
          <p:cNvPr id="42" name="picture 42"/>
          <p:cNvPicPr>
            <a:picLocks noChangeAspect="1"/>
          </p:cNvPicPr>
          <p:nvPr/>
        </p:nvPicPr>
        <p:blipFill>
          <a:blip r:embed="rId3"/>
          <a:stretch>
            <a:fillRect/>
          </a:stretch>
        </p:blipFill>
        <p:spPr>
          <a:xfrm rot="21600000">
            <a:off x="586782" y="1971333"/>
            <a:ext cx="127653" cy="254975"/>
          </a:xfrm>
          <a:prstGeom prst="rect">
            <a:avLst/>
          </a:prstGeom>
        </p:spPr>
      </p:pic>
      <p:pic>
        <p:nvPicPr>
          <p:cNvPr id="43" name="picture 43"/>
          <p:cNvPicPr>
            <a:picLocks noChangeAspect="1"/>
          </p:cNvPicPr>
          <p:nvPr/>
        </p:nvPicPr>
        <p:blipFill>
          <a:blip r:embed="rId4"/>
          <a:stretch>
            <a:fillRect/>
          </a:stretch>
        </p:blipFill>
        <p:spPr>
          <a:xfrm rot="21600000">
            <a:off x="586782" y="1416598"/>
            <a:ext cx="127653" cy="254975"/>
          </a:xfrm>
          <a:prstGeom prst="rect">
            <a:avLst/>
          </a:prstGeom>
        </p:spPr>
      </p:pic>
      <p:sp>
        <p:nvSpPr>
          <p:cNvPr id="44" name="textbox 44"/>
          <p:cNvSpPr/>
          <p:nvPr/>
        </p:nvSpPr>
        <p:spPr>
          <a:xfrm>
            <a:off x="2351055" y="6521354"/>
            <a:ext cx="4606290" cy="292100"/>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7000"/>
              </a:lnSpc>
            </a:pPr>
            <a:r>
              <a:rPr sz="18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可见光</a:t>
            </a:r>
            <a:r>
              <a:rPr sz="18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光谱，波长单位是</a:t>
            </a:r>
            <a:r>
              <a:rPr sz="1800" spc="0" dirty="0">
                <a:solidFill>
                  <a:srgbClr val="053E49">
                    <a:alpha val="100000"/>
                  </a:srgbClr>
                </a:solidFill>
                <a:latin typeface="Times New Roman" panose="02020603050405020304"/>
                <a:ea typeface="Times New Roman" panose="02020603050405020304"/>
                <a:cs typeface="Times New Roman" panose="02020603050405020304"/>
              </a:rPr>
              <a:t>nm</a:t>
            </a:r>
            <a:r>
              <a:rPr sz="18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，频率单位是</a:t>
            </a:r>
            <a:r>
              <a:rPr sz="1800" spc="0" dirty="0">
                <a:solidFill>
                  <a:srgbClr val="053E49">
                    <a:alpha val="100000"/>
                  </a:srgbClr>
                </a:solidFill>
                <a:latin typeface="Times New Roman" panose="02020603050405020304"/>
                <a:ea typeface="Times New Roman" panose="02020603050405020304"/>
                <a:cs typeface="Times New Roman" panose="02020603050405020304"/>
              </a:rPr>
              <a:t>THz</a:t>
            </a:r>
            <a:endParaRPr lang="en-US" altLang="en-US" sz="1800" dirty="0"/>
          </a:p>
        </p:txBody>
      </p:sp>
      <p:pic>
        <p:nvPicPr>
          <p:cNvPr id="45" name="picture 45"/>
          <p:cNvPicPr>
            <a:picLocks noChangeAspect="1"/>
          </p:cNvPicPr>
          <p:nvPr/>
        </p:nvPicPr>
        <p:blipFill>
          <a:blip r:embed="rId5"/>
          <a:stretch>
            <a:fillRect/>
          </a:stretch>
        </p:blipFill>
        <p:spPr>
          <a:xfrm rot="21600000">
            <a:off x="8449056" y="6332218"/>
            <a:ext cx="694943" cy="507490"/>
          </a:xfrm>
          <a:prstGeom prst="rect">
            <a:avLst/>
          </a:prstGeom>
        </p:spPr>
      </p:pic>
      <p:sp>
        <p:nvSpPr>
          <p:cNvPr id="46" name="textbox 46"/>
          <p:cNvSpPr/>
          <p:nvPr/>
        </p:nvSpPr>
        <p:spPr>
          <a:xfrm>
            <a:off x="1020674" y="2405273"/>
            <a:ext cx="339725" cy="403225"/>
          </a:xfrm>
          <a:prstGeom prst="rect">
            <a:avLst/>
          </a:prstGeom>
        </p:spPr>
        <p:txBody>
          <a:bodyPr vert="horz" wrap="square" lIns="0" tIns="0" rIns="0" bIns="0"/>
          <a:lstStyle/>
          <a:p>
            <a:pPr algn="l" rtl="0" eaLnBrk="0">
              <a:lnSpc>
                <a:spcPct val="92000"/>
              </a:lnSpc>
            </a:pPr>
            <a:endParaRPr lang="en-US" altLang="en-US" sz="100" dirty="0"/>
          </a:p>
          <a:p>
            <a:pPr marL="12700" algn="l" rtl="0" eaLnBrk="0">
              <a:lnSpc>
                <a:spcPct val="95000"/>
              </a:lnSpc>
            </a:pPr>
            <a:r>
              <a:rPr sz="2600" spc="-13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短</a:t>
            </a:r>
            <a:endParaRPr lang="en-US" altLang="en-US" sz="26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60422" name="Picture 6" descr="peppers_r"/>
          <p:cNvPicPr>
            <a:picLocks noChangeAspect="1" noChangeArrowheads="1"/>
          </p:cNvPicPr>
          <p:nvPr/>
        </p:nvPicPr>
        <p:blipFill>
          <a:blip r:embed="rId3"/>
          <a:srcRect/>
          <a:stretch>
            <a:fillRect/>
          </a:stretch>
        </p:blipFill>
        <p:spPr bwMode="auto">
          <a:xfrm>
            <a:off x="2473311" y="1419406"/>
            <a:ext cx="1952625" cy="1466850"/>
          </a:xfrm>
          <a:prstGeom prst="rect">
            <a:avLst/>
          </a:prstGeom>
          <a:noFill/>
        </p:spPr>
      </p:pic>
      <p:pic>
        <p:nvPicPr>
          <p:cNvPr id="60421" name="Picture 5" descr="peppers_g"/>
          <p:cNvPicPr>
            <a:picLocks noChangeAspect="1" noChangeArrowheads="1"/>
          </p:cNvPicPr>
          <p:nvPr/>
        </p:nvPicPr>
        <p:blipFill>
          <a:blip r:embed="rId4"/>
          <a:srcRect/>
          <a:stretch>
            <a:fillRect/>
          </a:stretch>
        </p:blipFill>
        <p:spPr bwMode="auto">
          <a:xfrm>
            <a:off x="4624519" y="1419406"/>
            <a:ext cx="1952625" cy="1466850"/>
          </a:xfrm>
          <a:prstGeom prst="rect">
            <a:avLst/>
          </a:prstGeom>
          <a:noFill/>
        </p:spPr>
      </p:pic>
      <p:pic>
        <p:nvPicPr>
          <p:cNvPr id="60420" name="Picture 4" descr="peppers_b"/>
          <p:cNvPicPr>
            <a:picLocks noChangeAspect="1" noChangeArrowheads="1"/>
          </p:cNvPicPr>
          <p:nvPr/>
        </p:nvPicPr>
        <p:blipFill>
          <a:blip r:embed="rId5"/>
          <a:srcRect/>
          <a:stretch>
            <a:fillRect/>
          </a:stretch>
        </p:blipFill>
        <p:spPr bwMode="auto">
          <a:xfrm>
            <a:off x="6768853" y="1419406"/>
            <a:ext cx="1952625" cy="1466850"/>
          </a:xfrm>
          <a:prstGeom prst="rect">
            <a:avLst/>
          </a:prstGeom>
          <a:noFill/>
        </p:spPr>
      </p:pic>
      <p:pic>
        <p:nvPicPr>
          <p:cNvPr id="60425" name="Picture 9" descr="peppers_HSI_H"/>
          <p:cNvPicPr>
            <a:picLocks noChangeAspect="1" noChangeArrowheads="1"/>
          </p:cNvPicPr>
          <p:nvPr/>
        </p:nvPicPr>
        <p:blipFill>
          <a:blip r:embed="rId6"/>
          <a:srcRect/>
          <a:stretch>
            <a:fillRect/>
          </a:stretch>
        </p:blipFill>
        <p:spPr bwMode="auto">
          <a:xfrm>
            <a:off x="2473311" y="3170464"/>
            <a:ext cx="1943100" cy="1457325"/>
          </a:xfrm>
          <a:prstGeom prst="rect">
            <a:avLst/>
          </a:prstGeom>
          <a:noFill/>
        </p:spPr>
      </p:pic>
      <p:pic>
        <p:nvPicPr>
          <p:cNvPr id="60424" name="Picture 8" descr="peppers_HSI_S"/>
          <p:cNvPicPr>
            <a:picLocks noChangeAspect="1" noChangeArrowheads="1"/>
          </p:cNvPicPr>
          <p:nvPr/>
        </p:nvPicPr>
        <p:blipFill>
          <a:blip r:embed="rId7"/>
          <a:srcRect/>
          <a:stretch>
            <a:fillRect/>
          </a:stretch>
        </p:blipFill>
        <p:spPr bwMode="auto">
          <a:xfrm>
            <a:off x="4638972" y="3170464"/>
            <a:ext cx="1943100" cy="1457325"/>
          </a:xfrm>
          <a:prstGeom prst="rect">
            <a:avLst/>
          </a:prstGeom>
          <a:noFill/>
        </p:spPr>
      </p:pic>
      <p:pic>
        <p:nvPicPr>
          <p:cNvPr id="60423" name="Picture 7" descr="peppers_HSI_I"/>
          <p:cNvPicPr>
            <a:picLocks noChangeAspect="1" noChangeArrowheads="1"/>
          </p:cNvPicPr>
          <p:nvPr/>
        </p:nvPicPr>
        <p:blipFill>
          <a:blip r:embed="rId8"/>
          <a:srcRect/>
          <a:stretch>
            <a:fillRect/>
          </a:stretch>
        </p:blipFill>
        <p:spPr bwMode="auto">
          <a:xfrm>
            <a:off x="6797759" y="3170464"/>
            <a:ext cx="1943100" cy="1457325"/>
          </a:xfrm>
          <a:prstGeom prst="rect">
            <a:avLst/>
          </a:prstGeom>
          <a:noFill/>
        </p:spPr>
      </p:pic>
      <p:pic>
        <p:nvPicPr>
          <p:cNvPr id="60428" name="Picture 12" descr="peppers_h"/>
          <p:cNvPicPr>
            <a:picLocks noChangeAspect="1" noChangeArrowheads="1"/>
          </p:cNvPicPr>
          <p:nvPr/>
        </p:nvPicPr>
        <p:blipFill>
          <a:blip r:embed="rId9"/>
          <a:srcRect/>
          <a:stretch>
            <a:fillRect/>
          </a:stretch>
        </p:blipFill>
        <p:spPr bwMode="auto">
          <a:xfrm>
            <a:off x="2473311" y="4881983"/>
            <a:ext cx="1952625" cy="1466850"/>
          </a:xfrm>
          <a:prstGeom prst="rect">
            <a:avLst/>
          </a:prstGeom>
          <a:noFill/>
        </p:spPr>
      </p:pic>
      <p:pic>
        <p:nvPicPr>
          <p:cNvPr id="60427" name="Picture 11" descr="peppers_s"/>
          <p:cNvPicPr>
            <a:picLocks noChangeAspect="1" noChangeArrowheads="1"/>
          </p:cNvPicPr>
          <p:nvPr/>
        </p:nvPicPr>
        <p:blipFill>
          <a:blip r:embed="rId10"/>
          <a:srcRect/>
          <a:stretch>
            <a:fillRect/>
          </a:stretch>
        </p:blipFill>
        <p:spPr bwMode="auto">
          <a:xfrm>
            <a:off x="4638972" y="4881983"/>
            <a:ext cx="1952625" cy="1466850"/>
          </a:xfrm>
          <a:prstGeom prst="rect">
            <a:avLst/>
          </a:prstGeom>
          <a:noFill/>
        </p:spPr>
      </p:pic>
      <p:pic>
        <p:nvPicPr>
          <p:cNvPr id="60426" name="Picture 10" descr="peppers_v"/>
          <p:cNvPicPr>
            <a:picLocks noChangeAspect="1" noChangeArrowheads="1"/>
          </p:cNvPicPr>
          <p:nvPr/>
        </p:nvPicPr>
        <p:blipFill>
          <a:blip r:embed="rId11"/>
          <a:srcRect/>
          <a:stretch>
            <a:fillRect/>
          </a:stretch>
        </p:blipFill>
        <p:spPr bwMode="auto">
          <a:xfrm>
            <a:off x="6797759" y="4881983"/>
            <a:ext cx="1952625" cy="1466850"/>
          </a:xfrm>
          <a:prstGeom prst="rect">
            <a:avLst/>
          </a:prstGeom>
          <a:noFill/>
        </p:spPr>
      </p:pic>
      <p:sp>
        <p:nvSpPr>
          <p:cNvPr id="16" name="标题 15"/>
          <p:cNvSpPr>
            <a:spLocks noGrp="1"/>
          </p:cNvSpPr>
          <p:nvPr>
            <p:ph type="title"/>
          </p:nvPr>
        </p:nvSpPr>
        <p:spPr/>
        <p:txBody>
          <a:bodyPr/>
          <a:lstStyle/>
          <a:p>
            <a:r>
              <a:rPr lang="en-US" altLang="zh-CN" dirty="0">
                <a:latin typeface="+mj-lt"/>
              </a:rPr>
              <a:t>HSV</a:t>
            </a:r>
            <a:r>
              <a:rPr lang="zh-CN" altLang="en-US" dirty="0">
                <a:latin typeface="黑体" pitchFamily="2" charset="-122"/>
              </a:rPr>
              <a:t>和</a:t>
            </a:r>
            <a:r>
              <a:rPr lang="en-US" altLang="zh-CN" dirty="0">
                <a:latin typeface="+mj-lt"/>
              </a:rPr>
              <a:t>HSI</a:t>
            </a:r>
            <a:r>
              <a:rPr lang="x-none" dirty="0">
                <a:latin typeface="黑体" pitchFamily="2" charset="-122"/>
              </a:rPr>
              <a:t>颜色</a:t>
            </a:r>
            <a:r>
              <a:rPr lang="zh-CN" altLang="en-US" dirty="0">
                <a:latin typeface="黑体" pitchFamily="2" charset="-122"/>
              </a:rPr>
              <a:t>空间</a:t>
            </a:r>
            <a:r>
              <a:rPr lang="zh-CN" altLang="en-US" dirty="0">
                <a:cs typeface="Times New Roman" pitchFamily="18" charset="0"/>
              </a:rPr>
              <a:t>中</a:t>
            </a:r>
            <a:r>
              <a:rPr lang="zh-CN" altLang="en-US" dirty="0">
                <a:latin typeface="黑体" pitchFamily="2" charset="-122"/>
                <a:cs typeface="Times New Roman" pitchFamily="18" charset="0"/>
              </a:rPr>
              <a:t>的各分量图像</a:t>
            </a:r>
            <a:endParaRPr lang="zh-CN" altLang="en-US" dirty="0">
              <a:latin typeface="黑体" pitchFamily="2" charset="-122"/>
            </a:endParaRPr>
          </a:p>
        </p:txBody>
      </p:sp>
      <p:pic>
        <p:nvPicPr>
          <p:cNvPr id="17" name="Picture 2" descr="pepper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3528" y="1412776"/>
            <a:ext cx="1951200" cy="1461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ction Button: End 17">
            <a:hlinkClick r:id="" action="ppaction://noaction" highlightClick="1"/>
          </p:cNvPr>
          <p:cNvSpPr>
            <a:spLocks noChangeAspect="1"/>
          </p:cNvSpPr>
          <p:nvPr/>
        </p:nvSpPr>
        <p:spPr>
          <a:xfrm>
            <a:off x="8532440" y="6363506"/>
            <a:ext cx="312725" cy="312725"/>
          </a:xfrm>
          <a:prstGeom prst="actionButtonEnd">
            <a:avLst/>
          </a:prstGeom>
          <a:solidFill>
            <a:srgbClr val="2B7F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Rectangle 1"/>
          <p:cNvSpPr/>
          <p:nvPr/>
        </p:nvSpPr>
        <p:spPr>
          <a:xfrm>
            <a:off x="2242136" y="6285213"/>
            <a:ext cx="238238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HSV</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颜色空间中的</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分量</a:t>
            </a:r>
            <a:endParaRPr kumimoji="0" lang="zh-CN" alt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Rectangle 2"/>
          <p:cNvSpPr/>
          <p:nvPr/>
        </p:nvSpPr>
        <p:spPr>
          <a:xfrm>
            <a:off x="4464979" y="6285213"/>
            <a:ext cx="234872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HSV</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颜色空间中的</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S</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分量</a:t>
            </a:r>
            <a:endParaRPr kumimoji="0" lang="zh-CN" alt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Rectangle 3"/>
          <p:cNvSpPr/>
          <p:nvPr/>
        </p:nvSpPr>
        <p:spPr>
          <a:xfrm>
            <a:off x="6603545" y="6285213"/>
            <a:ext cx="2382383" cy="338554"/>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HSV</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颜色空间中的</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V</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分量</a:t>
            </a:r>
            <a:endPar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5" name="Rectangle 4"/>
          <p:cNvSpPr/>
          <p:nvPr/>
        </p:nvSpPr>
        <p:spPr>
          <a:xfrm>
            <a:off x="2294488" y="4577086"/>
            <a:ext cx="230383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HSI</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颜色空间中的</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分量</a:t>
            </a:r>
            <a:endParaRPr kumimoji="0" lang="zh-CN" alt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7" name="Rectangle 6"/>
          <p:cNvSpPr/>
          <p:nvPr/>
        </p:nvSpPr>
        <p:spPr>
          <a:xfrm>
            <a:off x="4527586" y="4577086"/>
            <a:ext cx="227017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HSI</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颜色空间中的</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S</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分量</a:t>
            </a:r>
            <a:endParaRPr kumimoji="0" lang="zh-CN" alt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Rectangle 7"/>
          <p:cNvSpPr/>
          <p:nvPr/>
        </p:nvSpPr>
        <p:spPr>
          <a:xfrm>
            <a:off x="6682093" y="4577086"/>
            <a:ext cx="2225289" cy="338554"/>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HSI</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颜色空间中的</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I</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分量</a:t>
            </a:r>
            <a:endPar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9" name="Rectangle 8"/>
          <p:cNvSpPr/>
          <p:nvPr/>
        </p:nvSpPr>
        <p:spPr>
          <a:xfrm>
            <a:off x="2181071" y="2836776"/>
            <a:ext cx="238238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RGB</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颜色空间中的</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R</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分量</a:t>
            </a:r>
            <a:endParaRPr kumimoji="0" lang="zh-CN" alt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10" name="Rectangle 9"/>
          <p:cNvSpPr/>
          <p:nvPr/>
        </p:nvSpPr>
        <p:spPr>
          <a:xfrm>
            <a:off x="4416889" y="2836776"/>
            <a:ext cx="24449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RGB</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颜色空间中的</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G</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分量 </a:t>
            </a:r>
            <a:endParaRPr kumimoji="0" lang="zh-CN" alt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Rectangle 11"/>
          <p:cNvSpPr/>
          <p:nvPr/>
        </p:nvSpPr>
        <p:spPr>
          <a:xfrm>
            <a:off x="6617818" y="2836776"/>
            <a:ext cx="2382383" cy="338554"/>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RGB</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颜色空间中的</a:t>
            </a:r>
            <a:r>
              <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B</a:t>
            </a:r>
            <a:r>
              <a:rPr kumimoji="0" lang="zh-CN" altLang="en-US"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分量</a:t>
            </a:r>
            <a:endParaRPr kumimoji="0" lang="en-US" altLang="zh-CN" sz="16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3764137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1" name="picture 1171"/>
          <p:cNvPicPr>
            <a:picLocks noChangeAspect="1"/>
          </p:cNvPicPr>
          <p:nvPr/>
        </p:nvPicPr>
        <p:blipFill>
          <a:blip r:embed="rId2"/>
          <a:stretch>
            <a:fillRect/>
          </a:stretch>
        </p:blipFill>
        <p:spPr>
          <a:xfrm rot="21600000">
            <a:off x="0" y="0"/>
            <a:ext cx="9144000" cy="6857997"/>
          </a:xfrm>
          <a:prstGeom prst="rect">
            <a:avLst/>
          </a:prstGeom>
        </p:spPr>
      </p:pic>
      <p:sp>
        <p:nvSpPr>
          <p:cNvPr id="1172" name="textbox 1172"/>
          <p:cNvSpPr/>
          <p:nvPr/>
        </p:nvSpPr>
        <p:spPr>
          <a:xfrm>
            <a:off x="1921394" y="2944614"/>
            <a:ext cx="5330190" cy="890269"/>
          </a:xfrm>
          <a:prstGeom prst="rect">
            <a:avLst/>
          </a:prstGeom>
        </p:spPr>
        <p:txBody>
          <a:bodyPr vert="horz" wrap="square" lIns="0" tIns="0" rIns="0" bIns="0"/>
          <a:lstStyle/>
          <a:p>
            <a:pPr algn="l" rtl="0" eaLnBrk="0">
              <a:lnSpc>
                <a:spcPct val="58000"/>
              </a:lnSpc>
            </a:pPr>
            <a:endParaRPr lang="en-US" altLang="en-US" sz="100" dirty="0"/>
          </a:p>
          <a:p>
            <a:pPr marL="12700" algn="l" rtl="0" eaLnBrk="0">
              <a:lnSpc>
                <a:spcPct val="95000"/>
              </a:lnSpc>
            </a:pPr>
            <a:r>
              <a:rPr sz="6000" spc="-30" dirty="0">
                <a:solidFill>
                  <a:srgbClr val="FFFFFF">
                    <a:alpha val="100000"/>
                  </a:srgbClr>
                </a:solidFill>
                <a:latin typeface="黑体" panose="02010609060101010101" charset="-122"/>
                <a:ea typeface="黑体" panose="02010609060101010101" charset="-122"/>
                <a:cs typeface="黑体" panose="02010609060101010101" charset="-122"/>
              </a:rPr>
              <a:t>假彩色、伪彩</a:t>
            </a:r>
            <a:r>
              <a:rPr sz="6000" spc="-20" dirty="0">
                <a:solidFill>
                  <a:srgbClr val="FFFFFF">
                    <a:alpha val="100000"/>
                  </a:srgbClr>
                </a:solidFill>
                <a:latin typeface="黑体" panose="02010609060101010101" charset="-122"/>
                <a:ea typeface="黑体" panose="02010609060101010101" charset="-122"/>
                <a:cs typeface="黑体" panose="02010609060101010101" charset="-122"/>
              </a:rPr>
              <a:t>色</a:t>
            </a:r>
            <a:endParaRPr lang="en-US" altLang="en-US" sz="6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textbox 1173"/>
          <p:cNvSpPr/>
          <p:nvPr/>
        </p:nvSpPr>
        <p:spPr>
          <a:xfrm>
            <a:off x="563719" y="1446677"/>
            <a:ext cx="7870190" cy="4523104"/>
          </a:xfrm>
          <a:prstGeom prst="rect">
            <a:avLst/>
          </a:prstGeom>
        </p:spPr>
        <p:txBody>
          <a:bodyPr vert="horz" wrap="square" lIns="0" tIns="0" rIns="0" bIns="0"/>
          <a:lstStyle/>
          <a:p>
            <a:pPr algn="l" rtl="0" eaLnBrk="0">
              <a:lnSpc>
                <a:spcPct val="71000"/>
              </a:lnSpc>
            </a:pPr>
            <a:endParaRPr lang="en-US" altLang="en-US" sz="100" dirty="0"/>
          </a:p>
          <a:p>
            <a:pPr marL="12700" algn="l" rtl="0" eaLnBrk="0">
              <a:lnSpc>
                <a:spcPct val="97000"/>
              </a:lnSpc>
              <a:tabLst>
                <a:tab pos="140335" algn="l"/>
              </a:tabLst>
            </a:pPr>
            <a:r>
              <a:rPr sz="2600" spc="0" dirty="0">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真彩色</a:t>
            </a:r>
            <a:r>
              <a:rPr sz="2600" spc="-7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图像</a:t>
            </a:r>
            <a:r>
              <a:rPr sz="260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a:t>
            </a:r>
            <a:r>
              <a:rPr sz="2600" spc="-70" dirty="0">
                <a:solidFill>
                  <a:srgbClr val="000000">
                    <a:alpha val="100000"/>
                  </a:srgbClr>
                </a:solidFill>
                <a:latin typeface="Cambria Math" panose="02040503050406030204"/>
                <a:ea typeface="Cambria Math" panose="02040503050406030204"/>
                <a:cs typeface="Cambria Math" panose="02040503050406030204"/>
              </a:rPr>
              <a:t> </a:t>
            </a:r>
            <a:r>
              <a:rPr sz="2600" spc="-7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True</a:t>
            </a:r>
            <a:r>
              <a:rPr sz="2600" spc="-70" dirty="0">
                <a:solidFill>
                  <a:srgbClr val="000000">
                    <a:alpha val="100000"/>
                  </a:srgbClr>
                </a:solidFill>
                <a:latin typeface="Cambria Math" panose="02040503050406030204"/>
                <a:ea typeface="Cambria Math" panose="02040503050406030204"/>
                <a:cs typeface="Cambria Math" panose="02040503050406030204"/>
              </a:rPr>
              <a:t> </a:t>
            </a:r>
            <a:r>
              <a:rPr sz="2600" spc="-7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col</a:t>
            </a:r>
            <a:r>
              <a:rPr sz="2600" spc="-6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o</a:t>
            </a:r>
            <a:r>
              <a:rPr sz="2600" spc="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r</a:t>
            </a:r>
            <a:r>
              <a:rPr sz="2600" spc="-70" dirty="0">
                <a:solidFill>
                  <a:srgbClr val="000000">
                    <a:alpha val="100000"/>
                  </a:srgbClr>
                </a:solidFill>
                <a:latin typeface="Cambria Math" panose="02040503050406030204"/>
                <a:ea typeface="Cambria Math" panose="02040503050406030204"/>
                <a:cs typeface="Cambria Math" panose="02040503050406030204"/>
              </a:rPr>
              <a:t> </a:t>
            </a:r>
            <a:r>
              <a:rPr sz="2600" spc="-7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a:t>
            </a:r>
            <a:endParaRPr lang="en-US" altLang="en-US" sz="2600" dirty="0"/>
          </a:p>
          <a:p>
            <a:pPr marL="524510" algn="l" rtl="0" eaLnBrk="0">
              <a:lnSpc>
                <a:spcPct val="83000"/>
              </a:lnSpc>
              <a:spcBef>
                <a:spcPts val="1305"/>
              </a:spcBef>
            </a:pPr>
            <a:r>
              <a:rPr sz="2400" spc="-50" dirty="0">
                <a:solidFill>
                  <a:srgbClr val="000000">
                    <a:alpha val="100000"/>
                  </a:srgbClr>
                </a:solidFill>
                <a:latin typeface="Cambria Math" panose="02040503050406030204"/>
                <a:ea typeface="Cambria Math" panose="02040503050406030204"/>
                <a:cs typeface="Cambria Math" panose="02040503050406030204"/>
              </a:rPr>
              <a:t>–  </a:t>
            </a:r>
            <a:r>
              <a:rPr sz="2400" spc="-50" dirty="0" err="1">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真实反映自然界物体本来颜色</a:t>
            </a:r>
            <a:r>
              <a:rPr sz="2400" spc="-40" dirty="0" err="1">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a:t>
            </a:r>
            <a:r>
              <a:rPr sz="2400" spc="0" dirty="0" err="1">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图像</a:t>
            </a:r>
            <a:endParaRPr lang="en-US" altLang="en-US" sz="2400" dirty="0"/>
          </a:p>
          <a:p>
            <a:pPr marL="12700" algn="l" rtl="0" eaLnBrk="0">
              <a:lnSpc>
                <a:spcPts val="4655"/>
              </a:lnSpc>
              <a:tabLst>
                <a:tab pos="140335" algn="l"/>
              </a:tabLst>
            </a:pPr>
            <a:r>
              <a:rPr sz="2600" spc="0" dirty="0">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假彩色</a:t>
            </a:r>
            <a:r>
              <a:rPr sz="2600" spc="-7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图像</a:t>
            </a:r>
            <a:r>
              <a:rPr sz="260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7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a:t>
            </a:r>
            <a:r>
              <a:rPr sz="2600" spc="-70" dirty="0">
                <a:solidFill>
                  <a:srgbClr val="000000">
                    <a:alpha val="100000"/>
                  </a:srgbClr>
                </a:solidFill>
                <a:latin typeface="Cambria Math" panose="02040503050406030204"/>
                <a:ea typeface="Cambria Math" panose="02040503050406030204"/>
                <a:cs typeface="Cambria Math" panose="02040503050406030204"/>
              </a:rPr>
              <a:t> </a:t>
            </a:r>
            <a:r>
              <a:rPr sz="2600" spc="-7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False</a:t>
            </a:r>
            <a:r>
              <a:rPr sz="2600" spc="-70" dirty="0">
                <a:solidFill>
                  <a:srgbClr val="000000">
                    <a:alpha val="100000"/>
                  </a:srgbClr>
                </a:solidFill>
                <a:latin typeface="Cambria Math" panose="02040503050406030204"/>
                <a:ea typeface="Cambria Math" panose="02040503050406030204"/>
                <a:cs typeface="Cambria Math" panose="02040503050406030204"/>
              </a:rPr>
              <a:t> </a:t>
            </a:r>
            <a:r>
              <a:rPr sz="2600" spc="-7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col</a:t>
            </a:r>
            <a:r>
              <a:rPr sz="2600" spc="-2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o</a:t>
            </a:r>
            <a:r>
              <a:rPr sz="2600" spc="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r</a:t>
            </a:r>
            <a:r>
              <a:rPr sz="2600" spc="-70" dirty="0">
                <a:solidFill>
                  <a:srgbClr val="000000">
                    <a:alpha val="100000"/>
                  </a:srgbClr>
                </a:solidFill>
                <a:latin typeface="Cambria Math" panose="02040503050406030204"/>
                <a:ea typeface="Cambria Math" panose="02040503050406030204"/>
                <a:cs typeface="Cambria Math" panose="02040503050406030204"/>
              </a:rPr>
              <a:t> </a:t>
            </a:r>
            <a:r>
              <a:rPr sz="2600" spc="-7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a:t>
            </a:r>
            <a:endParaRPr lang="en-US" altLang="en-US" sz="2600" dirty="0"/>
          </a:p>
          <a:p>
            <a:pPr marL="524510" algn="l" rtl="0" eaLnBrk="0">
              <a:lnSpc>
                <a:spcPct val="95000"/>
              </a:lnSpc>
              <a:spcBef>
                <a:spcPts val="1340"/>
              </a:spcBef>
            </a:pPr>
            <a:r>
              <a:rPr sz="2400" spc="-30" dirty="0">
                <a:solidFill>
                  <a:srgbClr val="000000">
                    <a:alpha val="100000"/>
                  </a:srgbClr>
                </a:solidFill>
                <a:latin typeface="Cambria Math" panose="02040503050406030204"/>
                <a:ea typeface="Cambria Math" panose="02040503050406030204"/>
                <a:cs typeface="Cambria Math" panose="02040503050406030204"/>
              </a:rPr>
              <a:t>–  </a:t>
            </a:r>
            <a:r>
              <a:rPr sz="2400" spc="-30" dirty="0" err="1">
                <a:ln w="871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根据波长的不同赋予不同颜色的处理</a:t>
            </a:r>
            <a:endParaRPr lang="en-US" altLang="en-US" sz="2400" dirty="0"/>
          </a:p>
          <a:p>
            <a:pPr marL="524510" algn="l" rtl="0" eaLnBrk="0">
              <a:lnSpc>
                <a:spcPct val="83000"/>
              </a:lnSpc>
              <a:spcBef>
                <a:spcPts val="1335"/>
              </a:spcBef>
            </a:pPr>
            <a:r>
              <a:rPr sz="2400" spc="-110" dirty="0">
                <a:solidFill>
                  <a:srgbClr val="000000">
                    <a:alpha val="100000"/>
                  </a:srgbClr>
                </a:solidFill>
                <a:latin typeface="Cambria Math" panose="02040503050406030204"/>
                <a:ea typeface="Cambria Math" panose="02040503050406030204"/>
                <a:cs typeface="Cambria Math" panose="02040503050406030204"/>
              </a:rPr>
              <a:t>–  </a:t>
            </a:r>
            <a:r>
              <a:rPr sz="2400" spc="-110" dirty="0" err="1">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彩色到彩色的映射</a:t>
            </a:r>
            <a:endParaRPr lang="en-US" altLang="en-US" sz="2400" dirty="0"/>
          </a:p>
          <a:p>
            <a:pPr marL="12700" algn="l" rtl="0" eaLnBrk="0">
              <a:lnSpc>
                <a:spcPts val="4655"/>
              </a:lnSpc>
              <a:tabLst>
                <a:tab pos="140335" algn="l"/>
              </a:tabLst>
            </a:pPr>
            <a:r>
              <a:rPr sz="2600" spc="0" dirty="0">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50" dirty="0">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5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伪彩色</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图像</a:t>
            </a:r>
            <a:r>
              <a:rPr sz="2600" spc="-5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a:t>
            </a:r>
            <a:r>
              <a:rPr sz="2600" spc="-50" dirty="0">
                <a:solidFill>
                  <a:srgbClr val="000000">
                    <a:alpha val="100000"/>
                  </a:srgbClr>
                </a:solidFill>
                <a:latin typeface="Cambria Math" panose="02040503050406030204"/>
                <a:ea typeface="Cambria Math" panose="02040503050406030204"/>
                <a:cs typeface="Cambria Math" panose="02040503050406030204"/>
              </a:rPr>
              <a:t> </a:t>
            </a:r>
            <a:r>
              <a:rPr sz="2600" spc="-5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Pseudo</a:t>
            </a:r>
            <a:r>
              <a:rPr sz="2600" spc="-50" dirty="0">
                <a:solidFill>
                  <a:srgbClr val="000000">
                    <a:alpha val="100000"/>
                  </a:srgbClr>
                </a:solidFill>
                <a:latin typeface="Cambria Math" panose="02040503050406030204"/>
                <a:ea typeface="Cambria Math" panose="02040503050406030204"/>
                <a:cs typeface="Cambria Math" panose="02040503050406030204"/>
              </a:rPr>
              <a:t> </a:t>
            </a:r>
            <a:r>
              <a:rPr sz="2600" spc="-5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c</a:t>
            </a:r>
            <a:r>
              <a:rPr sz="2600" spc="-2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o</a:t>
            </a:r>
            <a:r>
              <a:rPr sz="2600" spc="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lor</a:t>
            </a:r>
            <a:r>
              <a:rPr sz="2600" spc="-50" dirty="0">
                <a:solidFill>
                  <a:srgbClr val="000000">
                    <a:alpha val="100000"/>
                  </a:srgbClr>
                </a:solidFill>
                <a:latin typeface="Cambria Math" panose="02040503050406030204"/>
                <a:ea typeface="Cambria Math" panose="02040503050406030204"/>
                <a:cs typeface="Cambria Math" panose="02040503050406030204"/>
              </a:rPr>
              <a:t> </a:t>
            </a:r>
            <a:r>
              <a:rPr sz="2600" spc="-50" dirty="0">
                <a:ln w="944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a:t>
            </a:r>
            <a:endParaRPr lang="en-US" altLang="en-US" sz="2600" dirty="0"/>
          </a:p>
          <a:p>
            <a:pPr marL="828040" indent="-303530" algn="l" rtl="0" eaLnBrk="0">
              <a:lnSpc>
                <a:spcPct val="108000"/>
              </a:lnSpc>
              <a:spcBef>
                <a:spcPts val="1350"/>
              </a:spcBef>
            </a:pPr>
            <a:r>
              <a:rPr sz="2400" spc="20" dirty="0">
                <a:solidFill>
                  <a:srgbClr val="000000">
                    <a:alpha val="100000"/>
                  </a:srgbClr>
                </a:solidFill>
                <a:latin typeface="Cambria Math" panose="02040503050406030204"/>
                <a:ea typeface="Cambria Math" panose="02040503050406030204"/>
                <a:cs typeface="Cambria Math" panose="02040503050406030204"/>
              </a:rPr>
              <a:t>–  </a:t>
            </a:r>
            <a:r>
              <a:rPr sz="2400" spc="20" dirty="0" err="1">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根据一定的准则，将</a:t>
            </a:r>
            <a:r>
              <a:rPr lang="zh-CN" altLang="en-US" sz="2400" spc="20" dirty="0">
                <a:ln w="870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单</a:t>
            </a:r>
            <a:r>
              <a:rPr sz="2400" spc="10" dirty="0" err="1">
                <a:ln w="870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色</a:t>
            </a:r>
            <a:r>
              <a:rPr sz="2400" spc="0" dirty="0" err="1">
                <a:ln w="870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图像</a:t>
            </a:r>
            <a:r>
              <a:rPr sz="2400" spc="0" dirty="0" err="1">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的不同灰度赋予不同颜</a:t>
            </a:r>
            <a:r>
              <a:rPr sz="2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400" spc="-70" dirty="0" err="1">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色的处理</a:t>
            </a:r>
            <a:endParaRPr lang="en-US" altLang="en-US" sz="2400" dirty="0"/>
          </a:p>
          <a:p>
            <a:pPr algn="l" rtl="0" eaLnBrk="0">
              <a:lnSpc>
                <a:spcPct val="106000"/>
              </a:lnSpc>
            </a:pPr>
            <a:endParaRPr lang="en-US" altLang="en-US" sz="1000" dirty="0"/>
          </a:p>
          <a:p>
            <a:pPr algn="l" rtl="0" eaLnBrk="0">
              <a:lnSpc>
                <a:spcPct val="9000"/>
              </a:lnSpc>
            </a:pPr>
            <a:endParaRPr lang="en-US" altLang="en-US" sz="100" dirty="0"/>
          </a:p>
          <a:p>
            <a:pPr marL="524510" algn="l" rtl="0" eaLnBrk="0">
              <a:lnSpc>
                <a:spcPct val="95000"/>
              </a:lnSpc>
            </a:pPr>
            <a:r>
              <a:rPr sz="2400" spc="10" dirty="0">
                <a:solidFill>
                  <a:srgbClr val="000000">
                    <a:alpha val="100000"/>
                  </a:srgbClr>
                </a:solidFill>
                <a:latin typeface="Cambria Math" panose="02040503050406030204"/>
                <a:ea typeface="Cambria Math" panose="02040503050406030204"/>
                <a:cs typeface="Cambria Math" panose="02040503050406030204"/>
              </a:rPr>
              <a:t>–  </a:t>
            </a:r>
            <a:r>
              <a:rPr sz="2400" spc="10" dirty="0" err="1">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灰度到彩色的</a:t>
            </a:r>
            <a:r>
              <a:rPr sz="2400" spc="0" dirty="0" err="1">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映射</a:t>
            </a:r>
            <a:endParaRPr lang="en-US" altLang="en-US" sz="2400" dirty="0"/>
          </a:p>
        </p:txBody>
      </p:sp>
      <p:pic>
        <p:nvPicPr>
          <p:cNvPr id="1174" name="picture 1174"/>
          <p:cNvPicPr>
            <a:picLocks noChangeAspect="1"/>
          </p:cNvPicPr>
          <p:nvPr/>
        </p:nvPicPr>
        <p:blipFill>
          <a:blip r:embed="rId2"/>
          <a:stretch>
            <a:fillRect/>
          </a:stretch>
        </p:blipFill>
        <p:spPr>
          <a:xfrm rot="21600000">
            <a:off x="576419" y="4137827"/>
            <a:ext cx="127653" cy="254975"/>
          </a:xfrm>
          <a:prstGeom prst="rect">
            <a:avLst/>
          </a:prstGeom>
        </p:spPr>
      </p:pic>
      <p:pic>
        <p:nvPicPr>
          <p:cNvPr id="1175" name="picture 1175"/>
          <p:cNvPicPr>
            <a:picLocks noChangeAspect="1"/>
          </p:cNvPicPr>
          <p:nvPr/>
        </p:nvPicPr>
        <p:blipFill>
          <a:blip r:embed="rId2"/>
          <a:stretch>
            <a:fillRect/>
          </a:stretch>
        </p:blipFill>
        <p:spPr>
          <a:xfrm rot="21600000">
            <a:off x="576419" y="2555533"/>
            <a:ext cx="127653" cy="254975"/>
          </a:xfrm>
          <a:prstGeom prst="rect">
            <a:avLst/>
          </a:prstGeom>
        </p:spPr>
      </p:pic>
      <p:pic>
        <p:nvPicPr>
          <p:cNvPr id="1176" name="picture 1176"/>
          <p:cNvPicPr>
            <a:picLocks noChangeAspect="1"/>
          </p:cNvPicPr>
          <p:nvPr/>
        </p:nvPicPr>
        <p:blipFill>
          <a:blip r:embed="rId2"/>
          <a:stretch>
            <a:fillRect/>
          </a:stretch>
        </p:blipFill>
        <p:spPr>
          <a:xfrm rot="21600000">
            <a:off x="576419" y="1488480"/>
            <a:ext cx="127653" cy="254975"/>
          </a:xfrm>
          <a:prstGeom prst="rect">
            <a:avLst/>
          </a:prstGeom>
        </p:spPr>
      </p:pic>
      <p:graphicFrame>
        <p:nvGraphicFramePr>
          <p:cNvPr id="1177" name="table 1177"/>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162560" algn="l" rtl="0" eaLnBrk="0">
                        <a:lnSpc>
                          <a:spcPct val="80000"/>
                        </a:lnSpc>
                      </a:pPr>
                      <a:r>
                        <a:rPr sz="1800" spc="-50" dirty="0">
                          <a:solidFill>
                            <a:srgbClr val="FFFFFF">
                              <a:alpha val="100000"/>
                            </a:srgbClr>
                          </a:solidFill>
                          <a:latin typeface="Arial" panose="020B0604020202020204"/>
                          <a:ea typeface="Arial" panose="020B0604020202020204"/>
                          <a:cs typeface="Arial" panose="020B0604020202020204"/>
                        </a:rPr>
                        <a:t>10</a:t>
                      </a:r>
                      <a:r>
                        <a:rPr sz="1800" spc="-40" dirty="0">
                          <a:solidFill>
                            <a:srgbClr val="FFFFFF">
                              <a:alpha val="100000"/>
                            </a:srgbClr>
                          </a:solidFill>
                          <a:latin typeface="Arial" panose="020B0604020202020204"/>
                          <a:ea typeface="Arial" panose="020B0604020202020204"/>
                          <a:cs typeface="Arial" panose="020B0604020202020204"/>
                        </a:rPr>
                        <a:t>2</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1000"/>
                        </a:lnSpc>
                      </a:pPr>
                      <a:endParaRPr lang="en-US" altLang="en-US" sz="1000" dirty="0"/>
                    </a:p>
                    <a:p>
                      <a:pPr algn="l" rtl="0" eaLnBrk="0">
                        <a:lnSpc>
                          <a:spcPct val="122000"/>
                        </a:lnSpc>
                      </a:pPr>
                      <a:endParaRPr lang="en-US" altLang="en-US" sz="1000" dirty="0"/>
                    </a:p>
                    <a:p>
                      <a:pPr algn="l" rtl="0" eaLnBrk="0">
                        <a:lnSpc>
                          <a:spcPct val="6000"/>
                        </a:lnSpc>
                      </a:pPr>
                      <a:endParaRPr lang="en-US" altLang="en-US" sz="100" dirty="0"/>
                    </a:p>
                    <a:p>
                      <a:pPr algn="r" rtl="0" eaLnBrk="0">
                        <a:lnSpc>
                          <a:spcPct val="99000"/>
                        </a:lnSpc>
                      </a:pPr>
                      <a:r>
                        <a:rPr sz="3800" spc="20" dirty="0">
                          <a:solidFill>
                            <a:srgbClr val="FFFFFF">
                              <a:alpha val="100000"/>
                            </a:srgbClr>
                          </a:solidFill>
                          <a:latin typeface="黑体" panose="02010609060101010101" charset="-122"/>
                          <a:ea typeface="黑体" panose="02010609060101010101" charset="-122"/>
                          <a:cs typeface="黑体" panose="02010609060101010101" charset="-122"/>
                        </a:rPr>
                        <a:t>真彩色、 伪彩色、</a:t>
                      </a:r>
                      <a:r>
                        <a:rPr sz="3800" spc="10" dirty="0">
                          <a:solidFill>
                            <a:srgbClr val="FFFFFF">
                              <a:alpha val="100000"/>
                            </a:srgbClr>
                          </a:solidFill>
                          <a:latin typeface="黑体" panose="02010609060101010101" charset="-122"/>
                          <a:ea typeface="黑体" panose="02010609060101010101" charset="-122"/>
                          <a:cs typeface="黑体" panose="02010609060101010101" charset="-122"/>
                        </a:rPr>
                        <a:t> </a:t>
                      </a:r>
                      <a:r>
                        <a:rPr sz="3800" spc="0" dirty="0">
                          <a:solidFill>
                            <a:srgbClr val="FFFFFF">
                              <a:alpha val="100000"/>
                            </a:srgbClr>
                          </a:solidFill>
                          <a:latin typeface="黑体" panose="02010609060101010101" charset="-122"/>
                          <a:ea typeface="黑体" panose="02010609060101010101" charset="-122"/>
                          <a:cs typeface="黑体" panose="02010609060101010101" charset="-122"/>
                        </a:rPr>
                        <a:t>假彩色</a:t>
                      </a:r>
                      <a:endParaRPr lang="en-US" altLang="en-US" sz="38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1178" name="picture 1178"/>
          <p:cNvPicPr>
            <a:picLocks noChangeAspect="1"/>
          </p:cNvPicPr>
          <p:nvPr/>
        </p:nvPicPr>
        <p:blipFill>
          <a:blip r:embed="rId3"/>
          <a:stretch>
            <a:fillRect/>
          </a:stretch>
        </p:blipFill>
        <p:spPr>
          <a:xfrm rot="21600000">
            <a:off x="8449056" y="6332218"/>
            <a:ext cx="694943" cy="50749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9" name="picture 1179"/>
          <p:cNvPicPr>
            <a:picLocks noChangeAspect="1"/>
          </p:cNvPicPr>
          <p:nvPr/>
        </p:nvPicPr>
        <p:blipFill>
          <a:blip r:embed="rId2"/>
          <a:stretch>
            <a:fillRect/>
          </a:stretch>
        </p:blipFill>
        <p:spPr>
          <a:xfrm rot="21600000">
            <a:off x="3924300" y="1196340"/>
            <a:ext cx="5074919" cy="3648455"/>
          </a:xfrm>
          <a:prstGeom prst="rect">
            <a:avLst/>
          </a:prstGeom>
        </p:spPr>
      </p:pic>
      <p:sp>
        <p:nvSpPr>
          <p:cNvPr id="1180" name="textbox 1180"/>
          <p:cNvSpPr/>
          <p:nvPr/>
        </p:nvSpPr>
        <p:spPr>
          <a:xfrm>
            <a:off x="304901" y="1441501"/>
            <a:ext cx="3616325" cy="4909184"/>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5000"/>
              </a:lnSpc>
              <a:tabLst>
                <a:tab pos="130175" algn="l"/>
              </a:tabLst>
            </a:pPr>
            <a:r>
              <a:rPr sz="2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40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400" spc="3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每一个彩色像素</a:t>
            </a:r>
            <a:r>
              <a:rPr sz="2400" spc="1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由</a:t>
            </a:r>
            <a:r>
              <a:rPr sz="2400" spc="0" dirty="0">
                <a:ln w="8708" cap="flat" cmpd="sng">
                  <a:solidFill>
                    <a:srgbClr val="0033CC">
                      <a:alpha val="100000"/>
                    </a:srgbClr>
                  </a:solidFill>
                  <a:prstDash val="solid"/>
                  <a:miter lim="10"/>
                </a:ln>
                <a:solidFill>
                  <a:srgbClr val="0033CC">
                    <a:alpha val="100000"/>
                  </a:srgbClr>
                </a:solidFill>
                <a:latin typeface="Cambria Math" panose="02040503050406030204"/>
                <a:ea typeface="Cambria Math" panose="02040503050406030204"/>
                <a:cs typeface="Cambria Math" panose="02040503050406030204"/>
              </a:rPr>
              <a:t>R</a:t>
            </a:r>
            <a:r>
              <a:rPr sz="2400" spc="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400" dirty="0"/>
          </a:p>
          <a:p>
            <a:pPr marL="455295" algn="l" rtl="0" eaLnBrk="0">
              <a:lnSpc>
                <a:spcPct val="95000"/>
              </a:lnSpc>
              <a:spcBef>
                <a:spcPts val="730"/>
              </a:spcBef>
            </a:pPr>
            <a:r>
              <a:rPr sz="2400" spc="-180" dirty="0">
                <a:ln w="8717" cap="flat" cmpd="sng">
                  <a:solidFill>
                    <a:srgbClr val="0033CC">
                      <a:alpha val="100000"/>
                    </a:srgbClr>
                  </a:solidFill>
                  <a:prstDash val="solid"/>
                  <a:miter lim="10"/>
                </a:ln>
                <a:solidFill>
                  <a:srgbClr val="0033CC">
                    <a:alpha val="100000"/>
                  </a:srgbClr>
                </a:solidFill>
                <a:latin typeface="Cambria Math" panose="02040503050406030204"/>
                <a:ea typeface="Cambria Math" panose="02040503050406030204"/>
                <a:cs typeface="Cambria Math" panose="02040503050406030204"/>
              </a:rPr>
              <a:t>G</a:t>
            </a:r>
            <a:r>
              <a:rPr sz="2400" spc="-180" dirty="0">
                <a:solidFill>
                  <a:srgbClr val="0033CC">
                    <a:alpha val="100000"/>
                  </a:srgbClr>
                </a:solidFill>
                <a:latin typeface="Cambria Math" panose="02040503050406030204"/>
                <a:ea typeface="Cambria Math" panose="02040503050406030204"/>
                <a:cs typeface="Cambria Math" panose="02040503050406030204"/>
              </a:rPr>
              <a:t> </a:t>
            </a:r>
            <a:r>
              <a:rPr sz="2400" spc="-180" dirty="0">
                <a:ln w="871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400" spc="-140" dirty="0">
                <a:ln w="8717" cap="flat" cmpd="sng">
                  <a:solidFill>
                    <a:srgbClr val="0033CC">
                      <a:alpha val="100000"/>
                    </a:srgbClr>
                  </a:solidFill>
                  <a:prstDash val="solid"/>
                  <a:miter lim="10"/>
                </a:ln>
                <a:solidFill>
                  <a:srgbClr val="0033CC">
                    <a:alpha val="100000"/>
                  </a:srgbClr>
                </a:solidFill>
                <a:latin typeface="Cambria Math" panose="02040503050406030204"/>
                <a:ea typeface="Cambria Math" panose="02040503050406030204"/>
                <a:cs typeface="Cambria Math" panose="02040503050406030204"/>
              </a:rPr>
              <a:t>B</a:t>
            </a:r>
            <a:r>
              <a:rPr sz="2400" spc="-180" dirty="0">
                <a:ln w="871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颜色分量组成。</a:t>
            </a:r>
            <a:endParaRPr lang="en-US" altLang="en-US" sz="2400" dirty="0"/>
          </a:p>
          <a:p>
            <a:pPr marL="12700" algn="l" rtl="0" eaLnBrk="0">
              <a:lnSpc>
                <a:spcPct val="95000"/>
              </a:lnSpc>
              <a:spcBef>
                <a:spcPts val="1300"/>
              </a:spcBef>
              <a:tabLst>
                <a:tab pos="130175" algn="l"/>
              </a:tabLst>
            </a:pPr>
            <a:r>
              <a:rPr sz="2400" spc="0" dirty="0">
                <a:solidFill>
                  <a:srgbClr val="000000">
                    <a:alpha val="100000"/>
                  </a:srgbClr>
                </a:solidFill>
                <a:latin typeface="Cambria Math" panose="02040503050406030204"/>
                <a:ea typeface="Cambria Math" panose="02040503050406030204"/>
                <a:cs typeface="Cambria Math" panose="02040503050406030204"/>
              </a:rPr>
              <a:t>	</a:t>
            </a:r>
            <a:r>
              <a:rPr sz="2400" spc="-40" dirty="0">
                <a:solidFill>
                  <a:srgbClr val="000000">
                    <a:alpha val="100000"/>
                  </a:srgbClr>
                </a:solidFill>
                <a:latin typeface="Cambria Math" panose="02040503050406030204"/>
                <a:ea typeface="Cambria Math" panose="02040503050406030204"/>
                <a:cs typeface="Cambria Math" panose="02040503050406030204"/>
              </a:rPr>
              <a:t>    </a:t>
            </a:r>
            <a:r>
              <a:rPr sz="2400" spc="0" dirty="0">
                <a:ln w="870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R</a:t>
            </a:r>
            <a:r>
              <a:rPr sz="2400" spc="-40" dirty="0">
                <a:solidFill>
                  <a:srgbClr val="000000">
                    <a:alpha val="100000"/>
                  </a:srgbClr>
                </a:solidFill>
                <a:latin typeface="Cambria Math" panose="02040503050406030204"/>
                <a:ea typeface="Cambria Math" panose="02040503050406030204"/>
                <a:cs typeface="Cambria Math" panose="02040503050406030204"/>
              </a:rPr>
              <a:t> </a:t>
            </a:r>
            <a:r>
              <a:rPr sz="2400" spc="-4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400" spc="0" dirty="0">
                <a:ln w="870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G</a:t>
            </a:r>
            <a:r>
              <a:rPr sz="2400" spc="-40" dirty="0">
                <a:solidFill>
                  <a:srgbClr val="000000">
                    <a:alpha val="100000"/>
                  </a:srgbClr>
                </a:solidFill>
                <a:latin typeface="Cambria Math" panose="02040503050406030204"/>
                <a:ea typeface="Cambria Math" panose="02040503050406030204"/>
                <a:cs typeface="Cambria Math" panose="02040503050406030204"/>
              </a:rPr>
              <a:t> </a:t>
            </a:r>
            <a:r>
              <a:rPr sz="2400" spc="-4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400" spc="0" dirty="0">
                <a:ln w="870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B</a:t>
            </a:r>
            <a:r>
              <a:rPr sz="2400" spc="-4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颜色分量各占</a:t>
            </a:r>
            <a:endParaRPr lang="en-US" altLang="en-US" sz="2400" dirty="0"/>
          </a:p>
          <a:p>
            <a:pPr marL="458470" algn="l" rtl="0" eaLnBrk="0">
              <a:lnSpc>
                <a:spcPct val="83000"/>
              </a:lnSpc>
              <a:spcBef>
                <a:spcPts val="725"/>
              </a:spcBef>
            </a:pPr>
            <a:r>
              <a:rPr sz="2400" spc="-2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用</a:t>
            </a:r>
            <a:r>
              <a:rPr sz="2400" spc="-20" dirty="0">
                <a:ln w="8708" cap="flat" cmpd="sng">
                  <a:solidFill>
                    <a:srgbClr val="0033CC">
                      <a:alpha val="100000"/>
                    </a:srgbClr>
                  </a:solidFill>
                  <a:prstDash val="solid"/>
                  <a:miter lim="10"/>
                </a:ln>
                <a:solidFill>
                  <a:srgbClr val="0033CC">
                    <a:alpha val="100000"/>
                  </a:srgbClr>
                </a:solidFill>
                <a:latin typeface="Cambria Math" panose="02040503050406030204"/>
                <a:ea typeface="Cambria Math" panose="02040503050406030204"/>
                <a:cs typeface="Cambria Math" panose="02040503050406030204"/>
              </a:rPr>
              <a:t>8</a:t>
            </a:r>
            <a:r>
              <a:rPr sz="2400" spc="-20" dirty="0">
                <a:solidFill>
                  <a:srgbClr val="0033CC">
                    <a:alpha val="100000"/>
                  </a:srgbClr>
                </a:solidFill>
                <a:latin typeface="Cambria Math" panose="02040503050406030204"/>
                <a:ea typeface="Cambria Math" panose="02040503050406030204"/>
                <a:cs typeface="Cambria Math" panose="02040503050406030204"/>
              </a:rPr>
              <a:t> </a:t>
            </a:r>
            <a:r>
              <a:rPr sz="2400" spc="-20" dirty="0">
                <a:ln w="8708" cap="flat" cmpd="sng">
                  <a:solidFill>
                    <a:srgbClr val="0033CC">
                      <a:alpha val="100000"/>
                    </a:srgbClr>
                  </a:solidFill>
                  <a:prstDash val="solid"/>
                  <a:miter lim="10"/>
                </a:ln>
                <a:solidFill>
                  <a:srgbClr val="0033CC">
                    <a:alpha val="100000"/>
                  </a:srgbClr>
                </a:solidFill>
                <a:latin typeface="宋体" panose="02010600030101010101" pitchFamily="2" charset="-122"/>
                <a:ea typeface="宋体" panose="02010600030101010101" pitchFamily="2" charset="-122"/>
                <a:cs typeface="宋体" panose="02010600030101010101" pitchFamily="2" charset="-122"/>
              </a:rPr>
              <a:t>位</a:t>
            </a:r>
            <a:r>
              <a:rPr sz="2400" spc="-2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，即每一个颜</a:t>
            </a:r>
            <a:r>
              <a:rPr sz="2400" spc="-1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色</a:t>
            </a:r>
            <a:endParaRPr lang="en-US" altLang="en-US" sz="2400" dirty="0"/>
          </a:p>
          <a:p>
            <a:pPr marL="459740" algn="l" rtl="0" eaLnBrk="0">
              <a:lnSpc>
                <a:spcPts val="3460"/>
              </a:lnSpc>
            </a:pPr>
            <a:r>
              <a:rPr sz="2400" spc="-11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分量各有</a:t>
            </a:r>
            <a:r>
              <a:rPr sz="2400" spc="-110" dirty="0">
                <a:ln w="8708" cap="flat" cmpd="sng">
                  <a:solidFill>
                    <a:srgbClr val="000000">
                      <a:alpha val="100000"/>
                    </a:srgbClr>
                  </a:solidFill>
                  <a:prstDash val="solid"/>
                  <a:miter lim="10"/>
                </a:ln>
                <a:solidFill>
                  <a:srgbClr val="000000">
                    <a:alpha val="100000"/>
                  </a:srgbClr>
                </a:solidFill>
                <a:latin typeface="Cambria Math" panose="02040503050406030204"/>
                <a:ea typeface="Cambria Math" panose="02040503050406030204"/>
                <a:cs typeface="Cambria Math" panose="02040503050406030204"/>
              </a:rPr>
              <a:t>256</a:t>
            </a:r>
            <a:r>
              <a:rPr sz="2400" spc="-11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个灰度级</a:t>
            </a:r>
            <a:r>
              <a:rPr sz="2400" spc="-6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400" dirty="0"/>
          </a:p>
          <a:p>
            <a:pPr marL="12700" algn="l" rtl="0" eaLnBrk="0">
              <a:lnSpc>
                <a:spcPct val="95000"/>
              </a:lnSpc>
              <a:spcBef>
                <a:spcPts val="1630"/>
              </a:spcBef>
              <a:tabLst>
                <a:tab pos="130175" algn="l"/>
              </a:tabLst>
            </a:pPr>
            <a:r>
              <a:rPr sz="2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40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400" spc="2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每一个彩色像</a:t>
            </a:r>
            <a:r>
              <a:rPr sz="2400" spc="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素占用</a:t>
            </a:r>
            <a:r>
              <a:rPr sz="2400" spc="0" dirty="0">
                <a:ln w="8708" cap="flat" cmpd="sng">
                  <a:solidFill>
                    <a:srgbClr val="0033CC">
                      <a:alpha val="100000"/>
                    </a:srgbClr>
                  </a:solidFill>
                  <a:prstDash val="solid"/>
                  <a:miter lim="10"/>
                </a:ln>
                <a:solidFill>
                  <a:srgbClr val="0033CC">
                    <a:alpha val="100000"/>
                  </a:srgbClr>
                </a:solidFill>
                <a:latin typeface="Cambria Math" panose="02040503050406030204"/>
                <a:ea typeface="Cambria Math" panose="02040503050406030204"/>
                <a:cs typeface="Cambria Math" panose="02040503050406030204"/>
              </a:rPr>
              <a:t>3</a:t>
            </a:r>
            <a:endParaRPr lang="en-US" altLang="en-US" sz="2400" dirty="0"/>
          </a:p>
          <a:p>
            <a:pPr marL="455930" algn="l" rtl="0" eaLnBrk="0">
              <a:lnSpc>
                <a:spcPct val="83000"/>
              </a:lnSpc>
              <a:spcBef>
                <a:spcPts val="735"/>
              </a:spcBef>
            </a:pPr>
            <a:r>
              <a:rPr sz="2400" spc="-20" dirty="0">
                <a:ln w="8708" cap="flat" cmpd="sng">
                  <a:solidFill>
                    <a:srgbClr val="0033CC">
                      <a:alpha val="100000"/>
                    </a:srgbClr>
                  </a:solidFill>
                  <a:prstDash val="solid"/>
                  <a:miter lim="10"/>
                </a:ln>
                <a:solidFill>
                  <a:srgbClr val="0033CC">
                    <a:alpha val="100000"/>
                  </a:srgbClr>
                </a:solidFill>
                <a:latin typeface="宋体" panose="02010600030101010101" pitchFamily="2" charset="-122"/>
                <a:ea typeface="宋体" panose="02010600030101010101" pitchFamily="2" charset="-122"/>
                <a:cs typeface="宋体" panose="02010600030101010101" pitchFamily="2" charset="-122"/>
              </a:rPr>
              <a:t>个字节</a:t>
            </a:r>
            <a:r>
              <a:rPr sz="2400" spc="-2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，也就是</a:t>
            </a:r>
            <a:r>
              <a:rPr sz="2400" spc="-20" dirty="0">
                <a:ln w="8708" cap="flat" cmpd="sng">
                  <a:solidFill>
                    <a:srgbClr val="0033CC">
                      <a:alpha val="100000"/>
                    </a:srgbClr>
                  </a:solidFill>
                  <a:prstDash val="solid"/>
                  <a:miter lim="10"/>
                </a:ln>
                <a:solidFill>
                  <a:srgbClr val="0033CC">
                    <a:alpha val="100000"/>
                  </a:srgbClr>
                </a:solidFill>
                <a:latin typeface="Cambria Math" panose="02040503050406030204"/>
                <a:ea typeface="Cambria Math" panose="02040503050406030204"/>
                <a:cs typeface="Cambria Math" panose="02040503050406030204"/>
              </a:rPr>
              <a:t>24</a:t>
            </a:r>
            <a:r>
              <a:rPr sz="2400" spc="-20" dirty="0">
                <a:solidFill>
                  <a:srgbClr val="0033CC">
                    <a:alpha val="100000"/>
                  </a:srgbClr>
                </a:solidFill>
                <a:latin typeface="Cambria Math" panose="02040503050406030204"/>
                <a:ea typeface="Cambria Math" panose="02040503050406030204"/>
                <a:cs typeface="Cambria Math" panose="02040503050406030204"/>
              </a:rPr>
              <a:t> </a:t>
            </a:r>
            <a:r>
              <a:rPr sz="2400" spc="-20" dirty="0">
                <a:ln w="8708" cap="flat" cmpd="sng">
                  <a:solidFill>
                    <a:srgbClr val="0033CC">
                      <a:alpha val="100000"/>
                    </a:srgbClr>
                  </a:solidFill>
                  <a:prstDash val="solid"/>
                  <a:miter lim="10"/>
                </a:ln>
                <a:solidFill>
                  <a:srgbClr val="0033CC">
                    <a:alpha val="100000"/>
                  </a:srgbClr>
                </a:solidFill>
                <a:latin typeface="宋体" panose="02010600030101010101" pitchFamily="2" charset="-122"/>
                <a:ea typeface="宋体" panose="02010600030101010101" pitchFamily="2" charset="-122"/>
                <a:cs typeface="宋体" panose="02010600030101010101" pitchFamily="2" charset="-122"/>
              </a:rPr>
              <a:t>位</a:t>
            </a:r>
            <a:r>
              <a:rPr sz="2400" spc="-2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400" dirty="0"/>
          </a:p>
          <a:p>
            <a:pPr marL="480060" indent="-23495" algn="l" rtl="0" eaLnBrk="0">
              <a:lnSpc>
                <a:spcPct val="122000"/>
              </a:lnSpc>
              <a:spcBef>
                <a:spcPts val="110"/>
              </a:spcBef>
            </a:pPr>
            <a:r>
              <a:rPr sz="2400" spc="7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产生</a:t>
            </a:r>
            <a:r>
              <a:rPr sz="240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400" spc="7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万种</a:t>
            </a:r>
            <a:r>
              <a:rPr sz="2400" spc="1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不</a:t>
            </a:r>
            <a:r>
              <a:rPr sz="2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400" spc="-2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同的颜色，基本反</a:t>
            </a:r>
            <a:r>
              <a:rPr sz="2400" spc="-1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映</a:t>
            </a:r>
            <a:r>
              <a:rPr sz="2400" spc="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了</a:t>
            </a:r>
            <a:r>
              <a:rPr sz="2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400" spc="2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自然图像的真</a:t>
            </a:r>
            <a:r>
              <a:rPr sz="2400" spc="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实色彩，</a:t>
            </a:r>
            <a:r>
              <a:rPr sz="24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400" spc="-2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因此称为真彩色图像</a:t>
            </a:r>
            <a:r>
              <a:rPr sz="2400" spc="-10" dirty="0">
                <a:ln w="870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400" dirty="0"/>
          </a:p>
        </p:txBody>
      </p:sp>
      <p:pic>
        <p:nvPicPr>
          <p:cNvPr id="1181" name="picture 1181"/>
          <p:cNvPicPr>
            <a:picLocks noChangeAspect="1"/>
          </p:cNvPicPr>
          <p:nvPr/>
        </p:nvPicPr>
        <p:blipFill>
          <a:blip r:embed="rId3"/>
          <a:stretch>
            <a:fillRect/>
          </a:stretch>
        </p:blipFill>
        <p:spPr>
          <a:xfrm rot="21600000">
            <a:off x="1386177" y="4665474"/>
            <a:ext cx="1480754" cy="296063"/>
          </a:xfrm>
          <a:prstGeom prst="rect">
            <a:avLst/>
          </a:prstGeom>
        </p:spPr>
      </p:pic>
      <p:pic>
        <p:nvPicPr>
          <p:cNvPr id="1182" name="picture 1182"/>
          <p:cNvPicPr>
            <a:picLocks noChangeAspect="1"/>
          </p:cNvPicPr>
          <p:nvPr/>
        </p:nvPicPr>
        <p:blipFill>
          <a:blip r:embed="rId4"/>
          <a:stretch>
            <a:fillRect/>
          </a:stretch>
        </p:blipFill>
        <p:spPr>
          <a:xfrm rot="21600000">
            <a:off x="317601" y="3822522"/>
            <a:ext cx="117652" cy="235000"/>
          </a:xfrm>
          <a:prstGeom prst="rect">
            <a:avLst/>
          </a:prstGeom>
        </p:spPr>
      </p:pic>
      <p:pic>
        <p:nvPicPr>
          <p:cNvPr id="1183" name="picture 1183"/>
          <p:cNvPicPr>
            <a:picLocks noChangeAspect="1"/>
          </p:cNvPicPr>
          <p:nvPr/>
        </p:nvPicPr>
        <p:blipFill>
          <a:blip r:embed="rId5"/>
          <a:stretch>
            <a:fillRect/>
          </a:stretch>
        </p:blipFill>
        <p:spPr>
          <a:xfrm rot="21600000">
            <a:off x="317601" y="2432253"/>
            <a:ext cx="117652" cy="235000"/>
          </a:xfrm>
          <a:prstGeom prst="rect">
            <a:avLst/>
          </a:prstGeom>
        </p:spPr>
      </p:pic>
      <p:pic>
        <p:nvPicPr>
          <p:cNvPr id="1184" name="picture 1184"/>
          <p:cNvPicPr>
            <a:picLocks noChangeAspect="1"/>
          </p:cNvPicPr>
          <p:nvPr/>
        </p:nvPicPr>
        <p:blipFill>
          <a:blip r:embed="rId5"/>
          <a:stretch>
            <a:fillRect/>
          </a:stretch>
        </p:blipFill>
        <p:spPr>
          <a:xfrm rot="21600000">
            <a:off x="317601" y="1481023"/>
            <a:ext cx="117652" cy="235000"/>
          </a:xfrm>
          <a:prstGeom prst="rect">
            <a:avLst/>
          </a:prstGeom>
        </p:spPr>
      </p:pic>
      <p:graphicFrame>
        <p:nvGraphicFramePr>
          <p:cNvPr id="1185" name="table 1185"/>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162560" algn="l" rtl="0" eaLnBrk="0">
                        <a:lnSpc>
                          <a:spcPct val="80000"/>
                        </a:lnSpc>
                        <a:spcBef>
                          <a:spcPts val="0"/>
                        </a:spcBef>
                      </a:pPr>
                      <a:r>
                        <a:rPr sz="1800" spc="-50" dirty="0">
                          <a:solidFill>
                            <a:srgbClr val="FFFFFF">
                              <a:alpha val="100000"/>
                            </a:srgbClr>
                          </a:solidFill>
                          <a:latin typeface="Arial" panose="020B0604020202020204"/>
                          <a:ea typeface="Arial" panose="020B0604020202020204"/>
                          <a:cs typeface="Arial" panose="020B0604020202020204"/>
                        </a:rPr>
                        <a:t>10</a:t>
                      </a:r>
                      <a:r>
                        <a:rPr sz="1800" spc="-40" dirty="0">
                          <a:solidFill>
                            <a:srgbClr val="FFFFFF">
                              <a:alpha val="100000"/>
                            </a:srgbClr>
                          </a:solidFill>
                          <a:latin typeface="Arial" panose="020B0604020202020204"/>
                          <a:ea typeface="Arial" panose="020B0604020202020204"/>
                          <a:cs typeface="Arial" panose="020B0604020202020204"/>
                        </a:rPr>
                        <a:t>3</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sz="3900" spc="60" dirty="0">
                          <a:solidFill>
                            <a:srgbClr val="FFFFFF">
                              <a:alpha val="100000"/>
                            </a:srgbClr>
                          </a:solidFill>
                          <a:latin typeface="黑体" panose="02010609060101010101" charset="-122"/>
                          <a:ea typeface="黑体" panose="02010609060101010101" charset="-122"/>
                          <a:cs typeface="黑体" panose="02010609060101010101" charset="-122"/>
                        </a:rPr>
                        <a:t>真彩色图</a:t>
                      </a:r>
                      <a:r>
                        <a:rPr sz="3900" spc="40" dirty="0">
                          <a:solidFill>
                            <a:srgbClr val="FFFFFF">
                              <a:alpha val="100000"/>
                            </a:srgbClr>
                          </a:solidFill>
                          <a:latin typeface="黑体" panose="02010609060101010101" charset="-122"/>
                          <a:ea typeface="黑体" panose="02010609060101010101" charset="-122"/>
                          <a:cs typeface="黑体" panose="02010609060101010101" charset="-122"/>
                        </a:rPr>
                        <a:t>像</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1186" name="textbox 1186"/>
          <p:cNvSpPr/>
          <p:nvPr/>
        </p:nvSpPr>
        <p:spPr>
          <a:xfrm>
            <a:off x="5190248" y="6319518"/>
            <a:ext cx="3966845" cy="598805"/>
          </a:xfrm>
          <a:prstGeom prst="rect">
            <a:avLst/>
          </a:prstGeom>
        </p:spPr>
        <p:txBody>
          <a:bodyPr vert="horz" wrap="square" lIns="0" tIns="0" rIns="0" bIns="0"/>
          <a:lstStyle/>
          <a:p>
            <a:pPr algn="l" rtl="0" eaLnBrk="0">
              <a:lnSpc>
                <a:spcPct val="190000"/>
              </a:lnSpc>
            </a:pPr>
            <a:endParaRPr lang="en-US" altLang="en-US" sz="1000" dirty="0"/>
          </a:p>
          <a:p>
            <a:pPr marL="12700" algn="l" rtl="0" eaLnBrk="0">
              <a:lnSpc>
                <a:spcPct val="97000"/>
              </a:lnSpc>
              <a:spcBef>
                <a:spcPts val="5"/>
              </a:spcBef>
            </a:pPr>
            <a:r>
              <a:rPr sz="2000" spc="-10" dirty="0">
                <a:solidFill>
                  <a:srgbClr val="053E49">
                    <a:alpha val="100000"/>
                  </a:srgbClr>
                </a:solidFill>
                <a:latin typeface="微软雅黑" panose="020B0503020204020204" charset="-122"/>
                <a:ea typeface="微软雅黑" panose="020B0503020204020204" charset="-122"/>
                <a:cs typeface="微软雅黑" panose="020B0503020204020204" charset="-122"/>
              </a:rPr>
              <a:t>真</a:t>
            </a:r>
            <a:r>
              <a:rPr sz="20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彩色图像的数据表示         </a:t>
            </a:r>
            <a:endParaRPr lang="en-US" altLang="en-US" sz="2000" dirty="0"/>
          </a:p>
        </p:txBody>
      </p:sp>
      <p:pic>
        <p:nvPicPr>
          <p:cNvPr id="1187" name="picture 1187"/>
          <p:cNvPicPr>
            <a:picLocks noChangeAspect="1"/>
          </p:cNvPicPr>
          <p:nvPr/>
        </p:nvPicPr>
        <p:blipFill>
          <a:blip r:embed="rId6"/>
          <a:stretch>
            <a:fillRect/>
          </a:stretch>
        </p:blipFill>
        <p:spPr>
          <a:xfrm rot="21600000">
            <a:off x="8449056" y="6332218"/>
            <a:ext cx="694943" cy="507490"/>
          </a:xfrm>
          <a:prstGeom prst="rect">
            <a:avLst/>
          </a:prstGeom>
        </p:spPr>
      </p:pic>
      <p:pic>
        <p:nvPicPr>
          <p:cNvPr id="1188" name="picture 1188"/>
          <p:cNvPicPr>
            <a:picLocks noChangeAspect="1"/>
          </p:cNvPicPr>
          <p:nvPr/>
        </p:nvPicPr>
        <p:blipFill>
          <a:blip r:embed="rId7"/>
          <a:stretch>
            <a:fillRect/>
          </a:stretch>
        </p:blipFill>
        <p:spPr>
          <a:xfrm rot="21600000">
            <a:off x="3924300" y="4936235"/>
            <a:ext cx="5219700" cy="162001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Times New Roman" pitchFamily="18" charset="0"/>
                <a:ea typeface="黑体" pitchFamily="2" charset="-122"/>
                <a:cs typeface="Times New Roman" pitchFamily="18" charset="0"/>
              </a:rPr>
              <a:t>假彩色图像</a:t>
            </a:r>
          </a:p>
        </p:txBody>
      </p:sp>
      <p:sp>
        <p:nvSpPr>
          <p:cNvPr id="36" name="Text Box 3"/>
          <p:cNvSpPr txBox="1">
            <a:spLocks noChangeArrowheads="1"/>
          </p:cNvSpPr>
          <p:nvPr/>
        </p:nvSpPr>
        <p:spPr bwMode="auto">
          <a:xfrm rot="16200000">
            <a:off x="-2291415" y="4280255"/>
            <a:ext cx="4869161" cy="286329"/>
          </a:xfrm>
          <a:prstGeom prst="rect">
            <a:avLst/>
          </a:prstGeom>
          <a:solidFill>
            <a:srgbClr val="053E49"/>
          </a:solidFill>
          <a:ln>
            <a:noFill/>
          </a:ln>
          <a:effectLst/>
        </p:spPr>
        <p:txBody>
          <a:bodyPr wrap="squar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ＭＳ Ｐゴシック" panose="020B0600070205080204" pitchFamily="50"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ＭＳ Ｐゴシック" panose="020B0600070205080204" pitchFamily="50"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ＭＳ Ｐゴシック" panose="020B0600070205080204" pitchFamily="50"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ＭＳ Ｐゴシック" panose="020B0600070205080204" pitchFamily="50"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ＭＳ Ｐゴシック" panose="020B0600070205080204" pitchFamily="50"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ＭＳ Ｐゴシック" panose="020B0600070205080204" pitchFamily="50"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ＭＳ Ｐゴシック" panose="020B0600070205080204" pitchFamily="50"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ＭＳ Ｐゴシック" panose="020B0600070205080204" pitchFamily="50"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50" charset="-128"/>
                <a:cs typeface="+mn-cs"/>
              </a:rPr>
              <a:t>© Asian Institute of Technology, 2014, All Rights Reserved </a:t>
            </a:r>
          </a:p>
        </p:txBody>
      </p:sp>
      <p:sp>
        <p:nvSpPr>
          <p:cNvPr id="4" name="文本框 3">
            <a:extLst>
              <a:ext uri="{FF2B5EF4-FFF2-40B4-BE49-F238E27FC236}">
                <a16:creationId xmlns:a16="http://schemas.microsoft.com/office/drawing/2014/main" id="{2D2AF2ED-0384-5F98-09DF-1D0D10C1616C}"/>
              </a:ext>
            </a:extLst>
          </p:cNvPr>
          <p:cNvSpPr txBox="1"/>
          <p:nvPr/>
        </p:nvSpPr>
        <p:spPr>
          <a:xfrm>
            <a:off x="638175" y="1453147"/>
            <a:ext cx="8200022" cy="523220"/>
          </a:xfrm>
          <a:prstGeom prst="rect">
            <a:avLst/>
          </a:prstGeom>
          <a:noFill/>
        </p:spPr>
        <p:txBody>
          <a:bodyPr wrap="square">
            <a:spAutoFit/>
          </a:bodyPr>
          <a:lstStyle/>
          <a:p>
            <a:pPr marL="285750" indent="-285750">
              <a:buFont typeface="Arial" panose="020B0604020202020204" pitchFamily="34" charset="0"/>
              <a:buChar char="•"/>
            </a:pPr>
            <a:r>
              <a:rPr lang="zh-CN" altLang="en-US" sz="2800" b="0" i="0" dirty="0">
                <a:solidFill>
                  <a:srgbClr val="191B1F"/>
                </a:solidFill>
                <a:effectLst/>
                <a:latin typeface="-apple-system"/>
              </a:rPr>
              <a:t>假彩色：人工合成的</a:t>
            </a:r>
            <a:r>
              <a:rPr lang="zh-CN" altLang="en-US" sz="2800" b="1" dirty="0">
                <a:solidFill>
                  <a:srgbClr val="0070C0"/>
                </a:solidFill>
                <a:effectLst/>
                <a:latin typeface="-apple-system"/>
              </a:rPr>
              <a:t>非物体原有天然颜色</a:t>
            </a:r>
            <a:r>
              <a:rPr lang="zh-CN" altLang="en-US" sz="2800" b="0" i="0" dirty="0">
                <a:solidFill>
                  <a:srgbClr val="191B1F"/>
                </a:solidFill>
                <a:effectLst/>
                <a:latin typeface="-apple-system"/>
              </a:rPr>
              <a:t>的颜色</a:t>
            </a:r>
            <a:endParaRPr lang="zh-CN" altLang="en-US" sz="2800" dirty="0"/>
          </a:p>
        </p:txBody>
      </p:sp>
      <p:pic>
        <p:nvPicPr>
          <p:cNvPr id="8" name="图片 7">
            <a:extLst>
              <a:ext uri="{FF2B5EF4-FFF2-40B4-BE49-F238E27FC236}">
                <a16:creationId xmlns:a16="http://schemas.microsoft.com/office/drawing/2014/main" id="{6D92A222-7F2C-3814-0635-921FC8CC1A83}"/>
              </a:ext>
            </a:extLst>
          </p:cNvPr>
          <p:cNvPicPr>
            <a:picLocks noChangeAspect="1"/>
          </p:cNvPicPr>
          <p:nvPr/>
        </p:nvPicPr>
        <p:blipFill>
          <a:blip r:embed="rId3"/>
          <a:stretch>
            <a:fillRect/>
          </a:stretch>
        </p:blipFill>
        <p:spPr>
          <a:xfrm>
            <a:off x="1607722" y="1949247"/>
            <a:ext cx="5928556" cy="4908753"/>
          </a:xfrm>
          <a:prstGeom prst="rect">
            <a:avLst/>
          </a:prstGeom>
        </p:spPr>
      </p:pic>
    </p:spTree>
    <p:extLst>
      <p:ext uri="{BB962C8B-B14F-4D97-AF65-F5344CB8AC3E}">
        <p14:creationId xmlns:p14="http://schemas.microsoft.com/office/powerpoint/2010/main" val="2953551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olorBar"/>
          <p:cNvPicPr>
            <a:picLocks noChangeAspect="1" noChangeArrowheads="1"/>
          </p:cNvPicPr>
          <p:nvPr/>
        </p:nvPicPr>
        <p:blipFill>
          <a:blip r:embed="rId3"/>
          <a:srcRect/>
          <a:stretch>
            <a:fillRect/>
          </a:stretch>
        </p:blipFill>
        <p:spPr bwMode="auto">
          <a:xfrm rot="16200000">
            <a:off x="6197970" y="5097224"/>
            <a:ext cx="2438400" cy="762000"/>
          </a:xfrm>
          <a:prstGeom prst="rect">
            <a:avLst/>
          </a:prstGeom>
          <a:noFill/>
        </p:spPr>
      </p:pic>
      <p:sp>
        <p:nvSpPr>
          <p:cNvPr id="50178"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伪彩色映射</a:t>
            </a:r>
            <a:endParaRPr lang="en-US" altLang="zh-CN" dirty="0">
              <a:latin typeface="黑体" panose="02010609060101010101" pitchFamily="49" charset="-122"/>
              <a:ea typeface="黑体" panose="02010609060101010101" pitchFamily="49" charset="-122"/>
            </a:endParaRPr>
          </a:p>
        </p:txBody>
      </p:sp>
      <p:sp>
        <p:nvSpPr>
          <p:cNvPr id="2" name="Content Placeholder 1"/>
          <p:cNvSpPr>
            <a:spLocks noGrp="1"/>
          </p:cNvSpPr>
          <p:nvPr>
            <p:ph idx="1"/>
          </p:nvPr>
        </p:nvSpPr>
        <p:spPr>
          <a:xfrm>
            <a:off x="457200" y="1268760"/>
            <a:ext cx="8147248" cy="2880320"/>
          </a:xfrm>
        </p:spPr>
        <p:txBody>
          <a:bodyPr/>
          <a:lstStyle/>
          <a:p>
            <a:r>
              <a:rPr lang="zh-CN" altLang="en-US" sz="2600" b="1" dirty="0"/>
              <a:t>伪彩色映射的处理对象是</a:t>
            </a:r>
            <a:r>
              <a:rPr lang="zh-CN" altLang="en-US" sz="2600" b="1" dirty="0">
                <a:solidFill>
                  <a:srgbClr val="0000FF"/>
                </a:solidFill>
              </a:rPr>
              <a:t>灰度图像</a:t>
            </a:r>
            <a:r>
              <a:rPr lang="zh-CN" altLang="en-US" sz="2600" dirty="0"/>
              <a:t>，将灰度图像转换为彩色图像进行显示，将人眼难以区分的灰度差异转换为容易区分的色彩差异，</a:t>
            </a:r>
            <a:r>
              <a:rPr lang="zh-CN" altLang="en-US" sz="2600" dirty="0">
                <a:solidFill>
                  <a:srgbClr val="0000FF"/>
                </a:solidFill>
              </a:rPr>
              <a:t>提高图像内容的可辨识度</a:t>
            </a:r>
            <a:r>
              <a:rPr lang="zh-CN" altLang="en-US" sz="2600" dirty="0"/>
              <a:t>。</a:t>
            </a:r>
          </a:p>
          <a:p>
            <a:r>
              <a:rPr lang="zh-CN" altLang="en-US" sz="2600" dirty="0"/>
              <a:t>通常建立</a:t>
            </a:r>
            <a:r>
              <a:rPr lang="zh-CN" altLang="en-US" sz="2600" dirty="0">
                <a:solidFill>
                  <a:srgbClr val="0000FF"/>
                </a:solidFill>
              </a:rPr>
              <a:t>颜色查找表</a:t>
            </a:r>
            <a:r>
              <a:rPr lang="zh-CN" altLang="en-US" sz="2600" dirty="0"/>
              <a:t>，将</a:t>
            </a:r>
            <a:r>
              <a:rPr lang="zh-CN" altLang="en-US" sz="2600" b="1" dirty="0"/>
              <a:t>灰度图像的不同灰度级按照线性或非线性</a:t>
            </a:r>
            <a:r>
              <a:rPr lang="zh-CN" altLang="en-US" sz="2600" b="1" dirty="0">
                <a:solidFill>
                  <a:srgbClr val="0000FF"/>
                </a:solidFill>
              </a:rPr>
              <a:t>映射</a:t>
            </a:r>
            <a:r>
              <a:rPr lang="zh-CN" altLang="en-US" sz="2600" b="1" dirty="0"/>
              <a:t>成不同彩色。</a:t>
            </a:r>
            <a:endParaRPr lang="en-US" altLang="zh-CN" sz="2600" b="1" dirty="0"/>
          </a:p>
        </p:txBody>
      </p:sp>
      <p:pic>
        <p:nvPicPr>
          <p:cNvPr id="50180" name="Picture 4" descr="helicopter_5_i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5696" y="4221088"/>
            <a:ext cx="1944688"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5" descr="london.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5696" y="5830813"/>
            <a:ext cx="19446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descr="ColorBar_gray"/>
          <p:cNvPicPr>
            <a:picLocks noChangeAspect="1" noChangeArrowheads="1"/>
          </p:cNvPicPr>
          <p:nvPr/>
        </p:nvPicPr>
        <p:blipFill>
          <a:blip r:embed="rId6"/>
          <a:srcRect/>
          <a:stretch>
            <a:fillRect/>
          </a:stretch>
        </p:blipFill>
        <p:spPr bwMode="auto">
          <a:xfrm rot="16200000">
            <a:off x="4021832" y="5100563"/>
            <a:ext cx="2438400" cy="762000"/>
          </a:xfrm>
          <a:prstGeom prst="rect">
            <a:avLst/>
          </a:prstGeom>
          <a:noFill/>
          <a:ln w="9525">
            <a:noFill/>
            <a:miter lim="800000"/>
            <a:headEnd/>
            <a:tailEnd/>
          </a:ln>
        </p:spPr>
      </p:pic>
      <p:sp>
        <p:nvSpPr>
          <p:cNvPr id="9" name="Rectangle 8"/>
          <p:cNvSpPr/>
          <p:nvPr/>
        </p:nvSpPr>
        <p:spPr>
          <a:xfrm>
            <a:off x="4527112" y="4259023"/>
            <a:ext cx="1511952" cy="369332"/>
          </a:xfrm>
          <a:prstGeom prst="rect">
            <a:avLst/>
          </a:prstGeom>
        </p:spPr>
        <p:txBody>
          <a:bodyPr wrap="none">
            <a:sp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en-US" altLang="en-US" sz="1800" b="0" i="0" u="none" strike="noStrike" kern="1200" cap="none" spc="0" normalizeH="0" baseline="0" noProof="0" dirty="0">
                <a:ln>
                  <a:noFill/>
                </a:ln>
                <a:solidFill>
                  <a:srgbClr val="053E4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256</a:t>
            </a:r>
            <a:r>
              <a:rPr kumimoji="0" lang="zh-CN" altLang="en-US" sz="1800" b="0" i="0" u="none" strike="noStrike" kern="1200" cap="none" spc="0" normalizeH="0" baseline="0" noProof="0" dirty="0">
                <a:ln>
                  <a:noFill/>
                </a:ln>
                <a:solidFill>
                  <a:srgbClr val="053E4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个灰度级</a:t>
            </a:r>
          </a:p>
        </p:txBody>
      </p:sp>
      <p:sp>
        <p:nvSpPr>
          <p:cNvPr id="3" name="Right Arrow 2"/>
          <p:cNvSpPr/>
          <p:nvPr/>
        </p:nvSpPr>
        <p:spPr bwMode="auto">
          <a:xfrm>
            <a:off x="6030787" y="5298203"/>
            <a:ext cx="687338" cy="360040"/>
          </a:xfrm>
          <a:prstGeom prst="rightArrow">
            <a:avLst/>
          </a:prstGeom>
          <a:solidFill>
            <a:srgbClr val="053E49"/>
          </a:solidFill>
          <a:ln w="1270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45155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6" name="group 96"/>
          <p:cNvGrpSpPr/>
          <p:nvPr/>
        </p:nvGrpSpPr>
        <p:grpSpPr>
          <a:xfrm rot="21600000">
            <a:off x="891539" y="2924555"/>
            <a:ext cx="4599431" cy="3719552"/>
            <a:chOff x="0" y="0"/>
            <a:chExt cx="4599431" cy="3719552"/>
          </a:xfrm>
        </p:grpSpPr>
        <p:pic>
          <p:nvPicPr>
            <p:cNvPr id="1288" name="picture 1288"/>
            <p:cNvPicPr>
              <a:picLocks noChangeAspect="1"/>
            </p:cNvPicPr>
            <p:nvPr/>
          </p:nvPicPr>
          <p:blipFill>
            <a:blip r:embed="rId2"/>
            <a:stretch>
              <a:fillRect/>
            </a:stretch>
          </p:blipFill>
          <p:spPr>
            <a:xfrm rot="21600000">
              <a:off x="0" y="0"/>
              <a:ext cx="4599431" cy="3543300"/>
            </a:xfrm>
            <a:prstGeom prst="rect">
              <a:avLst/>
            </a:prstGeom>
          </p:spPr>
        </p:pic>
        <p:sp>
          <p:nvSpPr>
            <p:cNvPr id="1289" name="textbox 1289"/>
            <p:cNvSpPr/>
            <p:nvPr/>
          </p:nvSpPr>
          <p:spPr>
            <a:xfrm>
              <a:off x="836429" y="3435801"/>
              <a:ext cx="2312670" cy="32067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7000"/>
                </a:lnSpc>
              </a:pPr>
              <a:r>
                <a:rPr sz="2000" spc="0" dirty="0">
                  <a:solidFill>
                    <a:srgbClr val="053E49">
                      <a:alpha val="100000"/>
                    </a:srgbClr>
                  </a:solidFill>
                  <a:latin typeface="微软雅黑" panose="020B0503020204020204" charset="-122"/>
                  <a:ea typeface="微软雅黑" panose="020B0503020204020204" charset="-122"/>
                  <a:cs typeface="微软雅黑" panose="020B0503020204020204" charset="-122"/>
                </a:rPr>
                <a:t>索引图像的数据表示</a:t>
              </a:r>
              <a:endParaRPr lang="en-US" altLang="en-US" sz="2000" dirty="0"/>
            </a:p>
          </p:txBody>
        </p:sp>
      </p:grpSp>
      <p:graphicFrame>
        <p:nvGraphicFramePr>
          <p:cNvPr id="1290" name="table 1290"/>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172085" algn="l" rtl="0" eaLnBrk="0">
                        <a:lnSpc>
                          <a:spcPct val="80000"/>
                        </a:lnSpc>
                      </a:pPr>
                      <a:r>
                        <a:rPr sz="1800" spc="-90" dirty="0">
                          <a:solidFill>
                            <a:srgbClr val="FFFFFF">
                              <a:alpha val="100000"/>
                            </a:srgbClr>
                          </a:solidFill>
                          <a:latin typeface="Arial" panose="020B0604020202020204"/>
                          <a:ea typeface="Arial" panose="020B0604020202020204"/>
                          <a:cs typeface="Arial" panose="020B0604020202020204"/>
                        </a:rPr>
                        <a:t>116</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31000"/>
                        </a:lnSpc>
                      </a:pPr>
                      <a:endParaRPr lang="en-US" altLang="en-US" sz="1000" dirty="0"/>
                    </a:p>
                    <a:p>
                      <a:pPr algn="l" rtl="0" eaLnBrk="0">
                        <a:lnSpc>
                          <a:spcPct val="132000"/>
                        </a:lnSpc>
                      </a:pPr>
                      <a:endParaRPr lang="en-US" altLang="en-US" sz="1000" dirty="0"/>
                    </a:p>
                    <a:p>
                      <a:pPr algn="r" rtl="0" eaLnBrk="0">
                        <a:lnSpc>
                          <a:spcPct val="96000"/>
                        </a:lnSpc>
                        <a:spcBef>
                          <a:spcPts val="5"/>
                        </a:spcBef>
                      </a:pPr>
                      <a:r>
                        <a:rPr sz="3900" spc="40" dirty="0">
                          <a:solidFill>
                            <a:srgbClr val="FFFFFF">
                              <a:alpha val="100000"/>
                            </a:srgbClr>
                          </a:solidFill>
                          <a:latin typeface="黑体" panose="02010609060101010101" charset="-122"/>
                          <a:ea typeface="黑体" panose="02010609060101010101" charset="-122"/>
                          <a:cs typeface="黑体" panose="02010609060101010101" charset="-122"/>
                        </a:rPr>
                        <a:t>索引图</a:t>
                      </a:r>
                      <a:r>
                        <a:rPr sz="3900" spc="30" dirty="0">
                          <a:solidFill>
                            <a:srgbClr val="FFFFFF">
                              <a:alpha val="100000"/>
                            </a:srgbClr>
                          </a:solidFill>
                          <a:latin typeface="黑体" panose="02010609060101010101" charset="-122"/>
                          <a:ea typeface="黑体" panose="02010609060101010101" charset="-122"/>
                          <a:cs typeface="黑体" panose="02010609060101010101" charset="-122"/>
                        </a:rPr>
                        <a:t>像</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1291" name="textbox 1291"/>
          <p:cNvSpPr/>
          <p:nvPr/>
        </p:nvSpPr>
        <p:spPr>
          <a:xfrm>
            <a:off x="563745" y="1381519"/>
            <a:ext cx="7757794" cy="130810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索引图像的每一个像素值是一个整数索引值，索</a:t>
            </a:r>
            <a:r>
              <a:rPr sz="2600" spc="5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引</a:t>
            </a:r>
            <a:endParaRPr lang="en-US" altLang="en-US" sz="2600" dirty="0"/>
          </a:p>
          <a:p>
            <a:pPr marL="455295" algn="l" rtl="0" eaLnBrk="0">
              <a:lnSpc>
                <a:spcPct val="83000"/>
              </a:lnSpc>
              <a:spcBef>
                <a:spcPts val="795"/>
              </a:spcBef>
            </a:pP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值直接映射到</a:t>
            </a:r>
            <a:r>
              <a:rPr sz="2600" spc="1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颜色查找表</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，根据索引值在</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颜色查找</a:t>
            </a:r>
            <a:endParaRPr lang="en-US" altLang="en-US" sz="2600" dirty="0"/>
          </a:p>
          <a:p>
            <a:pPr marL="454025" algn="l" rtl="0" eaLnBrk="0">
              <a:lnSpc>
                <a:spcPts val="3745"/>
              </a:lnSpc>
            </a:pP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表中查找每一个彩色像素对应</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的颜色。</a:t>
            </a:r>
            <a:endParaRPr lang="en-US" altLang="en-US" sz="2600" dirty="0"/>
          </a:p>
        </p:txBody>
      </p:sp>
      <p:pic>
        <p:nvPicPr>
          <p:cNvPr id="1292" name="picture 1292"/>
          <p:cNvPicPr>
            <a:picLocks noChangeAspect="1"/>
          </p:cNvPicPr>
          <p:nvPr/>
        </p:nvPicPr>
        <p:blipFill>
          <a:blip r:embed="rId3"/>
          <a:stretch>
            <a:fillRect/>
          </a:stretch>
        </p:blipFill>
        <p:spPr>
          <a:xfrm rot="21600000">
            <a:off x="576445" y="1423348"/>
            <a:ext cx="127770" cy="255210"/>
          </a:xfrm>
          <a:prstGeom prst="rect">
            <a:avLst/>
          </a:prstGeom>
        </p:spPr>
      </p:pic>
      <p:sp>
        <p:nvSpPr>
          <p:cNvPr id="1293" name="textbox 1293"/>
          <p:cNvSpPr/>
          <p:nvPr/>
        </p:nvSpPr>
        <p:spPr>
          <a:xfrm>
            <a:off x="5644362" y="3330962"/>
            <a:ext cx="3074035" cy="2567939"/>
          </a:xfrm>
          <a:prstGeom prst="rect">
            <a:avLst/>
          </a:prstGeom>
        </p:spPr>
        <p:txBody>
          <a:bodyPr vert="horz" wrap="square" lIns="0" tIns="0" rIns="0" bIns="0"/>
          <a:lstStyle/>
          <a:p>
            <a:pPr algn="l" rtl="0" eaLnBrk="0">
              <a:lnSpc>
                <a:spcPct val="82000"/>
              </a:lnSpc>
            </a:pPr>
            <a:endParaRPr lang="en-US" altLang="en-US" sz="100" dirty="0"/>
          </a:p>
          <a:p>
            <a:pPr marL="19685" algn="l" rtl="0" eaLnBrk="0">
              <a:lnSpc>
                <a:spcPct val="87000"/>
              </a:lnSpc>
            </a:pPr>
            <a:r>
              <a:rPr sz="2400" b="1" spc="-10" dirty="0">
                <a:solidFill>
                  <a:srgbClr val="7D2E8F">
                    <a:alpha val="100000"/>
                  </a:srgbClr>
                </a:solidFill>
                <a:latin typeface="等线" panose="02010600030101010101" charset="-122"/>
                <a:ea typeface="等线" panose="02010600030101010101" charset="-122"/>
                <a:cs typeface="等线" panose="02010600030101010101" charset="-122"/>
              </a:rPr>
              <a:t>颜色查找表</a:t>
            </a:r>
            <a:r>
              <a:rPr sz="2400" b="1" spc="-10" dirty="0">
                <a:solidFill>
                  <a:srgbClr val="0033CC">
                    <a:alpha val="100000"/>
                  </a:srgbClr>
                </a:solidFill>
                <a:latin typeface="等线" panose="02010600030101010101" charset="-122"/>
                <a:ea typeface="等线" panose="02010600030101010101" charset="-122"/>
                <a:cs typeface="等线" panose="02010600030101010101" charset="-122"/>
              </a:rPr>
              <a:t>通</a:t>
            </a:r>
            <a:r>
              <a:rPr sz="2400" b="1" spc="0" dirty="0">
                <a:solidFill>
                  <a:srgbClr val="0033CC">
                    <a:alpha val="100000"/>
                  </a:srgbClr>
                </a:solidFill>
                <a:latin typeface="等线" panose="02010600030101010101" charset="-122"/>
                <a:ea typeface="等线" panose="02010600030101010101" charset="-122"/>
                <a:cs typeface="等线" panose="02010600030101010101" charset="-122"/>
              </a:rPr>
              <a:t>常用一个</a:t>
            </a:r>
            <a:endParaRPr lang="en-US" altLang="en-US" sz="2400" dirty="0"/>
          </a:p>
          <a:p>
            <a:pPr marL="12700" indent="7620" algn="l" rtl="0" eaLnBrk="0">
              <a:lnSpc>
                <a:spcPct val="121000"/>
              </a:lnSpc>
              <a:spcBef>
                <a:spcPts val="95"/>
              </a:spcBef>
            </a:pPr>
            <a:r>
              <a:rPr sz="2400" b="1" spc="-10" dirty="0">
                <a:solidFill>
                  <a:srgbClr val="0033CC">
                    <a:alpha val="100000"/>
                  </a:srgbClr>
                </a:solidFill>
                <a:latin typeface="等线" panose="02010600030101010101" charset="-122"/>
                <a:ea typeface="等线" panose="02010600030101010101" charset="-122"/>
                <a:cs typeface="等线" panose="02010600030101010101" charset="-122"/>
              </a:rPr>
              <a:t>维数</a:t>
            </a:r>
            <a:r>
              <a:rPr sz="2400" b="1" spc="0" dirty="0">
                <a:solidFill>
                  <a:srgbClr val="0033CC">
                    <a:alpha val="100000"/>
                  </a:srgbClr>
                </a:solidFill>
                <a:latin typeface="等线" panose="02010600030101010101" charset="-122"/>
                <a:ea typeface="等线" panose="02010600030101010101" charset="-122"/>
                <a:cs typeface="等线" panose="02010600030101010101" charset="-122"/>
              </a:rPr>
              <a:t>为</a:t>
            </a:r>
            <a:r>
              <a:rPr sz="2400" spc="0" dirty="0">
                <a:solidFill>
                  <a:srgbClr val="0033CC">
                    <a:alpha val="100000"/>
                  </a:srgbClr>
                </a:solidFill>
                <a:latin typeface="等线" panose="02010600030101010101" charset="-122"/>
                <a:ea typeface="等线" panose="02010600030101010101" charset="-122"/>
                <a:cs typeface="等线" panose="02010600030101010101" charset="-122"/>
              </a:rPr>
              <a:t>          </a:t>
            </a:r>
            <a:r>
              <a:rPr sz="2400" b="1" spc="0" dirty="0">
                <a:solidFill>
                  <a:srgbClr val="0033CC">
                    <a:alpha val="100000"/>
                  </a:srgbClr>
                </a:solidFill>
                <a:latin typeface="等线" panose="02010600030101010101" charset="-122"/>
                <a:ea typeface="等线" panose="02010600030101010101" charset="-122"/>
                <a:cs typeface="等线" panose="02010600030101010101" charset="-122"/>
              </a:rPr>
              <a:t>的数组来</a:t>
            </a:r>
            <a:r>
              <a:rPr sz="2400" spc="0" dirty="0">
                <a:solidFill>
                  <a:srgbClr val="0033CC">
                    <a:alpha val="100000"/>
                  </a:srgbClr>
                </a:solidFill>
                <a:latin typeface="等线" panose="02010600030101010101" charset="-122"/>
                <a:ea typeface="等线" panose="02010600030101010101" charset="-122"/>
                <a:cs typeface="等线" panose="02010600030101010101" charset="-122"/>
              </a:rPr>
              <a:t> </a:t>
            </a:r>
            <a:r>
              <a:rPr sz="2400" b="1" spc="-100" dirty="0">
                <a:solidFill>
                  <a:srgbClr val="0033CC">
                    <a:alpha val="100000"/>
                  </a:srgbClr>
                </a:solidFill>
                <a:latin typeface="等线" panose="02010600030101010101" charset="-122"/>
                <a:ea typeface="等线" panose="02010600030101010101" charset="-122"/>
                <a:cs typeface="等线" panose="02010600030101010101" charset="-122"/>
              </a:rPr>
              <a:t>表示，</a:t>
            </a:r>
            <a:r>
              <a:rPr sz="2400" spc="-100" dirty="0">
                <a:solidFill>
                  <a:srgbClr val="0033CC">
                    <a:alpha val="100000"/>
                  </a:srgbClr>
                </a:solidFill>
                <a:latin typeface="等线" panose="02010600030101010101" charset="-122"/>
                <a:ea typeface="等线" panose="02010600030101010101" charset="-122"/>
                <a:cs typeface="等线" panose="02010600030101010101" charset="-122"/>
              </a:rPr>
              <a:t>     </a:t>
            </a:r>
            <a:r>
              <a:rPr sz="2400" b="1" spc="-100" dirty="0">
                <a:solidFill>
                  <a:srgbClr val="0033CC">
                    <a:alpha val="100000"/>
                  </a:srgbClr>
                </a:solidFill>
                <a:latin typeface="等线" panose="02010600030101010101" charset="-122"/>
                <a:ea typeface="等线" panose="02010600030101010101" charset="-122"/>
                <a:cs typeface="等线" panose="02010600030101010101" charset="-122"/>
              </a:rPr>
              <a:t>为索引图像</a:t>
            </a:r>
            <a:r>
              <a:rPr sz="2400" b="1" spc="0" dirty="0">
                <a:solidFill>
                  <a:srgbClr val="0033CC">
                    <a:alpha val="100000"/>
                  </a:srgbClr>
                </a:solidFill>
                <a:latin typeface="等线" panose="02010600030101010101" charset="-122"/>
                <a:ea typeface="等线" panose="02010600030101010101" charset="-122"/>
                <a:cs typeface="等线" panose="02010600030101010101" charset="-122"/>
              </a:rPr>
              <a:t>的</a:t>
            </a:r>
            <a:r>
              <a:rPr sz="2400" spc="0" dirty="0">
                <a:solidFill>
                  <a:srgbClr val="0033CC">
                    <a:alpha val="100000"/>
                  </a:srgbClr>
                </a:solidFill>
                <a:latin typeface="等线" panose="02010600030101010101" charset="-122"/>
                <a:ea typeface="等线" panose="02010600030101010101" charset="-122"/>
                <a:cs typeface="等线" panose="02010600030101010101" charset="-122"/>
              </a:rPr>
              <a:t> </a:t>
            </a:r>
            <a:r>
              <a:rPr sz="2400" b="1" spc="-10" dirty="0">
                <a:solidFill>
                  <a:srgbClr val="0033CC">
                    <a:alpha val="100000"/>
                  </a:srgbClr>
                </a:solidFill>
                <a:latin typeface="等线" panose="02010600030101010101" charset="-122"/>
                <a:ea typeface="等线" panose="02010600030101010101" charset="-122"/>
                <a:cs typeface="等线" panose="02010600030101010101" charset="-122"/>
              </a:rPr>
              <a:t>像</a:t>
            </a:r>
            <a:r>
              <a:rPr sz="2400" b="1" spc="0" dirty="0">
                <a:solidFill>
                  <a:srgbClr val="0033CC">
                    <a:alpha val="100000"/>
                  </a:srgbClr>
                </a:solidFill>
                <a:latin typeface="等线" panose="02010600030101010101" charset="-122"/>
                <a:ea typeface="等线" panose="02010600030101010101" charset="-122"/>
                <a:cs typeface="等线" panose="02010600030101010101" charset="-122"/>
              </a:rPr>
              <a:t>素值总数，每一行的</a:t>
            </a:r>
            <a:r>
              <a:rPr sz="2400" spc="0" dirty="0">
                <a:solidFill>
                  <a:srgbClr val="0033CC">
                    <a:alpha val="100000"/>
                  </a:srgbClr>
                </a:solidFill>
                <a:latin typeface="等线" panose="02010600030101010101" charset="-122"/>
                <a:ea typeface="等线" panose="02010600030101010101" charset="-122"/>
                <a:cs typeface="等线" panose="02010600030101010101" charset="-122"/>
              </a:rPr>
              <a:t> </a:t>
            </a:r>
            <a:r>
              <a:rPr sz="2400" b="1" spc="-210" dirty="0">
                <a:solidFill>
                  <a:srgbClr val="0033CC">
                    <a:alpha val="100000"/>
                  </a:srgbClr>
                </a:solidFill>
                <a:latin typeface="等线" panose="02010600030101010101" charset="-122"/>
                <a:ea typeface="等线" panose="02010600030101010101" charset="-122"/>
                <a:cs typeface="等线" panose="02010600030101010101" charset="-122"/>
              </a:rPr>
              <a:t>3维向量为R</a:t>
            </a:r>
            <a:r>
              <a:rPr sz="2400" spc="-210" dirty="0">
                <a:solidFill>
                  <a:srgbClr val="0033CC">
                    <a:alpha val="100000"/>
                  </a:srgbClr>
                </a:solidFill>
                <a:latin typeface="等线" panose="02010600030101010101" charset="-122"/>
                <a:ea typeface="等线" panose="02010600030101010101" charset="-122"/>
                <a:cs typeface="等线" panose="02010600030101010101" charset="-122"/>
              </a:rPr>
              <a:t> </a:t>
            </a:r>
            <a:r>
              <a:rPr sz="2400" b="1" spc="-210" dirty="0">
                <a:solidFill>
                  <a:srgbClr val="0033CC">
                    <a:alpha val="100000"/>
                  </a:srgbClr>
                </a:solidFill>
                <a:latin typeface="等线" panose="02010600030101010101" charset="-122"/>
                <a:ea typeface="等线" panose="02010600030101010101" charset="-122"/>
                <a:cs typeface="等线" panose="02010600030101010101" charset="-122"/>
              </a:rPr>
              <a:t>、</a:t>
            </a:r>
            <a:r>
              <a:rPr sz="2400" spc="-210" dirty="0">
                <a:solidFill>
                  <a:srgbClr val="0033CC">
                    <a:alpha val="100000"/>
                  </a:srgbClr>
                </a:solidFill>
                <a:latin typeface="等线" panose="02010600030101010101" charset="-122"/>
                <a:ea typeface="等线" panose="02010600030101010101" charset="-122"/>
                <a:cs typeface="等线" panose="02010600030101010101" charset="-122"/>
              </a:rPr>
              <a:t>  </a:t>
            </a:r>
            <a:r>
              <a:rPr sz="2400" b="1" spc="-210" dirty="0">
                <a:solidFill>
                  <a:srgbClr val="0033CC">
                    <a:alpha val="100000"/>
                  </a:srgbClr>
                </a:solidFill>
                <a:latin typeface="等线" panose="02010600030101010101" charset="-122"/>
                <a:ea typeface="等线" panose="02010600030101010101" charset="-122"/>
                <a:cs typeface="等线" panose="02010600030101010101" charset="-122"/>
              </a:rPr>
              <a:t>G、</a:t>
            </a:r>
            <a:r>
              <a:rPr sz="2400" spc="-210" dirty="0">
                <a:solidFill>
                  <a:srgbClr val="0033CC">
                    <a:alpha val="100000"/>
                  </a:srgbClr>
                </a:solidFill>
                <a:latin typeface="等线" panose="02010600030101010101" charset="-122"/>
                <a:ea typeface="等线" panose="02010600030101010101" charset="-122"/>
                <a:cs typeface="等线" panose="02010600030101010101" charset="-122"/>
              </a:rPr>
              <a:t>  </a:t>
            </a:r>
            <a:r>
              <a:rPr sz="2400" b="1" spc="-140" dirty="0">
                <a:solidFill>
                  <a:srgbClr val="0033CC">
                    <a:alpha val="100000"/>
                  </a:srgbClr>
                </a:solidFill>
                <a:latin typeface="等线" panose="02010600030101010101" charset="-122"/>
                <a:ea typeface="等线" panose="02010600030101010101" charset="-122"/>
                <a:cs typeface="等线" panose="02010600030101010101" charset="-122"/>
              </a:rPr>
              <a:t>B</a:t>
            </a:r>
            <a:r>
              <a:rPr sz="2400" b="1" spc="-210" dirty="0">
                <a:solidFill>
                  <a:srgbClr val="0033CC">
                    <a:alpha val="100000"/>
                  </a:srgbClr>
                </a:solidFill>
                <a:latin typeface="等线" panose="02010600030101010101" charset="-122"/>
                <a:ea typeface="等线" panose="02010600030101010101" charset="-122"/>
                <a:cs typeface="等线" panose="02010600030101010101" charset="-122"/>
              </a:rPr>
              <a:t>颜</a:t>
            </a:r>
            <a:r>
              <a:rPr sz="2400" spc="0" dirty="0">
                <a:solidFill>
                  <a:srgbClr val="0033CC">
                    <a:alpha val="100000"/>
                  </a:srgbClr>
                </a:solidFill>
                <a:latin typeface="等线" panose="02010600030101010101" charset="-122"/>
                <a:ea typeface="等线" panose="02010600030101010101" charset="-122"/>
                <a:cs typeface="等线" panose="02010600030101010101" charset="-122"/>
              </a:rPr>
              <a:t>  </a:t>
            </a:r>
            <a:r>
              <a:rPr sz="2400" b="1" spc="-60" dirty="0">
                <a:solidFill>
                  <a:srgbClr val="0033CC">
                    <a:alpha val="100000"/>
                  </a:srgbClr>
                </a:solidFill>
                <a:latin typeface="等线" panose="02010600030101010101" charset="-122"/>
                <a:ea typeface="等线" panose="02010600030101010101" charset="-122"/>
                <a:cs typeface="等线" panose="02010600030101010101" charset="-122"/>
              </a:rPr>
              <a:t>色分量</a:t>
            </a:r>
            <a:r>
              <a:rPr sz="2400" b="1" spc="-50" dirty="0">
                <a:solidFill>
                  <a:srgbClr val="0033CC">
                    <a:alpha val="100000"/>
                  </a:srgbClr>
                </a:solidFill>
                <a:latin typeface="等线" panose="02010600030101010101" charset="-122"/>
                <a:ea typeface="等线" panose="02010600030101010101" charset="-122"/>
                <a:cs typeface="等线" panose="02010600030101010101" charset="-122"/>
              </a:rPr>
              <a:t>。</a:t>
            </a:r>
            <a:endParaRPr lang="en-US" altLang="en-US" sz="2400" dirty="0"/>
          </a:p>
        </p:txBody>
      </p:sp>
      <p:pic>
        <p:nvPicPr>
          <p:cNvPr id="1294" name="picture 1294"/>
          <p:cNvPicPr>
            <a:picLocks noChangeAspect="1"/>
          </p:cNvPicPr>
          <p:nvPr/>
        </p:nvPicPr>
        <p:blipFill>
          <a:blip r:embed="rId4"/>
          <a:stretch>
            <a:fillRect/>
          </a:stretch>
        </p:blipFill>
        <p:spPr>
          <a:xfrm rot="21600000">
            <a:off x="6704001" y="4284871"/>
            <a:ext cx="188298" cy="164341"/>
          </a:xfrm>
          <a:prstGeom prst="rect">
            <a:avLst/>
          </a:prstGeom>
        </p:spPr>
      </p:pic>
      <p:pic>
        <p:nvPicPr>
          <p:cNvPr id="1295" name="picture 1295"/>
          <p:cNvPicPr>
            <a:picLocks noChangeAspect="1"/>
          </p:cNvPicPr>
          <p:nvPr/>
        </p:nvPicPr>
        <p:blipFill>
          <a:blip r:embed="rId5"/>
          <a:stretch>
            <a:fillRect/>
          </a:stretch>
        </p:blipFill>
        <p:spPr>
          <a:xfrm rot="21600000">
            <a:off x="6625065" y="3800207"/>
            <a:ext cx="783187" cy="247493"/>
          </a:xfrm>
          <a:prstGeom prst="rect">
            <a:avLst/>
          </a:prstGeom>
        </p:spPr>
      </p:pic>
      <p:grpSp>
        <p:nvGrpSpPr>
          <p:cNvPr id="98" name="group 98"/>
          <p:cNvGrpSpPr/>
          <p:nvPr/>
        </p:nvGrpSpPr>
        <p:grpSpPr>
          <a:xfrm rot="21600000">
            <a:off x="8449056" y="6309359"/>
            <a:ext cx="694943" cy="530349"/>
            <a:chOff x="0" y="0"/>
            <a:chExt cx="694943" cy="530349"/>
          </a:xfrm>
        </p:grpSpPr>
        <p:pic>
          <p:nvPicPr>
            <p:cNvPr id="1296" name="picture 1296"/>
            <p:cNvPicPr>
              <a:picLocks noChangeAspect="1"/>
            </p:cNvPicPr>
            <p:nvPr/>
          </p:nvPicPr>
          <p:blipFill>
            <a:blip r:embed="rId6"/>
            <a:stretch>
              <a:fillRect/>
            </a:stretch>
          </p:blipFill>
          <p:spPr>
            <a:xfrm rot="21600000">
              <a:off x="0" y="22858"/>
              <a:ext cx="694943" cy="507490"/>
            </a:xfrm>
            <a:prstGeom prst="rect">
              <a:avLst/>
            </a:prstGeom>
          </p:spPr>
        </p:pic>
        <p:grpSp>
          <p:nvGrpSpPr>
            <p:cNvPr id="100" name="group 100"/>
            <p:cNvGrpSpPr/>
            <p:nvPr/>
          </p:nvGrpSpPr>
          <p:grpSpPr>
            <a:xfrm rot="21600000">
              <a:off x="83819" y="0"/>
              <a:ext cx="312420" cy="312420"/>
              <a:chOff x="0" y="0"/>
              <a:chExt cx="312420" cy="312420"/>
            </a:xfrm>
          </p:grpSpPr>
          <p:sp>
            <p:nvSpPr>
              <p:cNvPr id="1297" name="path"/>
              <p:cNvSpPr/>
              <p:nvPr/>
            </p:nvSpPr>
            <p:spPr>
              <a:xfrm>
                <a:off x="0" y="0"/>
                <a:ext cx="312420" cy="312420"/>
              </a:xfrm>
              <a:custGeom>
                <a:avLst/>
                <a:gdLst/>
                <a:ahLst/>
                <a:cxnLst/>
                <a:rect l="0" t="0" r="0" b="0"/>
                <a:pathLst>
                  <a:path w="492" h="492">
                    <a:moveTo>
                      <a:pt x="0" y="0"/>
                    </a:moveTo>
                    <a:lnTo>
                      <a:pt x="492" y="0"/>
                    </a:lnTo>
                    <a:lnTo>
                      <a:pt x="492" y="492"/>
                    </a:lnTo>
                    <a:lnTo>
                      <a:pt x="0" y="492"/>
                    </a:lnTo>
                    <a:lnTo>
                      <a:pt x="0" y="0"/>
                    </a:lnTo>
                    <a:close/>
                    <a:moveTo>
                      <a:pt x="338" y="246"/>
                    </a:moveTo>
                    <a:lnTo>
                      <a:pt x="61" y="61"/>
                    </a:lnTo>
                    <a:lnTo>
                      <a:pt x="61" y="430"/>
                    </a:lnTo>
                    <a:lnTo>
                      <a:pt x="338" y="246"/>
                    </a:lnTo>
                    <a:close/>
                    <a:moveTo>
                      <a:pt x="384" y="61"/>
                    </a:moveTo>
                    <a:lnTo>
                      <a:pt x="430" y="61"/>
                    </a:lnTo>
                    <a:lnTo>
                      <a:pt x="430" y="430"/>
                    </a:lnTo>
                    <a:lnTo>
                      <a:pt x="384" y="430"/>
                    </a:lnTo>
                    <a:lnTo>
                      <a:pt x="384" y="61"/>
                    </a:lnTo>
                    <a:close/>
                  </a:path>
                </a:pathLst>
              </a:custGeom>
              <a:solidFill>
                <a:srgbClr val="2B7F91">
                  <a:alpha val="100000"/>
                </a:srgbClr>
              </a:solidFill>
              <a:ln cap="flat">
                <a:noFill/>
                <a:prstDash val="solid"/>
                <a:miter lim="0"/>
              </a:ln>
            </p:spPr>
            <p:txBody>
              <a:bodyPr rtlCol="0"/>
              <a:lstStyle/>
              <a:p>
                <a:pPr algn="ctr"/>
                <a:endParaRPr lang="zh-CN" altLang="en-US"/>
              </a:p>
            </p:txBody>
          </p:sp>
          <p:sp>
            <p:nvSpPr>
              <p:cNvPr id="1298" name="path"/>
              <p:cNvSpPr/>
              <p:nvPr/>
            </p:nvSpPr>
            <p:spPr>
              <a:xfrm>
                <a:off x="38989" y="39052"/>
                <a:ext cx="234315" cy="234315"/>
              </a:xfrm>
              <a:custGeom>
                <a:avLst/>
                <a:gdLst/>
                <a:ahLst/>
                <a:cxnLst/>
                <a:rect l="0" t="0" r="0" b="0"/>
                <a:pathLst>
                  <a:path w="369" h="369">
                    <a:moveTo>
                      <a:pt x="276" y="184"/>
                    </a:moveTo>
                    <a:lnTo>
                      <a:pt x="0" y="0"/>
                    </a:lnTo>
                    <a:lnTo>
                      <a:pt x="0" y="369"/>
                    </a:lnTo>
                    <a:lnTo>
                      <a:pt x="276" y="184"/>
                    </a:lnTo>
                    <a:close/>
                    <a:moveTo>
                      <a:pt x="322" y="0"/>
                    </a:moveTo>
                    <a:lnTo>
                      <a:pt x="369" y="0"/>
                    </a:lnTo>
                    <a:lnTo>
                      <a:pt x="369" y="369"/>
                    </a:lnTo>
                    <a:lnTo>
                      <a:pt x="322" y="369"/>
                    </a:lnTo>
                    <a:lnTo>
                      <a:pt x="322" y="0"/>
                    </a:lnTo>
                    <a:close/>
                  </a:path>
                </a:pathLst>
              </a:custGeom>
              <a:solidFill>
                <a:srgbClr val="1A4C57">
                  <a:alpha val="100000"/>
                </a:srgbClr>
              </a:solidFill>
              <a:ln cap="flat">
                <a:noFill/>
                <a:prstDash val="solid"/>
                <a:miter lim="0"/>
              </a:ln>
            </p:spPr>
            <p:txBody>
              <a:bodyPr rtlCol="0"/>
              <a:lstStyle/>
              <a:p>
                <a:pPr algn="ctr"/>
                <a:endParaRPr lang="zh-CN" altLang="en-US"/>
              </a:p>
            </p:txBody>
          </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lvl="1" indent="-457200"/>
            <a:r>
              <a:rPr lang="zh-CN" altLang="en-US" dirty="0">
                <a:latin typeface="黑体" pitchFamily="2" charset="-122"/>
                <a:ea typeface="黑体" pitchFamily="2" charset="-122"/>
              </a:rPr>
              <a:t>灰度级分层</a:t>
            </a:r>
            <a:endParaRPr lang="en-US" altLang="en-US" dirty="0">
              <a:latin typeface="黑体" pitchFamily="2" charset="-122"/>
              <a:ea typeface="黑体" pitchFamily="2" charset="-122"/>
            </a:endParaRPr>
          </a:p>
        </p:txBody>
      </p:sp>
      <p:sp>
        <p:nvSpPr>
          <p:cNvPr id="3" name="内容占位符 2"/>
          <p:cNvSpPr>
            <a:spLocks noGrp="1"/>
          </p:cNvSpPr>
          <p:nvPr>
            <p:ph idx="1"/>
          </p:nvPr>
        </p:nvSpPr>
        <p:spPr>
          <a:xfrm>
            <a:off x="467544" y="1631948"/>
            <a:ext cx="3348807" cy="4615780"/>
          </a:xfrm>
        </p:spPr>
        <p:txBody>
          <a:bodyPr/>
          <a:lstStyle/>
          <a:p>
            <a:pPr marL="457200" lvl="2" indent="-457200">
              <a:lnSpc>
                <a:spcPct val="120000"/>
              </a:lnSpc>
              <a:buClr>
                <a:srgbClr val="053E49"/>
              </a:buClr>
              <a:buFont typeface="Wingdings 2" panose="05020102010507070707" pitchFamily="18" charset="2"/>
              <a:buChar char=""/>
            </a:pPr>
            <a:r>
              <a:rPr lang="zh-CN" altLang="en-US" sz="2600" b="1" dirty="0"/>
              <a:t>密度分层是伪彩色增强技术中原理最简单、操作最简便的一种。</a:t>
            </a:r>
            <a:endParaRPr lang="en-US" altLang="zh-CN" sz="2600" b="1" dirty="0"/>
          </a:p>
          <a:p>
            <a:pPr marL="457200" lvl="2" indent="-457200">
              <a:lnSpc>
                <a:spcPct val="120000"/>
              </a:lnSpc>
              <a:buClr>
                <a:srgbClr val="053E49"/>
              </a:buClr>
              <a:buFont typeface="Wingdings 2" panose="05020102010507070707" pitchFamily="18" charset="2"/>
              <a:buChar char=""/>
            </a:pPr>
            <a:r>
              <a:rPr lang="zh-CN" altLang="en-US" sz="2600" b="1" dirty="0"/>
              <a:t>将一幅灰度图像描述为三维函数，平面维表示像素的坐标，空间维表示灰度图像的灰度值。</a:t>
            </a:r>
            <a:endParaRPr lang="en-US" altLang="zh-CN" sz="2600" b="1" dirty="0"/>
          </a:p>
          <a:p>
            <a:pPr marL="457200" lvl="2" indent="-457200">
              <a:lnSpc>
                <a:spcPct val="120000"/>
              </a:lnSpc>
              <a:buClr>
                <a:srgbClr val="053E49"/>
              </a:buClr>
              <a:buFont typeface="Wingdings 2" panose="05020102010507070707" pitchFamily="18" charset="2"/>
              <a:buChar char=""/>
            </a:pPr>
            <a:endParaRPr lang="en-US" altLang="zh-CN" sz="2600" b="1" dirty="0"/>
          </a:p>
        </p:txBody>
      </p:sp>
      <p:grpSp>
        <p:nvGrpSpPr>
          <p:cNvPr id="9" name="Group 13"/>
          <p:cNvGrpSpPr>
            <a:grpSpLocks/>
          </p:cNvGrpSpPr>
          <p:nvPr/>
        </p:nvGrpSpPr>
        <p:grpSpPr bwMode="auto">
          <a:xfrm>
            <a:off x="6546850" y="5524500"/>
            <a:ext cx="1524000" cy="1295400"/>
            <a:chOff x="4032" y="3504"/>
            <a:chExt cx="960" cy="816"/>
          </a:xfrm>
        </p:grpSpPr>
        <p:sp>
          <p:nvSpPr>
            <p:cNvPr id="11" name="Line 14"/>
            <p:cNvSpPr>
              <a:spLocks noChangeShapeType="1"/>
            </p:cNvSpPr>
            <p:nvPr/>
          </p:nvSpPr>
          <p:spPr bwMode="auto">
            <a:xfrm>
              <a:off x="4272" y="3696"/>
              <a:ext cx="480" cy="14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12" name="Text Box 15"/>
            <p:cNvSpPr txBox="1">
              <a:spLocks noChangeArrowheads="1"/>
            </p:cNvSpPr>
            <p:nvPr/>
          </p:nvSpPr>
          <p:spPr bwMode="auto">
            <a:xfrm>
              <a:off x="4704" y="3734"/>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C</a:t>
              </a:r>
              <a:r>
                <a:rPr kumimoji="1" lang="en-US" altLang="zh-CN" sz="2000" b="1" i="0" u="none" strike="noStrike" kern="1200" cap="none" spc="0" normalizeH="0" baseline="-25000" noProof="0" dirty="0">
                  <a:ln>
                    <a:noFill/>
                  </a:ln>
                  <a:solidFill>
                    <a:srgbClr val="000099"/>
                  </a:solidFill>
                  <a:effectLst/>
                  <a:uLnTx/>
                  <a:uFillTx/>
                  <a:latin typeface="Times New Roman" panose="02020603050405020304" pitchFamily="18" charset="0"/>
                  <a:ea typeface="宋体" panose="02010600030101010101" pitchFamily="2" charset="-122"/>
                  <a:cs typeface="+mn-cs"/>
                </a:rPr>
                <a:t>1</a:t>
              </a:r>
              <a:endParaRPr kumimoji="1" lang="en-US"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endParaRPr>
            </a:p>
          </p:txBody>
        </p:sp>
        <p:sp>
          <p:nvSpPr>
            <p:cNvPr id="13" name="Line 16"/>
            <p:cNvSpPr>
              <a:spLocks noChangeShapeType="1"/>
            </p:cNvSpPr>
            <p:nvPr/>
          </p:nvSpPr>
          <p:spPr bwMode="auto">
            <a:xfrm flipH="1">
              <a:off x="4032" y="3504"/>
              <a:ext cx="48" cy="67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15" name="Text Box 17"/>
            <p:cNvSpPr txBox="1">
              <a:spLocks noChangeArrowheads="1"/>
            </p:cNvSpPr>
            <p:nvPr/>
          </p:nvSpPr>
          <p:spPr bwMode="auto">
            <a:xfrm>
              <a:off x="4032" y="4070"/>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C</a:t>
              </a:r>
              <a:r>
                <a:rPr kumimoji="1" lang="en-US" altLang="zh-CN" sz="2000" b="1" i="0" u="none" strike="noStrike" kern="1200" cap="none" spc="0" normalizeH="0" baseline="-25000" noProof="0" dirty="0">
                  <a:ln>
                    <a:noFill/>
                  </a:ln>
                  <a:solidFill>
                    <a:srgbClr val="000099"/>
                  </a:solidFill>
                  <a:effectLst/>
                  <a:uLnTx/>
                  <a:uFillTx/>
                  <a:latin typeface="Times New Roman" panose="02020603050405020304" pitchFamily="18" charset="0"/>
                  <a:ea typeface="宋体" panose="02010600030101010101" pitchFamily="2" charset="-122"/>
                  <a:cs typeface="+mn-cs"/>
                </a:rPr>
                <a:t>2</a:t>
              </a:r>
              <a:endParaRPr kumimoji="1" lang="en-US"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endParaRPr>
            </a:p>
          </p:txBody>
        </p:sp>
      </p:grpSp>
      <p:grpSp>
        <p:nvGrpSpPr>
          <p:cNvPr id="16" name="Group 18"/>
          <p:cNvGrpSpPr>
            <a:grpSpLocks/>
          </p:cNvGrpSpPr>
          <p:nvPr/>
        </p:nvGrpSpPr>
        <p:grpSpPr bwMode="auto">
          <a:xfrm>
            <a:off x="3727450" y="1773238"/>
            <a:ext cx="5597525" cy="4740275"/>
            <a:chOff x="2330" y="1142"/>
            <a:chExt cx="3526" cy="2986"/>
          </a:xfrm>
        </p:grpSpPr>
        <p:sp>
          <p:nvSpPr>
            <p:cNvPr id="17" name="Line 19"/>
            <p:cNvSpPr>
              <a:spLocks noChangeShapeType="1"/>
            </p:cNvSpPr>
            <p:nvPr/>
          </p:nvSpPr>
          <p:spPr bwMode="auto">
            <a:xfrm>
              <a:off x="3168"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18" name="Line 20"/>
            <p:cNvSpPr>
              <a:spLocks noChangeShapeType="1"/>
            </p:cNvSpPr>
            <p:nvPr/>
          </p:nvSpPr>
          <p:spPr bwMode="auto">
            <a:xfrm>
              <a:off x="3168" y="1392"/>
              <a:ext cx="0" cy="960"/>
            </a:xfrm>
            <a:prstGeom prst="line">
              <a:avLst/>
            </a:prstGeom>
            <a:noFill/>
            <a:ln w="12700"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19" name="Line 21"/>
            <p:cNvSpPr>
              <a:spLocks noChangeShapeType="1"/>
            </p:cNvSpPr>
            <p:nvPr/>
          </p:nvSpPr>
          <p:spPr bwMode="auto">
            <a:xfrm flipH="1">
              <a:off x="2352" y="3072"/>
              <a:ext cx="816" cy="1008"/>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22"/>
            <p:cNvSpPr>
              <a:spLocks/>
            </p:cNvSpPr>
            <p:nvPr/>
          </p:nvSpPr>
          <p:spPr bwMode="auto">
            <a:xfrm>
              <a:off x="3252" y="2422"/>
              <a:ext cx="1334" cy="1226"/>
            </a:xfrm>
            <a:custGeom>
              <a:avLst/>
              <a:gdLst>
                <a:gd name="T0" fmla="*/ 0 w 1334"/>
                <a:gd name="T1" fmla="*/ 1166 h 1226"/>
                <a:gd name="T2" fmla="*/ 60 w 1334"/>
                <a:gd name="T3" fmla="*/ 746 h 1226"/>
                <a:gd name="T4" fmla="*/ 156 w 1334"/>
                <a:gd name="T5" fmla="*/ 602 h 1226"/>
                <a:gd name="T6" fmla="*/ 252 w 1334"/>
                <a:gd name="T7" fmla="*/ 554 h 1226"/>
                <a:gd name="T8" fmla="*/ 348 w 1334"/>
                <a:gd name="T9" fmla="*/ 602 h 1226"/>
                <a:gd name="T10" fmla="*/ 396 w 1334"/>
                <a:gd name="T11" fmla="*/ 794 h 1226"/>
                <a:gd name="T12" fmla="*/ 492 w 1334"/>
                <a:gd name="T13" fmla="*/ 794 h 1226"/>
                <a:gd name="T14" fmla="*/ 540 w 1334"/>
                <a:gd name="T15" fmla="*/ 698 h 1226"/>
                <a:gd name="T16" fmla="*/ 672 w 1334"/>
                <a:gd name="T17" fmla="*/ 326 h 1226"/>
                <a:gd name="T18" fmla="*/ 756 w 1334"/>
                <a:gd name="T19" fmla="*/ 170 h 1226"/>
                <a:gd name="T20" fmla="*/ 840 w 1334"/>
                <a:gd name="T21" fmla="*/ 86 h 1226"/>
                <a:gd name="T22" fmla="*/ 984 w 1334"/>
                <a:gd name="T23" fmla="*/ 2 h 1226"/>
                <a:gd name="T24" fmla="*/ 1080 w 1334"/>
                <a:gd name="T25" fmla="*/ 74 h 1226"/>
                <a:gd name="T26" fmla="*/ 1176 w 1334"/>
                <a:gd name="T27" fmla="*/ 242 h 1226"/>
                <a:gd name="T28" fmla="*/ 1308 w 1334"/>
                <a:gd name="T29" fmla="*/ 746 h 1226"/>
                <a:gd name="T30" fmla="*/ 1332 w 1334"/>
                <a:gd name="T31" fmla="*/ 1226 h 12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34" h="1226">
                  <a:moveTo>
                    <a:pt x="0" y="1166"/>
                  </a:moveTo>
                  <a:cubicBezTo>
                    <a:pt x="10" y="1100"/>
                    <a:pt x="34" y="840"/>
                    <a:pt x="60" y="746"/>
                  </a:cubicBezTo>
                  <a:cubicBezTo>
                    <a:pt x="86" y="652"/>
                    <a:pt x="124" y="634"/>
                    <a:pt x="156" y="602"/>
                  </a:cubicBezTo>
                  <a:cubicBezTo>
                    <a:pt x="188" y="570"/>
                    <a:pt x="220" y="554"/>
                    <a:pt x="252" y="554"/>
                  </a:cubicBezTo>
                  <a:cubicBezTo>
                    <a:pt x="284" y="554"/>
                    <a:pt x="324" y="562"/>
                    <a:pt x="348" y="602"/>
                  </a:cubicBezTo>
                  <a:cubicBezTo>
                    <a:pt x="372" y="642"/>
                    <a:pt x="372" y="762"/>
                    <a:pt x="396" y="794"/>
                  </a:cubicBezTo>
                  <a:cubicBezTo>
                    <a:pt x="420" y="826"/>
                    <a:pt x="468" y="810"/>
                    <a:pt x="492" y="794"/>
                  </a:cubicBezTo>
                  <a:cubicBezTo>
                    <a:pt x="516" y="778"/>
                    <a:pt x="510" y="776"/>
                    <a:pt x="540" y="698"/>
                  </a:cubicBezTo>
                  <a:cubicBezTo>
                    <a:pt x="570" y="620"/>
                    <a:pt x="636" y="414"/>
                    <a:pt x="672" y="326"/>
                  </a:cubicBezTo>
                  <a:cubicBezTo>
                    <a:pt x="708" y="238"/>
                    <a:pt x="728" y="210"/>
                    <a:pt x="756" y="170"/>
                  </a:cubicBezTo>
                  <a:cubicBezTo>
                    <a:pt x="784" y="130"/>
                    <a:pt x="802" y="114"/>
                    <a:pt x="840" y="86"/>
                  </a:cubicBezTo>
                  <a:cubicBezTo>
                    <a:pt x="878" y="58"/>
                    <a:pt x="944" y="4"/>
                    <a:pt x="984" y="2"/>
                  </a:cubicBezTo>
                  <a:cubicBezTo>
                    <a:pt x="1024" y="0"/>
                    <a:pt x="1048" y="34"/>
                    <a:pt x="1080" y="74"/>
                  </a:cubicBezTo>
                  <a:cubicBezTo>
                    <a:pt x="1112" y="114"/>
                    <a:pt x="1138" y="130"/>
                    <a:pt x="1176" y="242"/>
                  </a:cubicBezTo>
                  <a:cubicBezTo>
                    <a:pt x="1214" y="354"/>
                    <a:pt x="1282" y="582"/>
                    <a:pt x="1308" y="746"/>
                  </a:cubicBezTo>
                  <a:cubicBezTo>
                    <a:pt x="1334" y="910"/>
                    <a:pt x="1327" y="1126"/>
                    <a:pt x="1332" y="1226"/>
                  </a:cubicBezTo>
                </a:path>
              </a:pathLst>
            </a:custGeom>
            <a:noFill/>
            <a:ln w="19050" cap="sq"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21" name="Arc 23"/>
            <p:cNvSpPr>
              <a:spLocks/>
            </p:cNvSpPr>
            <p:nvPr/>
          </p:nvSpPr>
          <p:spPr bwMode="auto">
            <a:xfrm rot="2852126" flipV="1">
              <a:off x="3324" y="3408"/>
              <a:ext cx="384" cy="384"/>
            </a:xfrm>
            <a:custGeom>
              <a:avLst/>
              <a:gdLst>
                <a:gd name="T0" fmla="*/ 0 w 21600"/>
                <a:gd name="T1" fmla="*/ 0 h 21600"/>
                <a:gd name="T2" fmla="*/ 384 w 21600"/>
                <a:gd name="T3" fmla="*/ 384 h 21600"/>
                <a:gd name="T4" fmla="*/ 0 w 21600"/>
                <a:gd name="T5" fmla="*/ 38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22" name="Arc 24"/>
            <p:cNvSpPr>
              <a:spLocks/>
            </p:cNvSpPr>
            <p:nvPr/>
          </p:nvSpPr>
          <p:spPr bwMode="auto">
            <a:xfrm rot="8231952">
              <a:off x="3877" y="3319"/>
              <a:ext cx="651" cy="589"/>
            </a:xfrm>
            <a:custGeom>
              <a:avLst/>
              <a:gdLst>
                <a:gd name="T0" fmla="*/ 61 w 21600"/>
                <a:gd name="T1" fmla="*/ 0 h 21505"/>
                <a:gd name="T2" fmla="*/ 651 w 21600"/>
                <a:gd name="T3" fmla="*/ 589 h 21505"/>
                <a:gd name="T4" fmla="*/ 0 w 21600"/>
                <a:gd name="T5" fmla="*/ 589 h 21505"/>
                <a:gd name="T6" fmla="*/ 0 60000 65536"/>
                <a:gd name="T7" fmla="*/ 0 60000 65536"/>
                <a:gd name="T8" fmla="*/ 0 60000 65536"/>
              </a:gdLst>
              <a:ahLst/>
              <a:cxnLst>
                <a:cxn ang="T6">
                  <a:pos x="T0" y="T1"/>
                </a:cxn>
                <a:cxn ang="T7">
                  <a:pos x="T2" y="T3"/>
                </a:cxn>
                <a:cxn ang="T8">
                  <a:pos x="T4" y="T5"/>
                </a:cxn>
              </a:cxnLst>
              <a:rect l="0" t="0" r="r" b="b"/>
              <a:pathLst>
                <a:path w="21600" h="21505" fill="none" extrusionOk="0">
                  <a:moveTo>
                    <a:pt x="2023" y="-1"/>
                  </a:moveTo>
                  <a:cubicBezTo>
                    <a:pt x="13119" y="1043"/>
                    <a:pt x="21600" y="10359"/>
                    <a:pt x="21600" y="21505"/>
                  </a:cubicBezTo>
                </a:path>
                <a:path w="21600" h="21505" stroke="0" extrusionOk="0">
                  <a:moveTo>
                    <a:pt x="2023" y="-1"/>
                  </a:moveTo>
                  <a:cubicBezTo>
                    <a:pt x="13119" y="1043"/>
                    <a:pt x="21600" y="10359"/>
                    <a:pt x="21600" y="21505"/>
                  </a:cubicBezTo>
                  <a:lnTo>
                    <a:pt x="0" y="21505"/>
                  </a:lnTo>
                  <a:lnTo>
                    <a:pt x="2023" y="-1"/>
                  </a:lnTo>
                  <a:close/>
                </a:path>
              </a:pathLst>
            </a:custGeom>
            <a:noFill/>
            <a:ln w="1905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23" name="Arc 25"/>
            <p:cNvSpPr>
              <a:spLocks/>
            </p:cNvSpPr>
            <p:nvPr/>
          </p:nvSpPr>
          <p:spPr bwMode="auto">
            <a:xfrm rot="-3400726">
              <a:off x="3336" y="3300"/>
              <a:ext cx="384" cy="384"/>
            </a:xfrm>
            <a:custGeom>
              <a:avLst/>
              <a:gdLst>
                <a:gd name="T0" fmla="*/ 0 w 21600"/>
                <a:gd name="T1" fmla="*/ 0 h 21600"/>
                <a:gd name="T2" fmla="*/ 384 w 21600"/>
                <a:gd name="T3" fmla="*/ 384 h 21600"/>
                <a:gd name="T4" fmla="*/ 0 w 21600"/>
                <a:gd name="T5" fmla="*/ 38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24" name="Arc 26"/>
            <p:cNvSpPr>
              <a:spLocks/>
            </p:cNvSpPr>
            <p:nvPr/>
          </p:nvSpPr>
          <p:spPr bwMode="auto">
            <a:xfrm rot="13492593" flipV="1">
              <a:off x="3887" y="3127"/>
              <a:ext cx="568" cy="609"/>
            </a:xfrm>
            <a:custGeom>
              <a:avLst/>
              <a:gdLst>
                <a:gd name="T0" fmla="*/ 53 w 21600"/>
                <a:gd name="T1" fmla="*/ 0 h 21505"/>
                <a:gd name="T2" fmla="*/ 568 w 21600"/>
                <a:gd name="T3" fmla="*/ 609 h 21505"/>
                <a:gd name="T4" fmla="*/ 0 w 21600"/>
                <a:gd name="T5" fmla="*/ 609 h 21505"/>
                <a:gd name="T6" fmla="*/ 0 60000 65536"/>
                <a:gd name="T7" fmla="*/ 0 60000 65536"/>
                <a:gd name="T8" fmla="*/ 0 60000 65536"/>
              </a:gdLst>
              <a:ahLst/>
              <a:cxnLst>
                <a:cxn ang="T6">
                  <a:pos x="T0" y="T1"/>
                </a:cxn>
                <a:cxn ang="T7">
                  <a:pos x="T2" y="T3"/>
                </a:cxn>
                <a:cxn ang="T8">
                  <a:pos x="T4" y="T5"/>
                </a:cxn>
              </a:cxnLst>
              <a:rect l="0" t="0" r="r" b="b"/>
              <a:pathLst>
                <a:path w="21600" h="21505" fill="none" extrusionOk="0">
                  <a:moveTo>
                    <a:pt x="2023" y="-1"/>
                  </a:moveTo>
                  <a:cubicBezTo>
                    <a:pt x="13119" y="1043"/>
                    <a:pt x="21600" y="10359"/>
                    <a:pt x="21600" y="21505"/>
                  </a:cubicBezTo>
                </a:path>
                <a:path w="21600" h="21505" stroke="0" extrusionOk="0">
                  <a:moveTo>
                    <a:pt x="2023" y="-1"/>
                  </a:moveTo>
                  <a:cubicBezTo>
                    <a:pt x="13119" y="1043"/>
                    <a:pt x="21600" y="10359"/>
                    <a:pt x="21600" y="21505"/>
                  </a:cubicBezTo>
                  <a:lnTo>
                    <a:pt x="0" y="21505"/>
                  </a:lnTo>
                  <a:lnTo>
                    <a:pt x="2023" y="-1"/>
                  </a:lnTo>
                  <a:close/>
                </a:path>
              </a:pathLst>
            </a:custGeom>
            <a:noFill/>
            <a:ln w="1905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25" name="Line 27"/>
            <p:cNvSpPr>
              <a:spLocks noChangeShapeType="1"/>
            </p:cNvSpPr>
            <p:nvPr/>
          </p:nvSpPr>
          <p:spPr bwMode="auto">
            <a:xfrm>
              <a:off x="3168" y="2928"/>
              <a:ext cx="0" cy="14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26" name="Text Box 28"/>
            <p:cNvSpPr txBox="1">
              <a:spLocks noChangeArrowheads="1"/>
            </p:cNvSpPr>
            <p:nvPr/>
          </p:nvSpPr>
          <p:spPr bwMode="auto">
            <a:xfrm>
              <a:off x="2928" y="1142"/>
              <a:ext cx="1104"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f</a:t>
              </a:r>
              <a:r>
                <a:rPr kumimoji="1" lang="en-US"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a:t>
              </a:r>
              <a:r>
                <a:rPr kumimoji="1" lang="en-US" altLang="zh-CN" sz="2000" b="1" i="1" u="none" strike="noStrike" kern="1200" cap="none" spc="0" normalizeH="0" baseline="0" noProof="0" dirty="0" err="1">
                  <a:ln>
                    <a:noFill/>
                  </a:ln>
                  <a:solidFill>
                    <a:srgbClr val="000099"/>
                  </a:solidFill>
                  <a:effectLst/>
                  <a:uLnTx/>
                  <a:uFillTx/>
                  <a:latin typeface="Times New Roman" panose="02020603050405020304" pitchFamily="18" charset="0"/>
                  <a:ea typeface="宋体" panose="02010600030101010101" pitchFamily="2" charset="-122"/>
                  <a:cs typeface="+mn-cs"/>
                </a:rPr>
                <a:t>x</a:t>
              </a:r>
              <a:r>
                <a:rPr kumimoji="1" lang="en-US" altLang="zh-CN" sz="2000" b="1" i="0" u="none" strike="noStrike" kern="1200" cap="none" spc="0" normalizeH="0" baseline="0" noProof="0" dirty="0" err="1">
                  <a:ln>
                    <a:noFill/>
                  </a:ln>
                  <a:solidFill>
                    <a:srgbClr val="000099"/>
                  </a:solidFill>
                  <a:effectLst/>
                  <a:uLnTx/>
                  <a:uFillTx/>
                  <a:latin typeface="Times New Roman" panose="02020603050405020304" pitchFamily="18" charset="0"/>
                  <a:ea typeface="宋体" panose="02010600030101010101" pitchFamily="2" charset="-122"/>
                  <a:cs typeface="+mn-cs"/>
                </a:rPr>
                <a:t>,</a:t>
              </a:r>
              <a:r>
                <a:rPr kumimoji="1" lang="en-US" altLang="zh-CN" sz="2000" b="1" i="1" u="none" strike="noStrike" kern="1200" cap="none" spc="0" normalizeH="0" baseline="0" noProof="0" dirty="0" err="1">
                  <a:ln>
                    <a:noFill/>
                  </a:ln>
                  <a:solidFill>
                    <a:srgbClr val="000099"/>
                  </a:solidFill>
                  <a:effectLst/>
                  <a:uLnTx/>
                  <a:uFillTx/>
                  <a:latin typeface="Times New Roman" panose="02020603050405020304" pitchFamily="18" charset="0"/>
                  <a:ea typeface="宋体" panose="02010600030101010101" pitchFamily="2" charset="-122"/>
                  <a:cs typeface="+mn-cs"/>
                </a:rPr>
                <a:t>y</a:t>
              </a:r>
              <a:r>
                <a:rPr kumimoji="1" lang="en-US"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灰度值</a:t>
              </a:r>
            </a:p>
          </p:txBody>
        </p:sp>
        <p:sp>
          <p:nvSpPr>
            <p:cNvPr id="27" name="Line 29"/>
            <p:cNvSpPr>
              <a:spLocks noChangeShapeType="1"/>
            </p:cNvSpPr>
            <p:nvPr/>
          </p:nvSpPr>
          <p:spPr bwMode="auto">
            <a:xfrm>
              <a:off x="3168" y="1632"/>
              <a:ext cx="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28" name="Text Box 30"/>
            <p:cNvSpPr txBox="1">
              <a:spLocks noChangeArrowheads="1"/>
            </p:cNvSpPr>
            <p:nvPr/>
          </p:nvSpPr>
          <p:spPr bwMode="auto">
            <a:xfrm>
              <a:off x="2330" y="1508"/>
              <a:ext cx="97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（白色）</a:t>
              </a: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L</a:t>
              </a:r>
            </a:p>
          </p:txBody>
        </p:sp>
        <p:sp>
          <p:nvSpPr>
            <p:cNvPr id="29" name="Text Box 31"/>
            <p:cNvSpPr txBox="1">
              <a:spLocks noChangeArrowheads="1"/>
            </p:cNvSpPr>
            <p:nvPr/>
          </p:nvSpPr>
          <p:spPr bwMode="auto">
            <a:xfrm>
              <a:off x="2976" y="2256"/>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l</a:t>
              </a:r>
              <a:r>
                <a:rPr kumimoji="1" lang="en-US" altLang="zh-CN" sz="2000" b="1" i="1" u="none" strike="noStrike" kern="1200" cap="none" spc="0" normalizeH="0" baseline="-25000" noProof="0" dirty="0">
                  <a:ln>
                    <a:noFill/>
                  </a:ln>
                  <a:solidFill>
                    <a:srgbClr val="000099"/>
                  </a:solidFill>
                  <a:effectLst/>
                  <a:uLnTx/>
                  <a:uFillTx/>
                  <a:latin typeface="Times New Roman" panose="02020603050405020304" pitchFamily="18" charset="0"/>
                  <a:ea typeface="宋体" panose="02010600030101010101" pitchFamily="2" charset="-122"/>
                  <a:cs typeface="+mn-cs"/>
                </a:rPr>
                <a:t>i</a:t>
              </a:r>
              <a:endPar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endParaRPr>
            </a:p>
          </p:txBody>
        </p:sp>
        <p:sp>
          <p:nvSpPr>
            <p:cNvPr id="30" name="Line 32"/>
            <p:cNvSpPr>
              <a:spLocks noChangeShapeType="1"/>
            </p:cNvSpPr>
            <p:nvPr/>
          </p:nvSpPr>
          <p:spPr bwMode="auto">
            <a:xfrm>
              <a:off x="3168" y="2352"/>
              <a:ext cx="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31" name="Text Box 33"/>
            <p:cNvSpPr txBox="1">
              <a:spLocks noChangeArrowheads="1"/>
            </p:cNvSpPr>
            <p:nvPr/>
          </p:nvSpPr>
          <p:spPr bwMode="auto">
            <a:xfrm>
              <a:off x="2330" y="2918"/>
              <a:ext cx="94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a:t>
              </a:r>
              <a:r>
                <a:rPr kumimoji="1" lang="zh-CN"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黑色）</a:t>
              </a:r>
              <a:r>
                <a:rPr kumimoji="1" lang="en-US"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0</a:t>
              </a:r>
            </a:p>
          </p:txBody>
        </p:sp>
        <p:sp>
          <p:nvSpPr>
            <p:cNvPr id="32" name="Text Box 34"/>
            <p:cNvSpPr txBox="1">
              <a:spLocks noChangeArrowheads="1"/>
            </p:cNvSpPr>
            <p:nvPr/>
          </p:nvSpPr>
          <p:spPr bwMode="auto">
            <a:xfrm>
              <a:off x="2496" y="3878"/>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x</a:t>
              </a:r>
            </a:p>
          </p:txBody>
        </p:sp>
        <p:sp>
          <p:nvSpPr>
            <p:cNvPr id="33" name="Text Box 35"/>
            <p:cNvSpPr txBox="1">
              <a:spLocks noChangeArrowheads="1"/>
            </p:cNvSpPr>
            <p:nvPr/>
          </p:nvSpPr>
          <p:spPr bwMode="auto">
            <a:xfrm>
              <a:off x="5568" y="3072"/>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1"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y</a:t>
              </a:r>
            </a:p>
          </p:txBody>
        </p:sp>
        <p:sp>
          <p:nvSpPr>
            <p:cNvPr id="34" name="Line 36"/>
            <p:cNvSpPr>
              <a:spLocks noChangeShapeType="1"/>
            </p:cNvSpPr>
            <p:nvPr/>
          </p:nvSpPr>
          <p:spPr bwMode="auto">
            <a:xfrm>
              <a:off x="3168" y="2784"/>
              <a:ext cx="0" cy="14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35" name="Line 37"/>
            <p:cNvSpPr>
              <a:spLocks noChangeShapeType="1"/>
            </p:cNvSpPr>
            <p:nvPr/>
          </p:nvSpPr>
          <p:spPr bwMode="auto">
            <a:xfrm>
              <a:off x="4548" y="3072"/>
              <a:ext cx="1200" cy="0"/>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36" name="Line 38"/>
            <p:cNvSpPr>
              <a:spLocks noChangeShapeType="1"/>
            </p:cNvSpPr>
            <p:nvPr/>
          </p:nvSpPr>
          <p:spPr bwMode="auto">
            <a:xfrm>
              <a:off x="5472" y="3744"/>
              <a:ext cx="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37" name="Line 39"/>
            <p:cNvSpPr>
              <a:spLocks noChangeShapeType="1"/>
            </p:cNvSpPr>
            <p:nvPr/>
          </p:nvSpPr>
          <p:spPr bwMode="auto">
            <a:xfrm>
              <a:off x="3168" y="3072"/>
              <a:ext cx="19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38" name="Line 40"/>
            <p:cNvSpPr>
              <a:spLocks noChangeShapeType="1"/>
            </p:cNvSpPr>
            <p:nvPr/>
          </p:nvSpPr>
          <p:spPr bwMode="auto">
            <a:xfrm>
              <a:off x="3624" y="3072"/>
              <a:ext cx="19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grpSp>
      <p:grpSp>
        <p:nvGrpSpPr>
          <p:cNvPr id="39" name="Group 41"/>
          <p:cNvGrpSpPr>
            <a:grpSpLocks/>
          </p:cNvGrpSpPr>
          <p:nvPr/>
        </p:nvGrpSpPr>
        <p:grpSpPr bwMode="auto">
          <a:xfrm>
            <a:off x="4143375" y="2293938"/>
            <a:ext cx="4495800" cy="3381375"/>
            <a:chOff x="2592" y="1440"/>
            <a:chExt cx="2832" cy="2130"/>
          </a:xfrm>
        </p:grpSpPr>
        <p:grpSp>
          <p:nvGrpSpPr>
            <p:cNvPr id="40" name="Group 42"/>
            <p:cNvGrpSpPr>
              <a:grpSpLocks/>
            </p:cNvGrpSpPr>
            <p:nvPr/>
          </p:nvGrpSpPr>
          <p:grpSpPr bwMode="auto">
            <a:xfrm>
              <a:off x="2592" y="1440"/>
              <a:ext cx="2832" cy="2130"/>
              <a:chOff x="2592" y="1440"/>
              <a:chExt cx="2832" cy="2130"/>
            </a:xfrm>
          </p:grpSpPr>
          <p:sp>
            <p:nvSpPr>
              <p:cNvPr id="43" name="AutoShape 43"/>
              <p:cNvSpPr>
                <a:spLocks noChangeArrowheads="1"/>
              </p:cNvSpPr>
              <p:nvPr/>
            </p:nvSpPr>
            <p:spPr bwMode="auto">
              <a:xfrm>
                <a:off x="2592" y="2064"/>
                <a:ext cx="2832" cy="720"/>
              </a:xfrm>
              <a:prstGeom prst="parallelogram">
                <a:avLst>
                  <a:gd name="adj" fmla="val 98333"/>
                </a:avLst>
              </a:prstGeom>
              <a:noFill/>
              <a:ln w="12700" cap="sq">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44" name="Group 44"/>
              <p:cNvGrpSpPr>
                <a:grpSpLocks/>
              </p:cNvGrpSpPr>
              <p:nvPr/>
            </p:nvGrpSpPr>
            <p:grpSpPr bwMode="auto">
              <a:xfrm>
                <a:off x="3984" y="1440"/>
                <a:ext cx="1440" cy="2130"/>
                <a:chOff x="3888" y="1440"/>
                <a:chExt cx="1440" cy="2130"/>
              </a:xfrm>
            </p:grpSpPr>
            <p:grpSp>
              <p:nvGrpSpPr>
                <p:cNvPr id="45" name="Group 45"/>
                <p:cNvGrpSpPr>
                  <a:grpSpLocks/>
                </p:cNvGrpSpPr>
                <p:nvPr/>
              </p:nvGrpSpPr>
              <p:grpSpPr bwMode="auto">
                <a:xfrm>
                  <a:off x="4416" y="1440"/>
                  <a:ext cx="912" cy="826"/>
                  <a:chOff x="4416" y="1382"/>
                  <a:chExt cx="912" cy="826"/>
                </a:xfrm>
              </p:grpSpPr>
              <p:sp>
                <p:nvSpPr>
                  <p:cNvPr id="53" name="Freeform 46"/>
                  <p:cNvSpPr>
                    <a:spLocks/>
                  </p:cNvSpPr>
                  <p:nvPr/>
                </p:nvSpPr>
                <p:spPr bwMode="auto">
                  <a:xfrm>
                    <a:off x="4416" y="1584"/>
                    <a:ext cx="240" cy="624"/>
                  </a:xfrm>
                  <a:custGeom>
                    <a:avLst/>
                    <a:gdLst>
                      <a:gd name="T0" fmla="*/ 0 w 240"/>
                      <a:gd name="T1" fmla="*/ 624 h 624"/>
                      <a:gd name="T2" fmla="*/ 144 w 240"/>
                      <a:gd name="T3" fmla="*/ 384 h 624"/>
                      <a:gd name="T4" fmla="*/ 48 w 240"/>
                      <a:gd name="T5" fmla="*/ 288 h 624"/>
                      <a:gd name="T6" fmla="*/ 240 w 240"/>
                      <a:gd name="T7" fmla="*/ 0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624">
                        <a:moveTo>
                          <a:pt x="0" y="624"/>
                        </a:moveTo>
                        <a:cubicBezTo>
                          <a:pt x="68" y="532"/>
                          <a:pt x="136" y="440"/>
                          <a:pt x="144" y="384"/>
                        </a:cubicBezTo>
                        <a:cubicBezTo>
                          <a:pt x="152" y="328"/>
                          <a:pt x="32" y="352"/>
                          <a:pt x="48" y="288"/>
                        </a:cubicBezTo>
                        <a:cubicBezTo>
                          <a:pt x="64" y="224"/>
                          <a:pt x="152" y="112"/>
                          <a:pt x="240" y="0"/>
                        </a:cubicBezTo>
                      </a:path>
                    </a:pathLst>
                  </a:custGeom>
                  <a:noFill/>
                  <a:ln w="12700" cap="sq"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54" name="Text Box 47"/>
                  <p:cNvSpPr txBox="1">
                    <a:spLocks noChangeArrowheads="1"/>
                  </p:cNvSpPr>
                  <p:nvPr/>
                </p:nvSpPr>
                <p:spPr bwMode="auto">
                  <a:xfrm>
                    <a:off x="4560" y="1382"/>
                    <a:ext cx="76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分层平面</a:t>
                    </a:r>
                  </a:p>
                </p:txBody>
              </p:sp>
            </p:grpSp>
            <p:grpSp>
              <p:nvGrpSpPr>
                <p:cNvPr id="46" name="Group 48"/>
                <p:cNvGrpSpPr>
                  <a:grpSpLocks/>
                </p:cNvGrpSpPr>
                <p:nvPr/>
              </p:nvGrpSpPr>
              <p:grpSpPr bwMode="auto">
                <a:xfrm>
                  <a:off x="3888" y="2562"/>
                  <a:ext cx="444" cy="1008"/>
                  <a:chOff x="3888" y="2544"/>
                  <a:chExt cx="444" cy="1008"/>
                </a:xfrm>
              </p:grpSpPr>
              <p:grpSp>
                <p:nvGrpSpPr>
                  <p:cNvPr id="47" name="Group 49"/>
                  <p:cNvGrpSpPr>
                    <a:grpSpLocks/>
                  </p:cNvGrpSpPr>
                  <p:nvPr/>
                </p:nvGrpSpPr>
                <p:grpSpPr bwMode="auto">
                  <a:xfrm>
                    <a:off x="3900" y="2544"/>
                    <a:ext cx="432" cy="192"/>
                    <a:chOff x="3228" y="2604"/>
                    <a:chExt cx="432" cy="192"/>
                  </a:xfrm>
                </p:grpSpPr>
                <p:sp>
                  <p:nvSpPr>
                    <p:cNvPr id="51" name="Oval 50"/>
                    <p:cNvSpPr>
                      <a:spLocks noChangeArrowheads="1"/>
                    </p:cNvSpPr>
                    <p:nvPr/>
                  </p:nvSpPr>
                  <p:spPr bwMode="auto">
                    <a:xfrm>
                      <a:off x="3228" y="2616"/>
                      <a:ext cx="432" cy="144"/>
                    </a:xfrm>
                    <a:prstGeom prst="ellipse">
                      <a:avLst/>
                    </a:pr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 name="Arc 51"/>
                    <p:cNvSpPr>
                      <a:spLocks/>
                    </p:cNvSpPr>
                    <p:nvPr/>
                  </p:nvSpPr>
                  <p:spPr bwMode="auto">
                    <a:xfrm rot="9361526">
                      <a:off x="3264" y="2604"/>
                      <a:ext cx="336" cy="192"/>
                    </a:xfrm>
                    <a:custGeom>
                      <a:avLst/>
                      <a:gdLst>
                        <a:gd name="T0" fmla="*/ 0 w 21600"/>
                        <a:gd name="T1" fmla="*/ 0 h 21600"/>
                        <a:gd name="T2" fmla="*/ 336 w 21600"/>
                        <a:gd name="T3" fmla="*/ 192 h 21600"/>
                        <a:gd name="T4" fmla="*/ 0 w 21600"/>
                        <a:gd name="T5" fmla="*/ 19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grpSp>
              <p:sp>
                <p:nvSpPr>
                  <p:cNvPr id="48" name="Oval 52"/>
                  <p:cNvSpPr>
                    <a:spLocks noChangeArrowheads="1"/>
                  </p:cNvSpPr>
                  <p:nvPr/>
                </p:nvSpPr>
                <p:spPr bwMode="auto">
                  <a:xfrm>
                    <a:off x="3888" y="3408"/>
                    <a:ext cx="432" cy="144"/>
                  </a:xfrm>
                  <a:prstGeom prst="ellipse">
                    <a:avLst/>
                  </a:pr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9" name="Line 53"/>
                  <p:cNvSpPr>
                    <a:spLocks noChangeShapeType="1"/>
                  </p:cNvSpPr>
                  <p:nvPr/>
                </p:nvSpPr>
                <p:spPr bwMode="auto">
                  <a:xfrm>
                    <a:off x="3900" y="2580"/>
                    <a:ext cx="0" cy="91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50" name="Line 54"/>
                  <p:cNvSpPr>
                    <a:spLocks noChangeShapeType="1"/>
                  </p:cNvSpPr>
                  <p:nvPr/>
                </p:nvSpPr>
                <p:spPr bwMode="auto">
                  <a:xfrm>
                    <a:off x="4320" y="2628"/>
                    <a:ext cx="0" cy="91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grpSp>
          </p:grpSp>
        </p:grpSp>
        <p:sp>
          <p:nvSpPr>
            <p:cNvPr id="41" name="Line 55"/>
            <p:cNvSpPr>
              <a:spLocks noChangeShapeType="1"/>
            </p:cNvSpPr>
            <p:nvPr/>
          </p:nvSpPr>
          <p:spPr bwMode="auto">
            <a:xfrm>
              <a:off x="3168" y="2352"/>
              <a:ext cx="0" cy="432"/>
            </a:xfrm>
            <a:prstGeom prst="line">
              <a:avLst/>
            </a:prstGeom>
            <a:noFill/>
            <a:ln w="12700" cap="sq">
              <a:solidFill>
                <a:srgbClr val="E4EEF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42" name="Line 56"/>
            <p:cNvSpPr>
              <a:spLocks noChangeShapeType="1"/>
            </p:cNvSpPr>
            <p:nvPr/>
          </p:nvSpPr>
          <p:spPr bwMode="auto">
            <a:xfrm>
              <a:off x="3168" y="2352"/>
              <a:ext cx="0" cy="48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grpSp>
      <p:sp>
        <p:nvSpPr>
          <p:cNvPr id="55" name="矩形 9"/>
          <p:cNvSpPr/>
          <p:nvPr/>
        </p:nvSpPr>
        <p:spPr>
          <a:xfrm>
            <a:off x="5400637" y="3520044"/>
            <a:ext cx="11721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切割平面 </a:t>
            </a:r>
          </a:p>
        </p:txBody>
      </p:sp>
    </p:spTree>
    <p:extLst>
      <p:ext uri="{BB962C8B-B14F-4D97-AF65-F5344CB8AC3E}">
        <p14:creationId xmlns:p14="http://schemas.microsoft.com/office/powerpoint/2010/main" val="95143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out)">
                                      <p:cBhvr>
                                        <p:cTn id="7" dur="500"/>
                                        <p:tgtEl>
                                          <p:spTgt spid="16"/>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1+#ppt_w/2"/>
                                          </p:val>
                                        </p:tav>
                                        <p:tav tm="100000">
                                          <p:val>
                                            <p:strVal val="#ppt_x"/>
                                          </p:val>
                                        </p:tav>
                                      </p:tavLst>
                                    </p:anim>
                                    <p:anim calcmode="lin" valueType="num">
                                      <p:cBhvr additive="base">
                                        <p:cTn id="13" dur="500" fill="hold"/>
                                        <p:tgtEl>
                                          <p:spTgt spid="3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out)">
                                      <p:cBhvr>
                                        <p:cTn id="18" dur="500"/>
                                        <p:tgtEl>
                                          <p:spTgt spid="9"/>
                                        </p:tgtEl>
                                      </p:cBhvr>
                                    </p:animEffect>
                                  </p:childTnLst>
                                  <p:subTnLst>
                                    <p:audio>
                                      <p:cMediaNode>
                                        <p:cTn display="0" masterRel="sameClick">
                                          <p:stCondLst>
                                            <p:cond evt="begin" delay="0">
                                              <p:tn val="16"/>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lvl="1" indent="-457200"/>
            <a:r>
              <a:rPr lang="zh-CN" altLang="en-US" dirty="0">
                <a:latin typeface="黑体" pitchFamily="2" charset="-122"/>
                <a:ea typeface="黑体" pitchFamily="2" charset="-122"/>
              </a:rPr>
              <a:t>灰度级分层</a:t>
            </a:r>
            <a:endParaRPr lang="en-US" altLang="en-US" dirty="0">
              <a:latin typeface="黑体" pitchFamily="2" charset="-122"/>
              <a:ea typeface="黑体" pitchFamily="2" charset="-122"/>
            </a:endParaRPr>
          </a:p>
        </p:txBody>
      </p:sp>
      <p:sp>
        <p:nvSpPr>
          <p:cNvPr id="3" name="内容占位符 2"/>
          <p:cNvSpPr>
            <a:spLocks noGrp="1"/>
          </p:cNvSpPr>
          <p:nvPr>
            <p:ph idx="1"/>
          </p:nvPr>
        </p:nvSpPr>
        <p:spPr>
          <a:xfrm>
            <a:off x="467544" y="1631948"/>
            <a:ext cx="5029324" cy="4615780"/>
          </a:xfrm>
        </p:spPr>
        <p:txBody>
          <a:bodyPr/>
          <a:lstStyle/>
          <a:p>
            <a:pPr marL="457200" lvl="2" indent="-457200">
              <a:lnSpc>
                <a:spcPct val="120000"/>
              </a:lnSpc>
              <a:buClr>
                <a:srgbClr val="053E49"/>
              </a:buClr>
              <a:buFont typeface="Wingdings 2" panose="05020102010507070707" pitchFamily="18" charset="2"/>
              <a:buChar char=""/>
            </a:pPr>
            <a:r>
              <a:rPr lang="zh-CN" altLang="en-US" sz="2600" b="1" dirty="0">
                <a:solidFill>
                  <a:srgbClr val="0000FF"/>
                </a:solidFill>
                <a:latin typeface="Times New Roman" panose="02020603050405020304" pitchFamily="18" charset="0"/>
                <a:cs typeface="Times New Roman" panose="02020603050405020304" pitchFamily="18" charset="0"/>
              </a:rPr>
              <a:t>灰度级分层法</a:t>
            </a:r>
            <a:r>
              <a:rPr lang="zh-CN" altLang="en-US" sz="2600" b="1" dirty="0">
                <a:latin typeface="Times New Roman" panose="02020603050405020304" pitchFamily="18" charset="0"/>
                <a:cs typeface="Times New Roman" panose="02020603050405020304" pitchFamily="18" charset="0"/>
              </a:rPr>
              <a:t>可以直观理解为平行于图像坐标平面的数个平面                        </a:t>
            </a:r>
            <a:r>
              <a:rPr lang="zh-CN" altLang="en-US" sz="2600" b="1" dirty="0">
                <a:solidFill>
                  <a:srgbClr val="0033CC"/>
                </a:solidFill>
                <a:latin typeface="Times New Roman" panose="02020603050405020304" pitchFamily="18" charset="0"/>
                <a:cs typeface="Times New Roman" panose="02020603050405020304" pitchFamily="18" charset="0"/>
              </a:rPr>
              <a:t>切割</a:t>
            </a:r>
            <a:r>
              <a:rPr lang="zh-CN" altLang="en-US" sz="2600" b="1" dirty="0">
                <a:latin typeface="Times New Roman" panose="02020603050405020304" pitchFamily="18" charset="0"/>
                <a:cs typeface="Times New Roman" panose="02020603050405020304" pitchFamily="18" charset="0"/>
              </a:rPr>
              <a:t>三维曲面，将相邻两个平面之间的灰度值映射为同一颜色。</a:t>
            </a:r>
            <a:endParaRPr lang="en-US" altLang="zh-CN" sz="2600" b="1" dirty="0">
              <a:latin typeface="Times New Roman" panose="02020603050405020304" pitchFamily="18" charset="0"/>
              <a:cs typeface="Times New Roman" panose="02020603050405020304" pitchFamily="18" charset="0"/>
            </a:endParaRPr>
          </a:p>
          <a:p>
            <a:pPr marL="457200" lvl="2" indent="-457200">
              <a:lnSpc>
                <a:spcPct val="120000"/>
              </a:lnSpc>
              <a:buClr>
                <a:srgbClr val="053E49"/>
              </a:buClr>
              <a:buFont typeface="Wingdings 2" panose="05020102010507070707" pitchFamily="18" charset="2"/>
              <a:buChar char=""/>
            </a:pPr>
            <a:r>
              <a:rPr lang="zh-CN" altLang="en-US" sz="2600" b="1" dirty="0">
                <a:latin typeface="Times New Roman" panose="02020603050405020304" pitchFamily="18" charset="0"/>
                <a:cs typeface="Times New Roman" panose="02020603050405020304" pitchFamily="18" charset="0"/>
              </a:rPr>
              <a:t>将灰度</a:t>
            </a:r>
            <a:r>
              <a:rPr lang="en-US" altLang="zh-CN" sz="2600" b="1" dirty="0">
                <a:latin typeface="Times New Roman" panose="02020603050405020304" pitchFamily="18" charset="0"/>
                <a:cs typeface="Times New Roman" panose="02020603050405020304" pitchFamily="18" charset="0"/>
              </a:rPr>
              <a:t>0~L</a:t>
            </a:r>
            <a:r>
              <a:rPr lang="zh-CN" altLang="en-US" sz="2600" b="1" dirty="0">
                <a:latin typeface="Times New Roman" panose="02020603050405020304" pitchFamily="18" charset="0"/>
                <a:cs typeface="Times New Roman" panose="02020603050405020304" pitchFamily="18" charset="0"/>
              </a:rPr>
              <a:t>划分为</a:t>
            </a:r>
            <a:r>
              <a:rPr lang="en-US" altLang="zh-CN" sz="2600" b="1" i="1" dirty="0">
                <a:latin typeface="Times New Roman" panose="02020603050405020304" pitchFamily="18" charset="0"/>
                <a:cs typeface="Times New Roman" panose="02020603050405020304" pitchFamily="18" charset="0"/>
              </a:rPr>
              <a:t>M</a:t>
            </a:r>
            <a:r>
              <a:rPr lang="en-US" altLang="zh-CN" sz="2600" b="1"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个区域（</a:t>
            </a:r>
            <a:r>
              <a:rPr lang="en-US" altLang="zh-CN" sz="2600" b="1" dirty="0">
                <a:latin typeface="Times New Roman" panose="02020603050405020304" pitchFamily="18" charset="0"/>
                <a:cs typeface="Times New Roman" panose="02020603050405020304" pitchFamily="18" charset="0"/>
              </a:rPr>
              <a:t>0&lt;</a:t>
            </a:r>
            <a:r>
              <a:rPr lang="en-US" altLang="zh-CN" sz="2600" b="1" i="1" dirty="0">
                <a:latin typeface="Times New Roman" panose="02020603050405020304" pitchFamily="18" charset="0"/>
                <a:cs typeface="Times New Roman" panose="02020603050405020304" pitchFamily="18" charset="0"/>
              </a:rPr>
              <a:t>M</a:t>
            </a:r>
            <a:r>
              <a:rPr lang="en-US" altLang="zh-CN" sz="2600" b="1" dirty="0">
                <a:latin typeface="Times New Roman" panose="02020603050405020304" pitchFamily="18" charset="0"/>
                <a:cs typeface="Times New Roman" panose="02020603050405020304" pitchFamily="18" charset="0"/>
              </a:rPr>
              <a:t>&lt;</a:t>
            </a:r>
            <a:r>
              <a:rPr lang="en-US" altLang="zh-CN" sz="2600" b="1" i="1" dirty="0">
                <a:latin typeface="Times New Roman" panose="02020603050405020304" pitchFamily="18" charset="0"/>
                <a:cs typeface="Times New Roman" panose="02020603050405020304" pitchFamily="18" charset="0"/>
              </a:rPr>
              <a:t>L</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，每个区域指定一种颜色。</a:t>
            </a:r>
          </a:p>
          <a:p>
            <a:pPr marL="457200" lvl="2" indent="-457200">
              <a:lnSpc>
                <a:spcPct val="120000"/>
              </a:lnSpc>
              <a:buClr>
                <a:srgbClr val="053E49"/>
              </a:buClr>
              <a:buFont typeface="Wingdings 2" panose="05020102010507070707" pitchFamily="18" charset="2"/>
              <a:buChar char=""/>
            </a:pPr>
            <a:endParaRPr lang="en-US" altLang="zh-CN" sz="2600" b="1" dirty="0">
              <a:latin typeface="Times New Roman" panose="02020603050405020304" pitchFamily="18" charset="0"/>
              <a:cs typeface="Times New Roman" panose="02020603050405020304" pitchFamily="18" charset="0"/>
            </a:endParaRPr>
          </a:p>
        </p:txBody>
      </p:sp>
      <p:sp>
        <p:nvSpPr>
          <p:cNvPr id="14" name="矩形 13"/>
          <p:cNvSpPr/>
          <p:nvPr/>
        </p:nvSpPr>
        <p:spPr>
          <a:xfrm>
            <a:off x="6334175" y="6430409"/>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映射函数</a:t>
            </a:r>
            <a:endPar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Times New Roman" pitchFamily="18" charset="0"/>
            </a:endParaRPr>
          </a:p>
        </p:txBody>
      </p:sp>
      <p:graphicFrame>
        <p:nvGraphicFramePr>
          <p:cNvPr id="5" name="Object 4"/>
          <p:cNvGraphicFramePr>
            <a:graphicFrameLocks noChangeAspect="1"/>
          </p:cNvGraphicFramePr>
          <p:nvPr/>
        </p:nvGraphicFramePr>
        <p:xfrm>
          <a:off x="1475656" y="2708920"/>
          <a:ext cx="1752600" cy="349250"/>
        </p:xfrm>
        <a:graphic>
          <a:graphicData uri="http://schemas.openxmlformats.org/presentationml/2006/ole">
            <mc:AlternateContent xmlns:mc="http://schemas.openxmlformats.org/markup-compatibility/2006">
              <mc:Choice xmlns:v="urn:schemas-microsoft-com:vml" Requires="v">
                <p:oleObj name="Formula" r:id="rId3" imgW="1752840" imgH="352080" progId="Equation.Ribbit">
                  <p:embed/>
                </p:oleObj>
              </mc:Choice>
              <mc:Fallback>
                <p:oleObj name="Formula" r:id="rId3" imgW="1752840" imgH="352080" progId="Equation.Ribbit">
                  <p:embed/>
                  <p:pic>
                    <p:nvPicPr>
                      <p:cNvPr id="5" name="Object 4"/>
                      <p:cNvPicPr>
                        <a:picLocks noChangeAspect="1" noChangeArrowheads="1"/>
                      </p:cNvPicPr>
                      <p:nvPr/>
                    </p:nvPicPr>
                    <p:blipFill>
                      <a:blip r:embed="rId4"/>
                      <a:srcRect/>
                      <a:stretch>
                        <a:fillRect/>
                      </a:stretch>
                    </p:blipFill>
                    <p:spPr bwMode="auto">
                      <a:xfrm>
                        <a:off x="1475656" y="2708920"/>
                        <a:ext cx="175260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4"/>
          <p:cNvGrpSpPr>
            <a:grpSpLocks/>
          </p:cNvGrpSpPr>
          <p:nvPr/>
        </p:nvGrpSpPr>
        <p:grpSpPr bwMode="auto">
          <a:xfrm>
            <a:off x="5046360" y="4357134"/>
            <a:ext cx="4152900" cy="2073275"/>
            <a:chOff x="1146" y="3018"/>
            <a:chExt cx="2616" cy="1306"/>
          </a:xfrm>
        </p:grpSpPr>
        <p:sp>
          <p:nvSpPr>
            <p:cNvPr id="15" name="Line 5"/>
            <p:cNvSpPr>
              <a:spLocks noChangeShapeType="1"/>
            </p:cNvSpPr>
            <p:nvPr/>
          </p:nvSpPr>
          <p:spPr bwMode="auto">
            <a:xfrm flipV="1">
              <a:off x="1386" y="3124"/>
              <a:ext cx="0" cy="96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Line 6"/>
            <p:cNvSpPr>
              <a:spLocks noChangeShapeType="1"/>
            </p:cNvSpPr>
            <p:nvPr/>
          </p:nvSpPr>
          <p:spPr bwMode="auto">
            <a:xfrm>
              <a:off x="1386" y="4084"/>
              <a:ext cx="1968"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Line 7"/>
            <p:cNvSpPr>
              <a:spLocks noChangeShapeType="1"/>
            </p:cNvSpPr>
            <p:nvPr/>
          </p:nvSpPr>
          <p:spPr bwMode="auto">
            <a:xfrm>
              <a:off x="1386" y="3700"/>
              <a:ext cx="672" cy="0"/>
            </a:xfrm>
            <a:prstGeom prst="line">
              <a:avLst/>
            </a:prstGeom>
            <a:noFill/>
            <a:ln w="28575"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Line 8"/>
            <p:cNvSpPr>
              <a:spLocks noChangeShapeType="1"/>
            </p:cNvSpPr>
            <p:nvPr/>
          </p:nvSpPr>
          <p:spPr bwMode="auto">
            <a:xfrm>
              <a:off x="2058" y="3316"/>
              <a:ext cx="0" cy="38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Line 9"/>
            <p:cNvSpPr>
              <a:spLocks noChangeShapeType="1"/>
            </p:cNvSpPr>
            <p:nvPr/>
          </p:nvSpPr>
          <p:spPr bwMode="auto">
            <a:xfrm>
              <a:off x="2058" y="3316"/>
              <a:ext cx="672" cy="0"/>
            </a:xfrm>
            <a:prstGeom prst="lin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Line 10"/>
            <p:cNvSpPr>
              <a:spLocks noChangeShapeType="1"/>
            </p:cNvSpPr>
            <p:nvPr/>
          </p:nvSpPr>
          <p:spPr bwMode="auto">
            <a:xfrm>
              <a:off x="1386" y="3316"/>
              <a:ext cx="768"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 Box 11"/>
            <p:cNvSpPr txBox="1">
              <a:spLocks noChangeArrowheads="1"/>
            </p:cNvSpPr>
            <p:nvPr/>
          </p:nvSpPr>
          <p:spPr bwMode="auto">
            <a:xfrm>
              <a:off x="1368" y="3018"/>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彩色</a:t>
              </a:r>
            </a:p>
          </p:txBody>
        </p:sp>
        <p:sp>
          <p:nvSpPr>
            <p:cNvPr id="22" name="Text Box 12"/>
            <p:cNvSpPr txBox="1">
              <a:spLocks noChangeArrowheads="1"/>
            </p:cNvSpPr>
            <p:nvPr/>
          </p:nvSpPr>
          <p:spPr bwMode="auto">
            <a:xfrm>
              <a:off x="1152" y="321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C</a:t>
              </a:r>
              <a:r>
                <a:rPr kumimoji="1" lang="en-US" altLang="zh-CN" sz="2000" b="1" i="0" u="none" strike="noStrike" kern="1200" cap="none" spc="0" normalizeH="0" baseline="-25000" noProof="0" dirty="0">
                  <a:ln>
                    <a:noFill/>
                  </a:ln>
                  <a:solidFill>
                    <a:srgbClr val="000099"/>
                  </a:solidFill>
                  <a:effectLst/>
                  <a:uLnTx/>
                  <a:uFillTx/>
                  <a:latin typeface="Times New Roman" panose="02020603050405020304" pitchFamily="18" charset="0"/>
                  <a:ea typeface="宋体" panose="02010600030101010101" pitchFamily="2" charset="-122"/>
                  <a:cs typeface="+mn-cs"/>
                </a:rPr>
                <a:t>2</a:t>
              </a:r>
              <a:endParaRPr kumimoji="1" lang="en-US"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endParaRPr>
            </a:p>
          </p:txBody>
        </p:sp>
        <p:sp>
          <p:nvSpPr>
            <p:cNvPr id="23" name="Text Box 13"/>
            <p:cNvSpPr txBox="1">
              <a:spLocks noChangeArrowheads="1"/>
            </p:cNvSpPr>
            <p:nvPr/>
          </p:nvSpPr>
          <p:spPr bwMode="auto">
            <a:xfrm>
              <a:off x="1146" y="359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C</a:t>
              </a:r>
              <a:r>
                <a:rPr kumimoji="1" lang="en-US" altLang="zh-CN" sz="2000" b="1" i="0" u="none" strike="noStrike" kern="1200" cap="none" spc="0" normalizeH="0" baseline="-25000" noProof="0" dirty="0">
                  <a:ln>
                    <a:noFill/>
                  </a:ln>
                  <a:solidFill>
                    <a:srgbClr val="000099"/>
                  </a:solidFill>
                  <a:effectLst/>
                  <a:uLnTx/>
                  <a:uFillTx/>
                  <a:latin typeface="Times New Roman" panose="02020603050405020304" pitchFamily="18" charset="0"/>
                  <a:ea typeface="宋体" panose="02010600030101010101" pitchFamily="2" charset="-122"/>
                  <a:cs typeface="+mn-cs"/>
                </a:rPr>
                <a:t>1</a:t>
              </a:r>
              <a:endParaRPr kumimoji="1" lang="en-US"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endParaRPr>
            </a:p>
          </p:txBody>
        </p:sp>
        <p:sp>
          <p:nvSpPr>
            <p:cNvPr id="24" name="Text Box 14"/>
            <p:cNvSpPr txBox="1">
              <a:spLocks noChangeArrowheads="1"/>
            </p:cNvSpPr>
            <p:nvPr/>
          </p:nvSpPr>
          <p:spPr bwMode="auto">
            <a:xfrm>
              <a:off x="1962" y="407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l</a:t>
              </a:r>
              <a:r>
                <a:rPr kumimoji="1" lang="en-US" altLang="zh-CN" sz="2000" b="1" i="1" u="none" strike="noStrike" kern="1200" cap="none" spc="0" normalizeH="0" baseline="-25000" noProof="0" dirty="0">
                  <a:ln>
                    <a:noFill/>
                  </a:ln>
                  <a:solidFill>
                    <a:srgbClr val="000099"/>
                  </a:solidFill>
                  <a:effectLst/>
                  <a:uLnTx/>
                  <a:uFillTx/>
                  <a:latin typeface="Times New Roman" panose="02020603050405020304" pitchFamily="18" charset="0"/>
                  <a:ea typeface="宋体" panose="02010600030101010101" pitchFamily="2" charset="-122"/>
                  <a:cs typeface="+mn-cs"/>
                </a:rPr>
                <a:t>i</a:t>
              </a:r>
              <a:endPar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endParaRPr>
            </a:p>
          </p:txBody>
        </p:sp>
        <p:sp>
          <p:nvSpPr>
            <p:cNvPr id="25" name="Line 15"/>
            <p:cNvSpPr>
              <a:spLocks noChangeShapeType="1"/>
            </p:cNvSpPr>
            <p:nvPr/>
          </p:nvSpPr>
          <p:spPr bwMode="auto">
            <a:xfrm>
              <a:off x="2058" y="3700"/>
              <a:ext cx="0" cy="384"/>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Text Box 16"/>
            <p:cNvSpPr txBox="1">
              <a:spLocks noChangeArrowheads="1"/>
            </p:cNvSpPr>
            <p:nvPr/>
          </p:nvSpPr>
          <p:spPr bwMode="auto">
            <a:xfrm>
              <a:off x="2640" y="384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L</a:t>
              </a:r>
            </a:p>
          </p:txBody>
        </p:sp>
        <p:sp>
          <p:nvSpPr>
            <p:cNvPr id="27" name="Text Box 17"/>
            <p:cNvSpPr txBox="1">
              <a:spLocks noChangeArrowheads="1"/>
            </p:cNvSpPr>
            <p:nvPr/>
          </p:nvSpPr>
          <p:spPr bwMode="auto">
            <a:xfrm>
              <a:off x="2364" y="4074"/>
              <a:ext cx="13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（黑白）灰度级</a:t>
              </a:r>
            </a:p>
          </p:txBody>
        </p:sp>
      </p:grpSp>
      <p:grpSp>
        <p:nvGrpSpPr>
          <p:cNvPr id="28" name="Group 3"/>
          <p:cNvGrpSpPr>
            <a:grpSpLocks/>
          </p:cNvGrpSpPr>
          <p:nvPr/>
        </p:nvGrpSpPr>
        <p:grpSpPr bwMode="auto">
          <a:xfrm>
            <a:off x="5364088" y="1491696"/>
            <a:ext cx="3848100" cy="3200400"/>
            <a:chOff x="0" y="1570"/>
            <a:chExt cx="2424" cy="2016"/>
          </a:xfrm>
        </p:grpSpPr>
        <p:sp>
          <p:nvSpPr>
            <p:cNvPr id="30" name="Rectangle 5"/>
            <p:cNvSpPr>
              <a:spLocks noChangeArrowheads="1"/>
            </p:cNvSpPr>
            <p:nvPr/>
          </p:nvSpPr>
          <p:spPr bwMode="auto">
            <a:xfrm>
              <a:off x="0" y="1570"/>
              <a:ext cx="1776" cy="1344"/>
            </a:xfrm>
            <a:prstGeom prst="rect">
              <a:avLst/>
            </a:prstGeom>
            <a:solidFill>
              <a:schemeClr val="bg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1" name="Oval 6"/>
            <p:cNvSpPr>
              <a:spLocks noChangeArrowheads="1"/>
            </p:cNvSpPr>
            <p:nvPr/>
          </p:nvSpPr>
          <p:spPr bwMode="auto">
            <a:xfrm>
              <a:off x="144" y="2050"/>
              <a:ext cx="528" cy="480"/>
            </a:xfrm>
            <a:prstGeom prst="ellipse">
              <a:avLst/>
            </a:prstGeom>
            <a:solidFill>
              <a:srgbClr val="000066"/>
            </a:solidFill>
            <a:ln>
              <a:noFill/>
            </a:ln>
            <a:effectLst/>
            <a:extLs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2" name="Oval 7"/>
            <p:cNvSpPr>
              <a:spLocks noChangeArrowheads="1"/>
            </p:cNvSpPr>
            <p:nvPr/>
          </p:nvSpPr>
          <p:spPr bwMode="auto">
            <a:xfrm>
              <a:off x="576" y="1906"/>
              <a:ext cx="960" cy="816"/>
            </a:xfrm>
            <a:prstGeom prst="ellipse">
              <a:avLst/>
            </a:prstGeom>
            <a:solidFill>
              <a:srgbClr val="000066"/>
            </a:solidFill>
            <a:ln>
              <a:noFill/>
            </a:ln>
            <a:effectLst/>
            <a:extLs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3" name="Oval 8"/>
            <p:cNvSpPr>
              <a:spLocks noChangeArrowheads="1"/>
            </p:cNvSpPr>
            <p:nvPr/>
          </p:nvSpPr>
          <p:spPr bwMode="auto">
            <a:xfrm>
              <a:off x="840" y="2110"/>
              <a:ext cx="432" cy="384"/>
            </a:xfrm>
            <a:prstGeom prst="ellipse">
              <a:avLst/>
            </a:prstGeom>
            <a:solidFill>
              <a:srgbClr val="A50021"/>
            </a:solidFill>
            <a:ln>
              <a:noFill/>
            </a:ln>
            <a:effectLst/>
            <a:extLst>
              <a:ext uri="{91240B29-F687-4F45-9708-019B960494DF}">
                <a14:hiddenLine xmlns:a14="http://schemas.microsoft.com/office/drawing/2010/main" w="12700"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4" name="Line 9"/>
            <p:cNvSpPr>
              <a:spLocks noChangeShapeType="1"/>
            </p:cNvSpPr>
            <p:nvPr/>
          </p:nvSpPr>
          <p:spPr bwMode="auto">
            <a:xfrm flipV="1">
              <a:off x="1104" y="2031"/>
              <a:ext cx="600" cy="25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35" name="Text Box 10"/>
            <p:cNvSpPr txBox="1">
              <a:spLocks noChangeArrowheads="1"/>
            </p:cNvSpPr>
            <p:nvPr/>
          </p:nvSpPr>
          <p:spPr bwMode="auto">
            <a:xfrm>
              <a:off x="816" y="3048"/>
              <a:ext cx="768"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C</a:t>
              </a:r>
              <a:r>
                <a:rPr kumimoji="1" lang="en-US" altLang="zh-CN" sz="2000" b="1" i="0" u="none" strike="noStrike" kern="1200" cap="none" spc="0" normalizeH="0" baseline="-25000" noProof="0" dirty="0">
                  <a:ln>
                    <a:noFill/>
                  </a:ln>
                  <a:solidFill>
                    <a:srgbClr val="000099"/>
                  </a:solidFill>
                  <a:effectLst/>
                  <a:uLnTx/>
                  <a:uFillTx/>
                  <a:latin typeface="Times New Roman" panose="02020603050405020304" pitchFamily="18" charset="0"/>
                  <a:ea typeface="宋体" panose="02010600030101010101" pitchFamily="2" charset="-122"/>
                  <a:cs typeface="+mn-cs"/>
                </a:rPr>
                <a:t>1</a:t>
              </a:r>
              <a:r>
                <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a:t>
              </a: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l</a:t>
              </a:r>
              <a:r>
                <a:rPr kumimoji="1" lang="en-US"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&lt;</a:t>
              </a: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l</a:t>
              </a:r>
              <a:r>
                <a:rPr kumimoji="1" lang="en-US" altLang="zh-CN" sz="2000" b="1" i="1" u="none" strike="noStrike" kern="1200" cap="none" spc="0" normalizeH="0" baseline="-25000" noProof="0" dirty="0">
                  <a:ln>
                    <a:noFill/>
                  </a:ln>
                  <a:solidFill>
                    <a:srgbClr val="000099"/>
                  </a:solidFill>
                  <a:effectLst/>
                  <a:uLnTx/>
                  <a:uFillTx/>
                  <a:latin typeface="Times New Roman" panose="02020603050405020304" pitchFamily="18" charset="0"/>
                  <a:ea typeface="宋体" panose="02010600030101010101" pitchFamily="2" charset="-122"/>
                  <a:cs typeface="+mn-cs"/>
                </a:rPr>
                <a:t>i </a:t>
              </a:r>
              <a:r>
                <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蓝</a:t>
              </a:r>
              <a:r>
                <a:rPr kumimoji="1" lang="zh-CN"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色</a:t>
              </a:r>
              <a:endPar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endParaRPr>
            </a:p>
          </p:txBody>
        </p:sp>
        <p:sp>
          <p:nvSpPr>
            <p:cNvPr id="36" name="Line 11"/>
            <p:cNvSpPr>
              <a:spLocks noChangeShapeType="1"/>
            </p:cNvSpPr>
            <p:nvPr/>
          </p:nvSpPr>
          <p:spPr bwMode="auto">
            <a:xfrm flipH="1">
              <a:off x="912" y="2626"/>
              <a:ext cx="240" cy="43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a:ea typeface="+mn-ea"/>
                <a:cs typeface="+mn-cs"/>
              </a:endParaRPr>
            </a:p>
          </p:txBody>
        </p:sp>
        <p:sp>
          <p:nvSpPr>
            <p:cNvPr id="29" name="Text Box 4"/>
            <p:cNvSpPr txBox="1">
              <a:spLocks noChangeArrowheads="1"/>
            </p:cNvSpPr>
            <p:nvPr/>
          </p:nvSpPr>
          <p:spPr bwMode="auto">
            <a:xfrm>
              <a:off x="1656" y="1799"/>
              <a:ext cx="768"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C</a:t>
              </a:r>
              <a:r>
                <a:rPr kumimoji="1" lang="en-US" altLang="zh-CN" sz="2000" b="1" i="0" u="none" strike="noStrike" kern="1200" cap="none" spc="0" normalizeH="0" baseline="-25000" noProof="0" dirty="0">
                  <a:ln>
                    <a:noFill/>
                  </a:ln>
                  <a:solidFill>
                    <a:srgbClr val="000099"/>
                  </a:solidFill>
                  <a:effectLst/>
                  <a:uLnTx/>
                  <a:uFillTx/>
                  <a:latin typeface="Times New Roman" panose="02020603050405020304" pitchFamily="18" charset="0"/>
                  <a:ea typeface="宋体" panose="02010600030101010101" pitchFamily="2" charset="-122"/>
                  <a:cs typeface="+mn-cs"/>
                </a:rPr>
                <a:t>2</a:t>
              </a:r>
              <a:r>
                <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a:t>
              </a: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l</a:t>
              </a:r>
              <a:r>
                <a:rPr kumimoji="1" lang="en-US"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&gt;</a:t>
              </a:r>
              <a:r>
                <a:rPr kumimoji="1" lang="en-US" altLang="zh-CN" sz="2000" b="1" i="1"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l</a:t>
              </a:r>
              <a:r>
                <a:rPr kumimoji="1" lang="en-US" altLang="zh-CN" sz="2000" b="1" i="1" u="none" strike="noStrike" kern="1200" cap="none" spc="0" normalizeH="0" baseline="-25000" noProof="0" dirty="0">
                  <a:ln>
                    <a:noFill/>
                  </a:ln>
                  <a:solidFill>
                    <a:srgbClr val="000099"/>
                  </a:solidFill>
                  <a:effectLst/>
                  <a:uLnTx/>
                  <a:uFillTx/>
                  <a:latin typeface="Times New Roman" panose="02020603050405020304" pitchFamily="18" charset="0"/>
                  <a:ea typeface="宋体" panose="02010600030101010101" pitchFamily="2" charset="-122"/>
                  <a:cs typeface="+mn-cs"/>
                </a:rPr>
                <a:t>i </a:t>
              </a:r>
              <a:r>
                <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zh-CN"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rPr>
                <a:t>红色</a:t>
              </a:r>
              <a:endParaRPr kumimoji="1" lang="zh-CN" altLang="en-US" sz="2000" b="1" i="0" u="none" strike="noStrike" kern="120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cs typeface="+mn-cs"/>
              </a:endParaRPr>
            </a:p>
          </p:txBody>
        </p:sp>
      </p:grpSp>
    </p:spTree>
    <p:extLst>
      <p:ext uri="{BB962C8B-B14F-4D97-AF65-F5344CB8AC3E}">
        <p14:creationId xmlns:p14="http://schemas.microsoft.com/office/powerpoint/2010/main" val="3900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ox(ou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kern="0" dirty="0">
                <a:solidFill>
                  <a:srgbClr val="FFFFFF"/>
                </a:solidFill>
                <a:latin typeface="黑体" pitchFamily="2" charset="-122"/>
                <a:ea typeface="黑体" pitchFamily="2" charset="-122"/>
              </a:rPr>
              <a:t>灰度级分层</a:t>
            </a:r>
            <a:endParaRPr lang="zh-CN" altLang="en-US" dirty="0"/>
          </a:p>
        </p:txBody>
      </p:sp>
      <p:sp>
        <p:nvSpPr>
          <p:cNvPr id="3" name="Content Placeholder 2"/>
          <p:cNvSpPr>
            <a:spLocks noGrp="1"/>
          </p:cNvSpPr>
          <p:nvPr>
            <p:ph idx="1"/>
          </p:nvPr>
        </p:nvSpPr>
        <p:spPr/>
        <p:txBody>
          <a:bodyPr/>
          <a:lstStyle/>
          <a:p>
            <a:pPr>
              <a:lnSpc>
                <a:spcPct val="120000"/>
              </a:lnSpc>
            </a:pPr>
            <a:r>
              <a:rPr lang="zh-CN" altLang="en-US" sz="2600" b="1" dirty="0">
                <a:latin typeface="Times New Roman" panose="02020603050405020304" pitchFamily="18" charset="0"/>
                <a:cs typeface="Times New Roman" panose="02020603050405020304" pitchFamily="18" charset="0"/>
              </a:rPr>
              <a:t>一幅图像的灰度</a:t>
            </a:r>
            <a:r>
              <a:rPr lang="en-US" altLang="zh-CN" sz="2600" b="1" i="1" dirty="0">
                <a:latin typeface="Times New Roman" panose="02020603050405020304" pitchFamily="18" charset="0"/>
                <a:cs typeface="Times New Roman" panose="02020603050405020304" pitchFamily="18" charset="0"/>
              </a:rPr>
              <a:t>f</a:t>
            </a:r>
            <a:r>
              <a:rPr lang="en-US" altLang="zh-CN" sz="2600" b="1" dirty="0">
                <a:latin typeface="Times New Roman" panose="02020603050405020304" pitchFamily="18" charset="0"/>
                <a:cs typeface="Times New Roman" panose="02020603050405020304" pitchFamily="18" charset="0"/>
              </a:rPr>
              <a:t>(</a:t>
            </a:r>
            <a:r>
              <a:rPr lang="en-US" altLang="zh-CN" sz="2600" b="1" i="1" dirty="0" err="1">
                <a:latin typeface="Times New Roman" panose="02020603050405020304" pitchFamily="18" charset="0"/>
                <a:cs typeface="Times New Roman" panose="02020603050405020304" pitchFamily="18" charset="0"/>
              </a:rPr>
              <a:t>x</a:t>
            </a:r>
            <a:r>
              <a:rPr lang="en-US" altLang="zh-CN" sz="2600" b="1" dirty="0" err="1">
                <a:latin typeface="Times New Roman" panose="02020603050405020304" pitchFamily="18" charset="0"/>
                <a:cs typeface="Times New Roman" panose="02020603050405020304" pitchFamily="18" charset="0"/>
              </a:rPr>
              <a:t>,</a:t>
            </a:r>
            <a:r>
              <a:rPr lang="en-US" altLang="zh-CN" sz="2600" b="1" i="1" dirty="0" err="1">
                <a:latin typeface="Times New Roman" panose="02020603050405020304" pitchFamily="18" charset="0"/>
                <a:cs typeface="Times New Roman" panose="02020603050405020304" pitchFamily="18" charset="0"/>
              </a:rPr>
              <a:t>y</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可以看成是坐标点</a:t>
            </a:r>
            <a:r>
              <a:rPr lang="en-US" altLang="zh-CN" sz="2600" b="1" dirty="0">
                <a:latin typeface="Times New Roman" panose="02020603050405020304" pitchFamily="18" charset="0"/>
                <a:cs typeface="Times New Roman" panose="02020603050405020304" pitchFamily="18" charset="0"/>
              </a:rPr>
              <a:t>(</a:t>
            </a:r>
            <a:r>
              <a:rPr lang="en-US" altLang="zh-CN" sz="2600" b="1" i="1" dirty="0" err="1">
                <a:latin typeface="Times New Roman" panose="02020603050405020304" pitchFamily="18" charset="0"/>
                <a:cs typeface="Times New Roman" panose="02020603050405020304" pitchFamily="18" charset="0"/>
              </a:rPr>
              <a:t>x</a:t>
            </a:r>
            <a:r>
              <a:rPr lang="en-US" altLang="zh-CN" sz="2600" b="1" dirty="0" err="1">
                <a:latin typeface="Times New Roman" panose="02020603050405020304" pitchFamily="18" charset="0"/>
                <a:cs typeface="Times New Roman" panose="02020603050405020304" pitchFamily="18" charset="0"/>
              </a:rPr>
              <a:t>,</a:t>
            </a:r>
            <a:r>
              <a:rPr lang="en-US" altLang="zh-CN" sz="2600" b="1" i="1" dirty="0" err="1">
                <a:latin typeface="Times New Roman" panose="02020603050405020304" pitchFamily="18" charset="0"/>
                <a:cs typeface="Times New Roman" panose="02020603050405020304" pitchFamily="18" charset="0"/>
              </a:rPr>
              <a:t>y</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的一个灰度函数。假定</a:t>
            </a:r>
            <a:r>
              <a:rPr lang="en-US" altLang="zh-CN" sz="2600" b="1" dirty="0">
                <a:latin typeface="Times New Roman" panose="02020603050405020304" pitchFamily="18" charset="0"/>
                <a:cs typeface="Times New Roman" panose="02020603050405020304" pitchFamily="18" charset="0"/>
              </a:rPr>
              <a:t>0&lt;</a:t>
            </a:r>
            <a:r>
              <a:rPr lang="en-US" altLang="zh-CN" sz="2600" b="1" i="1" dirty="0">
                <a:latin typeface="Times New Roman" panose="02020603050405020304" pitchFamily="18" charset="0"/>
                <a:cs typeface="Times New Roman" panose="02020603050405020304" pitchFamily="18" charset="0"/>
              </a:rPr>
              <a:t>M</a:t>
            </a:r>
            <a:r>
              <a:rPr lang="en-US" altLang="zh-CN" sz="2600" b="1" dirty="0">
                <a:latin typeface="Times New Roman" panose="02020603050405020304" pitchFamily="18" charset="0"/>
                <a:cs typeface="Times New Roman" panose="02020603050405020304" pitchFamily="18" charset="0"/>
              </a:rPr>
              <a:t>&lt;</a:t>
            </a:r>
            <a:r>
              <a:rPr lang="en-US" altLang="zh-CN" sz="2600" b="1" i="1" dirty="0">
                <a:latin typeface="Times New Roman" panose="02020603050405020304" pitchFamily="18" charset="0"/>
                <a:cs typeface="Times New Roman" panose="02020603050405020304" pitchFamily="18" charset="0"/>
              </a:rPr>
              <a:t>L</a:t>
            </a:r>
            <a:r>
              <a:rPr lang="en-US" altLang="zh-CN" sz="2600" b="1" dirty="0">
                <a:latin typeface="Times New Roman" panose="02020603050405020304" pitchFamily="18" charset="0"/>
                <a:cs typeface="Times New Roman" panose="02020603050405020304" pitchFamily="18" charset="0"/>
              </a:rPr>
              <a:t>, </a:t>
            </a:r>
            <a:r>
              <a:rPr lang="zh-CN" altLang="en-US" sz="2600" b="1" dirty="0">
                <a:latin typeface="Times New Roman" panose="02020603050405020304" pitchFamily="18" charset="0"/>
                <a:cs typeface="Times New Roman" panose="02020603050405020304" pitchFamily="18" charset="0"/>
              </a:rPr>
              <a:t>用平行于</a:t>
            </a:r>
            <a:r>
              <a:rPr lang="en-US" altLang="zh-CN" sz="2600" b="1" i="1" dirty="0" err="1">
                <a:latin typeface="Times New Roman" panose="02020603050405020304" pitchFamily="18" charset="0"/>
                <a:cs typeface="Times New Roman" panose="02020603050405020304" pitchFamily="18" charset="0"/>
              </a:rPr>
              <a:t>x</a:t>
            </a:r>
            <a:r>
              <a:rPr lang="en-US" altLang="zh-CN" sz="2600" b="1" dirty="0" err="1">
                <a:latin typeface="Times New Roman" panose="02020603050405020304" pitchFamily="18" charset="0"/>
                <a:cs typeface="Times New Roman" panose="02020603050405020304" pitchFamily="18" charset="0"/>
              </a:rPr>
              <a:t>,</a:t>
            </a:r>
            <a:r>
              <a:rPr lang="en-US" altLang="zh-CN" sz="2600" b="1" i="1" dirty="0" err="1">
                <a:latin typeface="Times New Roman" panose="02020603050405020304" pitchFamily="18" charset="0"/>
                <a:cs typeface="Times New Roman" panose="02020603050405020304" pitchFamily="18" charset="0"/>
              </a:rPr>
              <a:t>y</a:t>
            </a:r>
            <a:r>
              <a:rPr lang="zh-CN" altLang="en-US" sz="2600" b="1" dirty="0">
                <a:latin typeface="Times New Roman" panose="02020603050405020304" pitchFamily="18" charset="0"/>
                <a:cs typeface="Times New Roman" panose="02020603050405020304" pitchFamily="18" charset="0"/>
              </a:rPr>
              <a:t>平面的</a:t>
            </a:r>
            <a:r>
              <a:rPr lang="en-US" altLang="zh-CN" sz="2600" b="1" i="1" dirty="0">
                <a:latin typeface="Times New Roman" panose="02020603050405020304" pitchFamily="18" charset="0"/>
                <a:cs typeface="Times New Roman" panose="02020603050405020304" pitchFamily="18" charset="0"/>
              </a:rPr>
              <a:t>M</a:t>
            </a:r>
            <a:r>
              <a:rPr lang="zh-CN" altLang="en-US" sz="2600" b="1" dirty="0">
                <a:latin typeface="Times New Roman" panose="02020603050405020304" pitchFamily="18" charset="0"/>
                <a:cs typeface="Times New Roman" panose="02020603050405020304" pitchFamily="18" charset="0"/>
              </a:rPr>
              <a:t>个平面，把图像的灰度分成</a:t>
            </a:r>
            <a:r>
              <a:rPr lang="en-US" altLang="zh-CN" sz="2600" b="1" i="1" dirty="0">
                <a:latin typeface="Times New Roman" panose="02020603050405020304" pitchFamily="18" charset="0"/>
                <a:cs typeface="Times New Roman" panose="02020603050405020304" pitchFamily="18" charset="0"/>
              </a:rPr>
              <a:t>M</a:t>
            </a:r>
            <a:r>
              <a:rPr lang="en-US" altLang="zh-CN" sz="2600" b="1"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个区域，每个区域内实际灰度是不一样的，但都根据下式分配给一种颜色：</a:t>
            </a:r>
            <a:endParaRPr lang="en-US" altLang="zh-CN" sz="2600" b="1" dirty="0">
              <a:latin typeface="Times New Roman" panose="02020603050405020304" pitchFamily="18" charset="0"/>
              <a:cs typeface="Times New Roman" panose="02020603050405020304" pitchFamily="18" charset="0"/>
            </a:endParaRPr>
          </a:p>
          <a:p>
            <a:pPr marL="0" indent="0" algn="ctr">
              <a:lnSpc>
                <a:spcPct val="120000"/>
              </a:lnSpc>
              <a:buNone/>
            </a:pPr>
            <a:r>
              <a:rPr lang="zh-CN" altLang="en-US" sz="2600" b="1" dirty="0">
                <a:latin typeface="Times New Roman" panose="02020603050405020304" pitchFamily="18" charset="0"/>
                <a:cs typeface="Times New Roman" panose="02020603050405020304" pitchFamily="18" charset="0"/>
              </a:rPr>
              <a:t>     </a:t>
            </a:r>
            <a:r>
              <a:rPr lang="en-US" altLang="zh-CN" sz="2600" b="1" i="1" dirty="0">
                <a:latin typeface="Times New Roman" panose="02020603050405020304" pitchFamily="18" charset="0"/>
                <a:cs typeface="Times New Roman" panose="02020603050405020304" pitchFamily="18" charset="0"/>
              </a:rPr>
              <a:t>f</a:t>
            </a:r>
            <a:r>
              <a:rPr lang="en-US" altLang="zh-CN" sz="2600" b="1" dirty="0">
                <a:latin typeface="Times New Roman" panose="02020603050405020304" pitchFamily="18" charset="0"/>
                <a:cs typeface="Times New Roman" panose="02020603050405020304" pitchFamily="18" charset="0"/>
              </a:rPr>
              <a:t>(</a:t>
            </a:r>
            <a:r>
              <a:rPr lang="en-US" altLang="zh-CN" sz="2600" b="1" i="1" dirty="0" err="1">
                <a:latin typeface="Times New Roman" panose="02020603050405020304" pitchFamily="18" charset="0"/>
                <a:cs typeface="Times New Roman" panose="02020603050405020304" pitchFamily="18" charset="0"/>
              </a:rPr>
              <a:t>x</a:t>
            </a:r>
            <a:r>
              <a:rPr lang="en-US" altLang="zh-CN" sz="2600" b="1" dirty="0" err="1">
                <a:latin typeface="Times New Roman" panose="02020603050405020304" pitchFamily="18" charset="0"/>
                <a:cs typeface="Times New Roman" panose="02020603050405020304" pitchFamily="18" charset="0"/>
              </a:rPr>
              <a:t>,</a:t>
            </a:r>
            <a:r>
              <a:rPr lang="en-US" altLang="zh-CN" sz="2600" b="1" i="1" dirty="0" err="1">
                <a:latin typeface="Times New Roman" panose="02020603050405020304" pitchFamily="18" charset="0"/>
                <a:cs typeface="Times New Roman" panose="02020603050405020304" pitchFamily="18" charset="0"/>
              </a:rPr>
              <a:t>y</a:t>
            </a:r>
            <a:r>
              <a:rPr lang="en-US" altLang="zh-CN" sz="2600" b="1" dirty="0">
                <a:latin typeface="Times New Roman" panose="02020603050405020304" pitchFamily="18" charset="0"/>
                <a:cs typeface="Times New Roman" panose="02020603050405020304" pitchFamily="18" charset="0"/>
              </a:rPr>
              <a:t>)=</a:t>
            </a:r>
            <a:r>
              <a:rPr lang="en-US" altLang="zh-CN" sz="2600" b="1" i="1" dirty="0" err="1">
                <a:latin typeface="Times New Roman" panose="02020603050405020304" pitchFamily="18" charset="0"/>
                <a:cs typeface="Times New Roman" panose="02020603050405020304" pitchFamily="18" charset="0"/>
              </a:rPr>
              <a:t>C</a:t>
            </a:r>
            <a:r>
              <a:rPr lang="en-US" altLang="zh-CN" sz="2600" b="1" i="1" baseline="-25000" dirty="0" err="1">
                <a:latin typeface="Times New Roman" panose="02020603050405020304" pitchFamily="18" charset="0"/>
                <a:cs typeface="Times New Roman" panose="02020603050405020304" pitchFamily="18" charset="0"/>
              </a:rPr>
              <a:t>k</a:t>
            </a:r>
            <a:r>
              <a:rPr lang="en-US" altLang="zh-CN" sz="2600" b="1" dirty="0">
                <a:latin typeface="Times New Roman" panose="02020603050405020304" pitchFamily="18" charset="0"/>
                <a:cs typeface="Times New Roman" panose="02020603050405020304" pitchFamily="18" charset="0"/>
              </a:rPr>
              <a:t>, </a:t>
            </a:r>
            <a:r>
              <a:rPr lang="zh-CN" altLang="en-US" sz="2600" b="1" dirty="0">
                <a:latin typeface="Times New Roman" panose="02020603050405020304" pitchFamily="18" charset="0"/>
                <a:cs typeface="Times New Roman" panose="02020603050405020304" pitchFamily="18" charset="0"/>
              </a:rPr>
              <a:t>若</a:t>
            </a:r>
            <a:r>
              <a:rPr lang="en-US" altLang="zh-CN" sz="2600" b="1" i="1" dirty="0">
                <a:latin typeface="Times New Roman" panose="02020603050405020304" pitchFamily="18" charset="0"/>
                <a:cs typeface="Times New Roman" panose="02020603050405020304" pitchFamily="18" charset="0"/>
              </a:rPr>
              <a:t>f</a:t>
            </a:r>
            <a:r>
              <a:rPr lang="en-US" altLang="zh-CN" sz="2600" b="1" dirty="0">
                <a:latin typeface="Times New Roman" panose="02020603050405020304" pitchFamily="18" charset="0"/>
                <a:cs typeface="Times New Roman" panose="02020603050405020304" pitchFamily="18" charset="0"/>
              </a:rPr>
              <a:t>(</a:t>
            </a:r>
            <a:r>
              <a:rPr lang="en-US" altLang="zh-CN" sz="2600" b="1" i="1" dirty="0" err="1">
                <a:latin typeface="Times New Roman" panose="02020603050405020304" pitchFamily="18" charset="0"/>
                <a:cs typeface="Times New Roman" panose="02020603050405020304" pitchFamily="18" charset="0"/>
              </a:rPr>
              <a:t>x</a:t>
            </a:r>
            <a:r>
              <a:rPr lang="en-US" altLang="zh-CN" sz="2600" b="1" dirty="0" err="1">
                <a:latin typeface="Times New Roman" panose="02020603050405020304" pitchFamily="18" charset="0"/>
                <a:cs typeface="Times New Roman" panose="02020603050405020304" pitchFamily="18" charset="0"/>
              </a:rPr>
              <a:t>,</a:t>
            </a:r>
            <a:r>
              <a:rPr lang="en-US" altLang="zh-CN" sz="2600" b="1" i="1" dirty="0" err="1">
                <a:latin typeface="Times New Roman" panose="02020603050405020304" pitchFamily="18" charset="0"/>
                <a:cs typeface="Times New Roman" panose="02020603050405020304" pitchFamily="18" charset="0"/>
              </a:rPr>
              <a:t>y</a:t>
            </a:r>
            <a:r>
              <a:rPr lang="en-US" altLang="zh-CN" sz="2600" b="1" dirty="0">
                <a:latin typeface="Times New Roman" panose="02020603050405020304" pitchFamily="18" charset="0"/>
                <a:cs typeface="Times New Roman" panose="02020603050405020304" pitchFamily="18" charset="0"/>
              </a:rPr>
              <a:t>)∈</a:t>
            </a:r>
            <a:r>
              <a:rPr lang="en-US" altLang="zh-CN" sz="2600" b="1" i="1" dirty="0" err="1">
                <a:latin typeface="Times New Roman" panose="02020603050405020304" pitchFamily="18" charset="0"/>
                <a:cs typeface="Times New Roman" panose="02020603050405020304" pitchFamily="18" charset="0"/>
              </a:rPr>
              <a:t>V</a:t>
            </a:r>
            <a:r>
              <a:rPr lang="en-US" altLang="zh-CN" sz="2600" b="1" i="1" baseline="-25000" dirty="0" err="1">
                <a:latin typeface="Times New Roman" panose="02020603050405020304" pitchFamily="18" charset="0"/>
                <a:cs typeface="Times New Roman" panose="02020603050405020304" pitchFamily="18" charset="0"/>
              </a:rPr>
              <a:t>k</a:t>
            </a:r>
            <a:endParaRPr lang="en-US" altLang="zh-CN" sz="2600" b="1" i="1" baseline="-25000" dirty="0">
              <a:latin typeface="Times New Roman" panose="02020603050405020304" pitchFamily="18" charset="0"/>
              <a:cs typeface="Times New Roman" panose="02020603050405020304" pitchFamily="18" charset="0"/>
            </a:endParaRPr>
          </a:p>
          <a:p>
            <a:pPr indent="0">
              <a:lnSpc>
                <a:spcPct val="120000"/>
              </a:lnSpc>
              <a:buNone/>
            </a:pPr>
            <a:r>
              <a:rPr lang="zh-CN" altLang="en-US" sz="2600" b="1" dirty="0">
                <a:latin typeface="Times New Roman" panose="02020603050405020304" pitchFamily="18" charset="0"/>
                <a:cs typeface="Times New Roman" panose="02020603050405020304" pitchFamily="18" charset="0"/>
              </a:rPr>
              <a:t>式中，</a:t>
            </a:r>
            <a:r>
              <a:rPr lang="en-US" altLang="zh-CN" sz="2600" b="1" i="1" dirty="0" err="1">
                <a:latin typeface="Times New Roman" panose="02020603050405020304" pitchFamily="18" charset="0"/>
                <a:cs typeface="Times New Roman" panose="02020603050405020304" pitchFamily="18" charset="0"/>
              </a:rPr>
              <a:t>V</a:t>
            </a:r>
            <a:r>
              <a:rPr lang="en-US" altLang="zh-CN" sz="2600" b="1" i="1" baseline="-25000" dirty="0" err="1">
                <a:latin typeface="Times New Roman" panose="02020603050405020304" pitchFamily="18" charset="0"/>
                <a:cs typeface="Times New Roman" panose="02020603050405020304" pitchFamily="18" charset="0"/>
              </a:rPr>
              <a:t>k</a:t>
            </a:r>
            <a:r>
              <a:rPr lang="zh-CN" altLang="en-US" sz="2600" b="1" dirty="0">
                <a:latin typeface="Times New Roman" panose="02020603050405020304" pitchFamily="18" charset="0"/>
                <a:cs typeface="Times New Roman" panose="02020603050405020304" pitchFamily="18" charset="0"/>
              </a:rPr>
              <a:t>是第</a:t>
            </a:r>
            <a:r>
              <a:rPr lang="en-US" altLang="zh-CN" sz="2600" b="1" i="1" dirty="0">
                <a:latin typeface="Times New Roman" panose="02020603050405020304" pitchFamily="18" charset="0"/>
                <a:cs typeface="Times New Roman" panose="02020603050405020304" pitchFamily="18" charset="0"/>
              </a:rPr>
              <a:t>K</a:t>
            </a:r>
            <a:r>
              <a:rPr lang="zh-CN" altLang="en-US" sz="2600" b="1" dirty="0">
                <a:latin typeface="Times New Roman" panose="02020603050405020304" pitchFamily="18" charset="0"/>
                <a:cs typeface="Times New Roman" panose="02020603050405020304" pitchFamily="18" charset="0"/>
              </a:rPr>
              <a:t>个区域，</a:t>
            </a:r>
            <a:r>
              <a:rPr lang="en-US" altLang="zh-CN" sz="2600" b="1" i="1" dirty="0" err="1">
                <a:latin typeface="Times New Roman" panose="02020603050405020304" pitchFamily="18" charset="0"/>
                <a:cs typeface="Times New Roman" panose="02020603050405020304" pitchFamily="18" charset="0"/>
              </a:rPr>
              <a:t>C</a:t>
            </a:r>
            <a:r>
              <a:rPr lang="en-US" altLang="zh-CN" sz="2600" b="1" i="1" baseline="-25000" dirty="0" err="1">
                <a:latin typeface="Times New Roman" panose="02020603050405020304" pitchFamily="18" charset="0"/>
                <a:cs typeface="Times New Roman" panose="02020603050405020304" pitchFamily="18" charset="0"/>
              </a:rPr>
              <a:t>k</a:t>
            </a:r>
            <a:r>
              <a:rPr lang="zh-CN" altLang="en-US" sz="2600" b="1" dirty="0">
                <a:latin typeface="Times New Roman" panose="02020603050405020304" pitchFamily="18" charset="0"/>
                <a:cs typeface="Times New Roman" panose="02020603050405020304" pitchFamily="18" charset="0"/>
              </a:rPr>
              <a:t>是由分层平面所定义的第</a:t>
            </a:r>
            <a:r>
              <a:rPr lang="en-US" altLang="zh-CN" sz="2600" b="1" i="1" dirty="0">
                <a:latin typeface="Times New Roman" panose="02020603050405020304" pitchFamily="18" charset="0"/>
                <a:cs typeface="Times New Roman" panose="02020603050405020304" pitchFamily="18" charset="0"/>
              </a:rPr>
              <a:t>K</a:t>
            </a:r>
            <a:r>
              <a:rPr lang="zh-CN" altLang="en-US" sz="2600" b="1" dirty="0">
                <a:latin typeface="Times New Roman" panose="02020603050405020304" pitchFamily="18" charset="0"/>
                <a:cs typeface="Times New Roman" panose="02020603050405020304" pitchFamily="18" charset="0"/>
              </a:rPr>
              <a:t>个区域的彩色。</a:t>
            </a:r>
          </a:p>
          <a:p>
            <a:pPr>
              <a:lnSpc>
                <a:spcPct val="120000"/>
              </a:lnSpc>
            </a:pPr>
            <a:r>
              <a:rPr lang="zh-CN" altLang="en-US" sz="2600" b="1" dirty="0">
                <a:latin typeface="Times New Roman" panose="02020603050405020304" pitchFamily="18" charset="0"/>
                <a:cs typeface="Times New Roman" panose="02020603050405020304" pitchFamily="18" charset="0"/>
              </a:rPr>
              <a:t>这样将一幅单色图像，按照其灰度处于不同区域，生成伪彩色图像。 </a:t>
            </a:r>
          </a:p>
        </p:txBody>
      </p:sp>
    </p:spTree>
    <p:extLst>
      <p:ext uri="{BB962C8B-B14F-4D97-AF65-F5344CB8AC3E}">
        <p14:creationId xmlns:p14="http://schemas.microsoft.com/office/powerpoint/2010/main" val="3948246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7"/>
          <p:cNvPicPr>
            <a:picLocks noChangeAspect="1"/>
          </p:cNvPicPr>
          <p:nvPr/>
        </p:nvPicPr>
        <p:blipFill>
          <a:blip r:embed="rId2"/>
          <a:stretch>
            <a:fillRect/>
          </a:stretch>
        </p:blipFill>
        <p:spPr>
          <a:xfrm rot="21600000">
            <a:off x="1475231" y="3244594"/>
            <a:ext cx="6480048" cy="3511294"/>
          </a:xfrm>
          <a:prstGeom prst="rect">
            <a:avLst/>
          </a:prstGeom>
        </p:spPr>
      </p:pic>
      <p:sp>
        <p:nvSpPr>
          <p:cNvPr id="48" name="textbox 48"/>
          <p:cNvSpPr/>
          <p:nvPr/>
        </p:nvSpPr>
        <p:spPr>
          <a:xfrm>
            <a:off x="502149" y="1446677"/>
            <a:ext cx="8089900" cy="190500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6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具有单一波长的光称为</a:t>
            </a:r>
            <a:r>
              <a:rPr sz="2600" spc="60" dirty="0">
                <a:ln w="9448" cap="flat" cmpd="sng">
                  <a:solidFill>
                    <a:srgbClr val="7D2E8F">
                      <a:alpha val="100000"/>
                    </a:srgbClr>
                  </a:solidFill>
                  <a:prstDash val="solid"/>
                  <a:miter lim="10"/>
                </a:ln>
                <a:solidFill>
                  <a:srgbClr val="7D2E8F">
                    <a:alpha val="100000"/>
                  </a:srgbClr>
                </a:solidFill>
                <a:latin typeface="宋体" panose="02010600030101010101" pitchFamily="2" charset="-122"/>
                <a:ea typeface="宋体" panose="02010600030101010101" pitchFamily="2" charset="-122"/>
                <a:cs typeface="宋体" panose="02010600030101010101" pitchFamily="2" charset="-122"/>
              </a:rPr>
              <a:t>单色光</a:t>
            </a:r>
            <a:r>
              <a:rPr sz="2600" spc="6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，科学上讲，单色</a:t>
            </a:r>
            <a:r>
              <a:rPr sz="2600" spc="5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光</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是</a:t>
            </a:r>
            <a:endParaRPr lang="en-US" altLang="en-US" sz="2600" dirty="0"/>
          </a:p>
          <a:p>
            <a:pPr marL="459105" algn="l" rtl="0" eaLnBrk="0">
              <a:lnSpc>
                <a:spcPct val="95000"/>
              </a:lnSpc>
              <a:spcBef>
                <a:spcPts val="780"/>
              </a:spcBef>
            </a:pPr>
            <a:r>
              <a:rPr sz="2600" spc="-13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指光谱中具有窄频率的光</a:t>
            </a:r>
            <a:r>
              <a:rPr sz="2600" spc="-7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a:p>
            <a:pPr marL="12700" algn="l" rtl="0" eaLnBrk="0">
              <a:lnSpc>
                <a:spcPct val="95000"/>
              </a:lnSpc>
              <a:spcBef>
                <a:spcPts val="1380"/>
              </a:spcBef>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日常所见的大</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多数的</a:t>
            </a:r>
            <a:r>
              <a:rPr sz="2600" spc="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光谱</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都不是单色的，而是由不同</a:t>
            </a:r>
            <a:endParaRPr lang="en-US" altLang="en-US" sz="2600" dirty="0"/>
          </a:p>
          <a:p>
            <a:pPr algn="l" rtl="0" eaLnBrk="0">
              <a:lnSpc>
                <a:spcPct val="108000"/>
              </a:lnSpc>
            </a:pPr>
            <a:endParaRPr lang="en-US" altLang="en-US" sz="600" dirty="0"/>
          </a:p>
          <a:p>
            <a:pPr marL="456565" algn="l" rtl="0" eaLnBrk="0">
              <a:lnSpc>
                <a:spcPct val="95000"/>
              </a:lnSpc>
              <a:spcBef>
                <a:spcPts val="5"/>
              </a:spcBef>
            </a:pPr>
            <a:r>
              <a:rPr sz="2600" spc="1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波长和不同强度的多种单色光</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混合而成的。</a:t>
            </a:r>
            <a:endParaRPr lang="en-US" altLang="en-US" sz="2600" dirty="0"/>
          </a:p>
        </p:txBody>
      </p:sp>
      <p:pic>
        <p:nvPicPr>
          <p:cNvPr id="49" name="picture 49"/>
          <p:cNvPicPr>
            <a:picLocks noChangeAspect="1"/>
          </p:cNvPicPr>
          <p:nvPr/>
        </p:nvPicPr>
        <p:blipFill>
          <a:blip r:embed="rId3"/>
          <a:stretch>
            <a:fillRect/>
          </a:stretch>
        </p:blipFill>
        <p:spPr>
          <a:xfrm rot="21600000">
            <a:off x="514849" y="2515910"/>
            <a:ext cx="127653" cy="254975"/>
          </a:xfrm>
          <a:prstGeom prst="rect">
            <a:avLst/>
          </a:prstGeom>
        </p:spPr>
      </p:pic>
      <p:pic>
        <p:nvPicPr>
          <p:cNvPr id="50" name="picture 50"/>
          <p:cNvPicPr>
            <a:picLocks noChangeAspect="1"/>
          </p:cNvPicPr>
          <p:nvPr/>
        </p:nvPicPr>
        <p:blipFill>
          <a:blip r:embed="rId4"/>
          <a:stretch>
            <a:fillRect/>
          </a:stretch>
        </p:blipFill>
        <p:spPr>
          <a:xfrm rot="21600000">
            <a:off x="514849" y="1488480"/>
            <a:ext cx="127653" cy="254975"/>
          </a:xfrm>
          <a:prstGeom prst="rect">
            <a:avLst/>
          </a:prstGeom>
        </p:spPr>
      </p:pic>
      <p:graphicFrame>
        <p:nvGraphicFramePr>
          <p:cNvPr id="51" name="table 51"/>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73685" algn="l" rtl="0" eaLnBrk="0">
                        <a:lnSpc>
                          <a:spcPct val="80000"/>
                        </a:lnSpc>
                      </a:pPr>
                      <a:r>
                        <a:rPr sz="1800" spc="0" dirty="0">
                          <a:solidFill>
                            <a:srgbClr val="FFFFFF">
                              <a:alpha val="100000"/>
                            </a:srgbClr>
                          </a:solidFill>
                          <a:latin typeface="Arial" panose="020B0604020202020204"/>
                          <a:ea typeface="Arial" panose="020B0604020202020204"/>
                          <a:cs typeface="Arial" panose="020B0604020202020204"/>
                        </a:rPr>
                        <a:t>9</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3000"/>
                        </a:lnSpc>
                      </a:pPr>
                      <a:endParaRPr lang="en-US" altLang="en-US" sz="1000" dirty="0"/>
                    </a:p>
                    <a:p>
                      <a:pPr algn="l" rtl="0" eaLnBrk="0">
                        <a:lnSpc>
                          <a:spcPct val="124000"/>
                        </a:lnSpc>
                      </a:pPr>
                      <a:endParaRPr lang="en-US" altLang="en-US" sz="1000" dirty="0"/>
                    </a:p>
                    <a:p>
                      <a:pPr algn="r" rtl="0" eaLnBrk="0">
                        <a:lnSpc>
                          <a:spcPct val="96000"/>
                        </a:lnSpc>
                        <a:spcBef>
                          <a:spcPts val="5"/>
                        </a:spcBef>
                      </a:pPr>
                      <a:r>
                        <a:rPr sz="3900" spc="90" dirty="0">
                          <a:solidFill>
                            <a:srgbClr val="FFFFFF">
                              <a:alpha val="100000"/>
                            </a:srgbClr>
                          </a:solidFill>
                          <a:latin typeface="黑体" panose="02010609060101010101" charset="-122"/>
                          <a:ea typeface="黑体" panose="02010609060101010101" charset="-122"/>
                          <a:cs typeface="黑体" panose="02010609060101010101" charset="-122"/>
                        </a:rPr>
                        <a:t>光与颜色的关</a:t>
                      </a:r>
                      <a:r>
                        <a:rPr sz="3900" spc="20" dirty="0">
                          <a:solidFill>
                            <a:srgbClr val="FFFFFF">
                              <a:alpha val="100000"/>
                            </a:srgbClr>
                          </a:solidFill>
                          <a:latin typeface="黑体" panose="02010609060101010101" charset="-122"/>
                          <a:ea typeface="黑体" panose="02010609060101010101" charset="-122"/>
                          <a:cs typeface="黑体" panose="02010609060101010101" charset="-122"/>
                        </a:rPr>
                        <a:t>系</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52" name="picture 52"/>
          <p:cNvPicPr>
            <a:picLocks noChangeAspect="1"/>
          </p:cNvPicPr>
          <p:nvPr/>
        </p:nvPicPr>
        <p:blipFill>
          <a:blip r:embed="rId5"/>
          <a:stretch>
            <a:fillRect/>
          </a:stretch>
        </p:blipFill>
        <p:spPr>
          <a:xfrm rot="21600000">
            <a:off x="8449056" y="6332218"/>
            <a:ext cx="694943" cy="50749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itchFamily="2" charset="-122"/>
                <a:ea typeface="黑体" pitchFamily="2" charset="-122"/>
              </a:rPr>
              <a:t>灰度级分层</a:t>
            </a:r>
            <a:endParaRPr lang="zh-CN" altLang="en-US" dirty="0"/>
          </a:p>
        </p:txBody>
      </p:sp>
      <p:sp>
        <p:nvSpPr>
          <p:cNvPr id="3" name="Content Placeholder 2"/>
          <p:cNvSpPr>
            <a:spLocks noGrp="1"/>
          </p:cNvSpPr>
          <p:nvPr>
            <p:ph idx="1"/>
          </p:nvPr>
        </p:nvSpPr>
        <p:spPr>
          <a:xfrm>
            <a:off x="457200" y="1268760"/>
            <a:ext cx="8229600" cy="5524500"/>
          </a:xfrm>
        </p:spPr>
        <p:txBody>
          <a:bodyPr/>
          <a:lstStyle/>
          <a:p>
            <a:pPr>
              <a:lnSpc>
                <a:spcPct val="120000"/>
              </a:lnSpc>
            </a:pPr>
            <a:r>
              <a:rPr lang="zh-CN" altLang="en-US" sz="2800" b="1" dirty="0"/>
              <a:t>优点</a:t>
            </a:r>
            <a:endParaRPr lang="en-US" altLang="zh-CN" sz="2800" b="1" dirty="0"/>
          </a:p>
          <a:p>
            <a:pPr lvl="1">
              <a:lnSpc>
                <a:spcPct val="120000"/>
              </a:lnSpc>
            </a:pPr>
            <a:r>
              <a:rPr lang="zh-CN" altLang="en-US" sz="2600" b="1" dirty="0"/>
              <a:t>简单易行，既可用硬件实现（伪彩色密度分割仪），也可编程来实现。</a:t>
            </a:r>
          </a:p>
          <a:p>
            <a:pPr>
              <a:lnSpc>
                <a:spcPct val="120000"/>
              </a:lnSpc>
            </a:pPr>
            <a:r>
              <a:rPr lang="zh-CN" altLang="en-US" sz="2800" b="1" dirty="0"/>
              <a:t>缺点</a:t>
            </a:r>
            <a:endParaRPr lang="en-US" altLang="zh-CN" sz="2800" b="1" dirty="0"/>
          </a:p>
          <a:p>
            <a:pPr lvl="1"/>
            <a:r>
              <a:rPr lang="zh-CN" altLang="en-US" sz="2600" dirty="0"/>
              <a:t>灰度级分层是一段灰度分配给一种彩色，</a:t>
            </a:r>
            <a:r>
              <a:rPr lang="zh-CN" altLang="en-US" sz="2600" b="1" dirty="0">
                <a:solidFill>
                  <a:srgbClr val="0000FF"/>
                </a:solidFill>
              </a:rPr>
              <a:t>彩色生硬</a:t>
            </a:r>
            <a:r>
              <a:rPr lang="zh-CN" altLang="en-US" sz="2600" b="1" dirty="0"/>
              <a:t>，不够调和；</a:t>
            </a:r>
            <a:endParaRPr lang="en-US" altLang="zh-CN" sz="2600" b="1" dirty="0"/>
          </a:p>
          <a:p>
            <a:pPr lvl="1"/>
            <a:r>
              <a:rPr lang="zh-CN" altLang="en-US" sz="2600" b="1" dirty="0">
                <a:solidFill>
                  <a:srgbClr val="0000FF"/>
                </a:solidFill>
              </a:rPr>
              <a:t>量化噪声大</a:t>
            </a:r>
            <a:r>
              <a:rPr lang="zh-CN" altLang="en-US" sz="2600" b="1" dirty="0"/>
              <a:t>（即分割误差）；</a:t>
            </a:r>
            <a:endParaRPr lang="en-US" altLang="zh-CN" sz="2600" b="1" dirty="0"/>
          </a:p>
          <a:p>
            <a:pPr lvl="1">
              <a:lnSpc>
                <a:spcPct val="120000"/>
              </a:lnSpc>
            </a:pPr>
            <a:r>
              <a:rPr lang="zh-CN" altLang="en-US" sz="2600" b="1" dirty="0"/>
              <a:t>为了减少量化噪声，必须增加分割级数，层次越多，细节越丰富，彩色越柔和，但会引起</a:t>
            </a:r>
            <a:r>
              <a:rPr lang="zh-CN" altLang="en-US" sz="2600" b="1" dirty="0">
                <a:solidFill>
                  <a:srgbClr val="0000FF"/>
                </a:solidFill>
              </a:rPr>
              <a:t>设备复杂</a:t>
            </a:r>
            <a:r>
              <a:rPr lang="zh-CN" altLang="en-US" sz="2600" b="1" dirty="0"/>
              <a:t>，故分层的层数受显示系统硬件性能的约束。</a:t>
            </a:r>
          </a:p>
          <a:p>
            <a:pPr>
              <a:lnSpc>
                <a:spcPct val="120000"/>
              </a:lnSpc>
            </a:pPr>
            <a:endParaRPr lang="zh-CN" altLang="en-US" sz="2800" b="1" dirty="0"/>
          </a:p>
        </p:txBody>
      </p:sp>
    </p:spTree>
    <p:extLst>
      <p:ext uri="{BB962C8B-B14F-4D97-AF65-F5344CB8AC3E}">
        <p14:creationId xmlns:p14="http://schemas.microsoft.com/office/powerpoint/2010/main" val="1010352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lvl="1" indent="-457200"/>
            <a:r>
              <a:rPr lang="zh-CN" altLang="en-US" dirty="0">
                <a:latin typeface="黑体" pitchFamily="2" charset="-122"/>
                <a:ea typeface="黑体" pitchFamily="2" charset="-122"/>
              </a:rPr>
              <a:t>伪彩色变换</a:t>
            </a:r>
            <a:endParaRPr lang="en-US" altLang="en-US" dirty="0">
              <a:latin typeface="黑体" pitchFamily="2" charset="-122"/>
              <a:ea typeface="黑体" pitchFamily="2" charset="-122"/>
            </a:endParaRPr>
          </a:p>
        </p:txBody>
      </p:sp>
      <p:sp>
        <p:nvSpPr>
          <p:cNvPr id="7" name="内容占位符 6"/>
          <p:cNvSpPr>
            <a:spLocks noGrp="1"/>
          </p:cNvSpPr>
          <p:nvPr>
            <p:ph idx="1"/>
          </p:nvPr>
        </p:nvSpPr>
        <p:spPr>
          <a:xfrm>
            <a:off x="467544" y="1303908"/>
            <a:ext cx="8280920" cy="2121024"/>
          </a:xfrm>
        </p:spPr>
        <p:txBody>
          <a:bodyPr/>
          <a:lstStyle/>
          <a:p>
            <a:r>
              <a:rPr lang="zh-CN" altLang="en-US" sz="2600" b="1" dirty="0">
                <a:solidFill>
                  <a:srgbClr val="7D2E8F"/>
                </a:solidFill>
                <a:latin typeface="+mn-ea"/>
                <a:cs typeface="Times New Roman" pitchFamily="18" charset="0"/>
              </a:rPr>
              <a:t>伪彩色变换</a:t>
            </a:r>
            <a:r>
              <a:rPr lang="zh-CN" altLang="en-US" sz="2600" b="1" dirty="0">
                <a:latin typeface="+mn-ea"/>
                <a:cs typeface="Times New Roman" pitchFamily="18" charset="0"/>
              </a:rPr>
              <a:t>分别</a:t>
            </a:r>
            <a:r>
              <a:rPr lang="zh-CN" altLang="en-US" sz="2600" dirty="0">
                <a:latin typeface="Times New Roman" pitchFamily="18" charset="0"/>
                <a:cs typeface="Times New Roman" pitchFamily="18" charset="0"/>
              </a:rPr>
              <a:t>在</a:t>
            </a:r>
            <a:r>
              <a:rPr lang="en-US" altLang="zh-CN" sz="2600" b="1" dirty="0">
                <a:latin typeface="Times New Roman" pitchFamily="18" charset="0"/>
                <a:cs typeface="Times New Roman" pitchFamily="18" charset="0"/>
              </a:rPr>
              <a:t>R</a:t>
            </a:r>
            <a:r>
              <a:rPr lang="zh-CN" altLang="en-US" sz="2600" b="1" dirty="0">
                <a:latin typeface="Times New Roman" pitchFamily="18" charset="0"/>
                <a:cs typeface="Times New Roman" pitchFamily="18" charset="0"/>
              </a:rPr>
              <a:t>、</a:t>
            </a:r>
            <a:r>
              <a:rPr lang="en-US" altLang="zh-CN" sz="2600" b="1" dirty="0">
                <a:latin typeface="Times New Roman" pitchFamily="18" charset="0"/>
                <a:cs typeface="Times New Roman" pitchFamily="18" charset="0"/>
              </a:rPr>
              <a:t>G</a:t>
            </a:r>
            <a:r>
              <a:rPr lang="zh-CN" altLang="en-US" sz="2600" b="1" dirty="0">
                <a:latin typeface="Times New Roman" pitchFamily="18" charset="0"/>
                <a:cs typeface="Times New Roman" pitchFamily="18" charset="0"/>
              </a:rPr>
              <a:t>、</a:t>
            </a:r>
            <a:r>
              <a:rPr lang="en-US" altLang="zh-CN" sz="2600" b="1" dirty="0">
                <a:latin typeface="Times New Roman" pitchFamily="18" charset="0"/>
                <a:cs typeface="Times New Roman" pitchFamily="18" charset="0"/>
              </a:rPr>
              <a:t>B</a:t>
            </a:r>
            <a:r>
              <a:rPr lang="zh-CN" altLang="en-US" sz="2600" b="1" dirty="0">
                <a:latin typeface="Times New Roman" pitchFamily="18" charset="0"/>
                <a:cs typeface="Times New Roman" pitchFamily="18" charset="0"/>
              </a:rPr>
              <a:t>颜色通道，执行独立的灰度级变换，将</a:t>
            </a:r>
            <a:r>
              <a:rPr lang="en-US" altLang="zh-CN" sz="2600" b="1" dirty="0">
                <a:latin typeface="Times New Roman" pitchFamily="18" charset="0"/>
                <a:cs typeface="Times New Roman" pitchFamily="18" charset="0"/>
              </a:rPr>
              <a:t>3</a:t>
            </a:r>
            <a:r>
              <a:rPr lang="zh-CN" altLang="en-US" sz="2600" b="1" dirty="0">
                <a:latin typeface="Times New Roman" pitchFamily="18" charset="0"/>
                <a:cs typeface="Times New Roman" pitchFamily="18" charset="0"/>
              </a:rPr>
              <a:t>个变换结果合成一幅伪彩色图像。</a:t>
            </a:r>
            <a:endParaRPr lang="en-US" altLang="zh-CN" sz="2600" b="1" dirty="0">
              <a:latin typeface="Times New Roman" pitchFamily="18" charset="0"/>
              <a:cs typeface="Times New Roman" pitchFamily="18" charset="0"/>
            </a:endParaRPr>
          </a:p>
          <a:p>
            <a:r>
              <a:rPr lang="zh-CN" altLang="en-US" sz="2600" dirty="0">
                <a:latin typeface="Times New Roman" pitchFamily="18" charset="0"/>
                <a:cs typeface="Times New Roman" pitchFamily="18" charset="0"/>
              </a:rPr>
              <a:t>伪彩色变换是逐点变换，根据每个像素的灰度值，按照给定的函数进行彩色变换，产生渐变的伪彩色。</a:t>
            </a:r>
          </a:p>
          <a:p>
            <a:endParaRPr lang="zh-CN" altLang="en-US" sz="2600" b="1" dirty="0">
              <a:latin typeface="Times New Roman" pitchFamily="18" charset="0"/>
              <a:cs typeface="Times New Roman" pitchFamily="18" charset="0"/>
            </a:endParaRPr>
          </a:p>
        </p:txBody>
      </p:sp>
      <p:sp>
        <p:nvSpPr>
          <p:cNvPr id="6" name="矩形 5"/>
          <p:cNvSpPr/>
          <p:nvPr/>
        </p:nvSpPr>
        <p:spPr>
          <a:xfrm>
            <a:off x="3851920" y="6431116"/>
            <a:ext cx="223651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伪彩色变换的过程</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385" y="3496940"/>
            <a:ext cx="7083404" cy="270533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612576" y="6453336"/>
            <a:ext cx="7786742" cy="405952"/>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Jet</a:t>
            </a:r>
            <a:r>
              <a:rPr kumimoji="0" lang="zh-CN" alt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伪彩色变换函数</a:t>
            </a:r>
          </a:p>
        </p:txBody>
      </p:sp>
      <p:pic>
        <p:nvPicPr>
          <p:cNvPr id="71682" name="Picture 2" descr="ColorBar"/>
          <p:cNvPicPr>
            <a:picLocks noChangeAspect="1" noChangeArrowheads="1"/>
          </p:cNvPicPr>
          <p:nvPr/>
        </p:nvPicPr>
        <p:blipFill>
          <a:blip r:embed="rId3"/>
          <a:srcRect/>
          <a:stretch>
            <a:fillRect/>
          </a:stretch>
        </p:blipFill>
        <p:spPr bwMode="auto">
          <a:xfrm>
            <a:off x="663514" y="5535497"/>
            <a:ext cx="2438400" cy="762000"/>
          </a:xfrm>
          <a:prstGeom prst="rect">
            <a:avLst/>
          </a:prstGeom>
          <a:noFill/>
          <a:ln w="9525">
            <a:noFill/>
            <a:miter lim="800000"/>
            <a:headEnd/>
            <a:tailEnd/>
          </a:ln>
        </p:spPr>
      </p:pic>
      <p:sp>
        <p:nvSpPr>
          <p:cNvPr id="9" name="标题 8"/>
          <p:cNvSpPr>
            <a:spLocks noGrp="1"/>
          </p:cNvSpPr>
          <p:nvPr>
            <p:ph type="title"/>
          </p:nvPr>
        </p:nvSpPr>
        <p:spPr/>
        <p:txBody>
          <a:bodyPr/>
          <a:lstStyle/>
          <a:p>
            <a:pPr marL="274320" indent="-274320">
              <a:spcBef>
                <a:spcPct val="20000"/>
              </a:spcBef>
            </a:pPr>
            <a:r>
              <a:rPr lang="en-US" altLang="zh-CN" dirty="0">
                <a:latin typeface="Arial" panose="020B0604020202020204" pitchFamily="34" charset="0"/>
                <a:ea typeface="微软雅黑" pitchFamily="34" charset="-122"/>
                <a:cs typeface="Arial" panose="020B0604020202020204" pitchFamily="34" charset="0"/>
              </a:rPr>
              <a:t>Jet</a:t>
            </a:r>
            <a:r>
              <a:rPr lang="zh-CN" altLang="en-US" dirty="0">
                <a:latin typeface="黑体" panose="02010609060101010101" pitchFamily="49" charset="-122"/>
                <a:ea typeface="黑体" panose="02010609060101010101" pitchFamily="49" charset="-122"/>
                <a:cs typeface="Times New Roman" pitchFamily="18" charset="0"/>
              </a:rPr>
              <a:t>颜色查找表的伪彩色映射</a:t>
            </a:r>
            <a:endParaRPr lang="zh-CN" altLang="en-US" dirty="0">
              <a:solidFill>
                <a:schemeClr val="tx1"/>
              </a:solidFill>
              <a:latin typeface="黑体" panose="02010609060101010101" pitchFamily="49" charset="-122"/>
              <a:ea typeface="黑体" panose="02010609060101010101" pitchFamily="49" charset="-122"/>
              <a:cs typeface="Times New Roman" pitchFamily="18" charset="0"/>
            </a:endParaRPr>
          </a:p>
        </p:txBody>
      </p:sp>
      <p:sp>
        <p:nvSpPr>
          <p:cNvPr id="4" name="Rectangle 3"/>
          <p:cNvSpPr/>
          <p:nvPr/>
        </p:nvSpPr>
        <p:spPr>
          <a:xfrm>
            <a:off x="4202848" y="6500555"/>
            <a:ext cx="16530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Jet</a:t>
            </a: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颜色查找表</a:t>
            </a: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1257578"/>
            <a:ext cx="5600000" cy="4200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208" y="3927765"/>
            <a:ext cx="2700000" cy="270000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4208" y="1246208"/>
            <a:ext cx="2700000" cy="2700000"/>
          </a:xfrm>
          <a:prstGeom prst="rect">
            <a:avLst/>
          </a:prstGeom>
        </p:spPr>
      </p:pic>
      <p:sp>
        <p:nvSpPr>
          <p:cNvPr id="2" name="Rectangle 1"/>
          <p:cNvSpPr/>
          <p:nvPr/>
        </p:nvSpPr>
        <p:spPr>
          <a:xfrm>
            <a:off x="3339819" y="5316333"/>
            <a:ext cx="2516046" cy="1200329"/>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FF"/>
                </a:solidFill>
                <a:effectLst/>
                <a:uLnTx/>
                <a:uFillTx/>
                <a:latin typeface="Centaur" panose="02030504050205020304" pitchFamily="18" charset="0"/>
                <a:ea typeface="楷体" panose="02010609060101010101" pitchFamily="49" charset="-122"/>
                <a:cs typeface="Arial" panose="020B0604020202020204" pitchFamily="34" charset="0"/>
              </a:rPr>
              <a:t>Jet</a:t>
            </a:r>
            <a:r>
              <a:rPr kumimoji="0" lang="zh-CN" altLang="en-US" sz="2000" b="1" i="0" u="none" strike="noStrike" kern="1200" cap="none" spc="0" normalizeH="0" baseline="0" noProof="0" dirty="0">
                <a:ln>
                  <a:noFill/>
                </a:ln>
                <a:solidFill>
                  <a:srgbClr val="0000FF"/>
                </a:solidFill>
                <a:effectLst/>
                <a:uLnTx/>
                <a:uFillTx/>
                <a:latin typeface="Centaur" panose="02030504050205020304" pitchFamily="18" charset="0"/>
                <a:ea typeface="楷体" panose="02010609060101010101" pitchFamily="49" charset="-122"/>
                <a:cs typeface="Arial" panose="020B0604020202020204" pitchFamily="34" charset="0"/>
              </a:rPr>
              <a:t>颜色查找表的范围从蓝到红色，中间经过青、黄和橙色</a:t>
            </a:r>
          </a:p>
        </p:txBody>
      </p:sp>
    </p:spTree>
    <p:extLst>
      <p:ext uri="{BB962C8B-B14F-4D97-AF65-F5344CB8AC3E}">
        <p14:creationId xmlns:p14="http://schemas.microsoft.com/office/powerpoint/2010/main" val="5822984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Parula</a:t>
            </a:r>
            <a:r>
              <a:rPr lang="zh-CN" altLang="en-US" dirty="0">
                <a:solidFill>
                  <a:srgbClr val="FFFFFF"/>
                </a:solidFill>
                <a:latin typeface="黑体" panose="02010609060101010101" pitchFamily="49" charset="-122"/>
                <a:ea typeface="黑体" panose="02010609060101010101" pitchFamily="49" charset="-122"/>
                <a:cs typeface="Times New Roman" pitchFamily="18" charset="0"/>
              </a:rPr>
              <a:t>颜色查找表的伪彩色映射</a:t>
            </a:r>
            <a:endParaRPr lang="zh-CN"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960" y="5541039"/>
            <a:ext cx="2438400" cy="762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242142"/>
            <a:ext cx="5600000" cy="4200000"/>
          </a:xfrm>
          <a:prstGeom prst="rect">
            <a:avLst/>
          </a:prstGeom>
        </p:spPr>
      </p:pic>
      <p:sp>
        <p:nvSpPr>
          <p:cNvPr id="10" name="Rectangle 9"/>
          <p:cNvSpPr/>
          <p:nvPr/>
        </p:nvSpPr>
        <p:spPr>
          <a:xfrm>
            <a:off x="2416956" y="6461746"/>
            <a:ext cx="2390399" cy="369332"/>
          </a:xfrm>
          <a:prstGeom prst="rect">
            <a:avLst/>
          </a:prstGeom>
        </p:spPr>
        <p:txBody>
          <a:bodyPr wrap="none">
            <a:sp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en-US" altLang="zh-CN" sz="1800" b="0" i="0" u="none" strike="noStrike" kern="1200" cap="none" spc="0" normalizeH="0" baseline="0" noProof="0" dirty="0" err="1">
                <a:ln>
                  <a:noFill/>
                </a:ln>
                <a:solidFill>
                  <a:srgbClr val="053E49"/>
                </a:solidFill>
                <a:effectLst/>
                <a:uLnTx/>
                <a:uFillTx/>
                <a:latin typeface="Times New Roman" pitchFamily="18" charset="0"/>
                <a:ea typeface="微软雅黑" pitchFamily="34" charset="-122"/>
                <a:cs typeface="Times New Roman" pitchFamily="18" charset="0"/>
              </a:rPr>
              <a:t>Parula</a:t>
            </a: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伪彩色变换函数</a:t>
            </a:r>
          </a:p>
        </p:txBody>
      </p:sp>
      <p:sp>
        <p:nvSpPr>
          <p:cNvPr id="7" name="Rectangle 6"/>
          <p:cNvSpPr/>
          <p:nvPr/>
        </p:nvSpPr>
        <p:spPr>
          <a:xfrm>
            <a:off x="3264324" y="5261417"/>
            <a:ext cx="2664296" cy="1200329"/>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0000FF"/>
                </a:solidFill>
                <a:effectLst/>
                <a:uLnTx/>
                <a:uFillTx/>
                <a:latin typeface="Centaur" panose="02030504050205020304" pitchFamily="18" charset="0"/>
                <a:ea typeface="楷体" panose="02010609060101010101" pitchFamily="49" charset="-122"/>
                <a:cs typeface="Arial" panose="020B0604020202020204" pitchFamily="34" charset="0"/>
              </a:rPr>
              <a:t>Parula</a:t>
            </a:r>
            <a:r>
              <a:rPr kumimoji="0" lang="zh-CN" altLang="en-US" sz="2000" b="1" i="0" u="none" strike="noStrike" kern="1200" cap="none" spc="0" normalizeH="0" baseline="0" noProof="0" dirty="0">
                <a:ln>
                  <a:noFill/>
                </a:ln>
                <a:solidFill>
                  <a:srgbClr val="0000FF"/>
                </a:solidFill>
                <a:effectLst/>
                <a:uLnTx/>
                <a:uFillTx/>
                <a:latin typeface="Centaur" panose="02030504050205020304" pitchFamily="18" charset="0"/>
                <a:ea typeface="楷体" panose="02010609060101010101" pitchFamily="49" charset="-122"/>
                <a:cs typeface="Arial" panose="020B0604020202020204" pitchFamily="34" charset="0"/>
              </a:rPr>
              <a:t>颜色查找表的范围从蓝到黄色，中间经过绿色</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208" y="1269360"/>
            <a:ext cx="2700000" cy="27000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416" y="3969360"/>
            <a:ext cx="2700000" cy="2700000"/>
          </a:xfrm>
          <a:prstGeom prst="rect">
            <a:avLst/>
          </a:prstGeom>
        </p:spPr>
      </p:pic>
    </p:spTree>
    <p:extLst>
      <p:ext uri="{BB962C8B-B14F-4D97-AF65-F5344CB8AC3E}">
        <p14:creationId xmlns:p14="http://schemas.microsoft.com/office/powerpoint/2010/main" val="856653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692" y="1285010"/>
            <a:ext cx="5600000" cy="4200000"/>
          </a:xfrm>
          <a:prstGeom prst="rect">
            <a:avLst/>
          </a:prstGeom>
        </p:spPr>
      </p:pic>
      <p:sp>
        <p:nvSpPr>
          <p:cNvPr id="6" name="矩形 5"/>
          <p:cNvSpPr/>
          <p:nvPr/>
        </p:nvSpPr>
        <p:spPr>
          <a:xfrm>
            <a:off x="4276820" y="3473621"/>
            <a:ext cx="241749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pic>
        <p:nvPicPr>
          <p:cNvPr id="73730" name="Picture 2" descr="ColorBar_pink"/>
          <p:cNvPicPr>
            <a:picLocks noChangeAspect="1" noChangeArrowheads="1"/>
          </p:cNvPicPr>
          <p:nvPr/>
        </p:nvPicPr>
        <p:blipFill>
          <a:blip r:embed="rId4"/>
          <a:srcRect/>
          <a:stretch>
            <a:fillRect/>
          </a:stretch>
        </p:blipFill>
        <p:spPr bwMode="auto">
          <a:xfrm>
            <a:off x="638175" y="5578678"/>
            <a:ext cx="2438400" cy="762000"/>
          </a:xfrm>
          <a:prstGeom prst="rect">
            <a:avLst/>
          </a:prstGeom>
          <a:noFill/>
          <a:ln w="9525">
            <a:noFill/>
            <a:miter lim="800000"/>
            <a:headEnd/>
            <a:tailEnd/>
          </a:ln>
        </p:spPr>
      </p:pic>
      <p:sp>
        <p:nvSpPr>
          <p:cNvPr id="9" name="标题 8"/>
          <p:cNvSpPr>
            <a:spLocks noGrp="1"/>
          </p:cNvSpPr>
          <p:nvPr>
            <p:ph type="title"/>
          </p:nvPr>
        </p:nvSpPr>
        <p:spPr/>
        <p:txBody>
          <a:bodyPr/>
          <a:lstStyle/>
          <a:p>
            <a:pPr marL="274320" lvl="0" indent="-274320">
              <a:spcBef>
                <a:spcPct val="20000"/>
              </a:spcBef>
            </a:pPr>
            <a:r>
              <a:rPr lang="en-US" altLang="zh-CN" dirty="0">
                <a:latin typeface="Arial" panose="020B0604020202020204" pitchFamily="34" charset="0"/>
                <a:ea typeface="微软雅黑" pitchFamily="34" charset="-122"/>
                <a:cs typeface="Arial" panose="020B0604020202020204" pitchFamily="34" charset="0"/>
              </a:rPr>
              <a:t>Pink</a:t>
            </a:r>
            <a:r>
              <a:rPr lang="zh-CN" altLang="en-US" dirty="0">
                <a:latin typeface="黑体" pitchFamily="2" charset="-122"/>
                <a:cs typeface="Times New Roman" pitchFamily="18" charset="0"/>
              </a:rPr>
              <a:t>颜色查找表的伪彩色映射</a:t>
            </a:r>
            <a:endParaRPr lang="zh-CN" altLang="en-US" dirty="0">
              <a:solidFill>
                <a:schemeClr val="tx1"/>
              </a:solidFill>
              <a:latin typeface="黑体" pitchFamily="2" charset="-122"/>
              <a:cs typeface="Times New Roman" pitchFamily="18" charset="0"/>
            </a:endParaRPr>
          </a:p>
        </p:txBody>
      </p:sp>
      <p:pic>
        <p:nvPicPr>
          <p:cNvPr id="10" name="Picture 2" descr="moon"/>
          <p:cNvPicPr>
            <a:picLocks noChangeAspect="1" noChangeArrowheads="1"/>
          </p:cNvPicPr>
          <p:nvPr/>
        </p:nvPicPr>
        <p:blipFill rotWithShape="1">
          <a:blip r:embed="rId5"/>
          <a:srcRect t="8220"/>
          <a:stretch/>
        </p:blipFill>
        <p:spPr bwMode="auto">
          <a:xfrm>
            <a:off x="7096125" y="1231900"/>
            <a:ext cx="2047875" cy="2823691"/>
          </a:xfrm>
          <a:prstGeom prst="rect">
            <a:avLst/>
          </a:prstGeom>
          <a:noFill/>
        </p:spPr>
      </p:pic>
      <p:pic>
        <p:nvPicPr>
          <p:cNvPr id="11" name="Picture 1" descr="moon_pink"/>
          <p:cNvPicPr>
            <a:picLocks noChangeAspect="1" noChangeArrowheads="1"/>
          </p:cNvPicPr>
          <p:nvPr/>
        </p:nvPicPr>
        <p:blipFill rotWithShape="1">
          <a:blip r:embed="rId6"/>
          <a:srcRect t="7934"/>
          <a:stretch/>
        </p:blipFill>
        <p:spPr bwMode="auto">
          <a:xfrm>
            <a:off x="7092646" y="4061693"/>
            <a:ext cx="2047875" cy="2823691"/>
          </a:xfrm>
          <a:prstGeom prst="rect">
            <a:avLst/>
          </a:prstGeom>
          <a:noFill/>
        </p:spPr>
      </p:pic>
      <p:sp>
        <p:nvSpPr>
          <p:cNvPr id="2" name="Rectangle 1"/>
          <p:cNvSpPr/>
          <p:nvPr/>
        </p:nvSpPr>
        <p:spPr>
          <a:xfrm>
            <a:off x="2500312" y="6461746"/>
            <a:ext cx="2223686" cy="369332"/>
          </a:xfrm>
          <a:prstGeom prst="rect">
            <a:avLst/>
          </a:prstGeom>
        </p:spPr>
        <p:txBody>
          <a:bodyPr wrap="none">
            <a:sp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Pink</a:t>
            </a: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伪彩色变换函数</a:t>
            </a:r>
          </a:p>
        </p:txBody>
      </p:sp>
      <p:sp>
        <p:nvSpPr>
          <p:cNvPr id="3" name="Rectangle 2"/>
          <p:cNvSpPr/>
          <p:nvPr/>
        </p:nvSpPr>
        <p:spPr>
          <a:xfrm>
            <a:off x="868668" y="6156012"/>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Rectangle 3"/>
          <p:cNvSpPr/>
          <p:nvPr/>
        </p:nvSpPr>
        <p:spPr>
          <a:xfrm>
            <a:off x="4246973" y="6156012"/>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5" name="Rectangle 4"/>
          <p:cNvSpPr/>
          <p:nvPr/>
        </p:nvSpPr>
        <p:spPr>
          <a:xfrm>
            <a:off x="285221" y="6858115"/>
            <a:ext cx="18197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Pink</a:t>
            </a: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颜色查找表 </a:t>
            </a: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7" name="Rectangle 6"/>
          <p:cNvSpPr/>
          <p:nvPr/>
        </p:nvSpPr>
        <p:spPr>
          <a:xfrm>
            <a:off x="3811814" y="5312796"/>
            <a:ext cx="2959710" cy="1177053"/>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FF"/>
                </a:solidFill>
                <a:effectLst/>
                <a:uLnTx/>
                <a:uFillTx/>
                <a:latin typeface="Centaur" panose="02030504050205020304" pitchFamily="18" charset="0"/>
                <a:ea typeface="楷体" panose="02010609060101010101" pitchFamily="49" charset="-122"/>
                <a:cs typeface="+mn-cs"/>
              </a:rPr>
              <a:t>Pink</a:t>
            </a:r>
            <a:r>
              <a:rPr kumimoji="0" lang="zh-CN" altLang="en-US" sz="2000" b="1" i="0" u="none" strike="noStrike" kern="1200" cap="none" spc="0" normalizeH="0" baseline="0" noProof="0" dirty="0">
                <a:ln>
                  <a:noFill/>
                </a:ln>
                <a:solidFill>
                  <a:srgbClr val="0000FF"/>
                </a:solidFill>
                <a:effectLst/>
                <a:uLnTx/>
                <a:uFillTx/>
                <a:latin typeface="Centaur" panose="02030504050205020304" pitchFamily="18" charset="0"/>
                <a:ea typeface="楷体" panose="02010609060101010101" pitchFamily="49" charset="-122"/>
                <a:cs typeface="+mn-cs"/>
              </a:rPr>
              <a:t>颜色查找表的粉红色范围从暗到亮，从深褐色到柔和色调的粉红色</a:t>
            </a:r>
          </a:p>
        </p:txBody>
      </p:sp>
    </p:spTree>
    <p:extLst>
      <p:ext uri="{BB962C8B-B14F-4D97-AF65-F5344CB8AC3E}">
        <p14:creationId xmlns:p14="http://schemas.microsoft.com/office/powerpoint/2010/main" val="653079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062" y="2069049"/>
            <a:ext cx="2438400" cy="762000"/>
          </a:xfrm>
          <a:prstGeom prst="rect">
            <a:avLst/>
          </a:prstGeom>
        </p:spPr>
      </p:pic>
      <p:pic>
        <p:nvPicPr>
          <p:cNvPr id="19459" name="Picture 3" descr="ColorBar"/>
          <p:cNvPicPr>
            <a:picLocks noChangeAspect="1" noChangeArrowheads="1"/>
          </p:cNvPicPr>
          <p:nvPr/>
        </p:nvPicPr>
        <p:blipFill>
          <a:blip r:embed="rId4"/>
          <a:srcRect/>
          <a:stretch>
            <a:fillRect/>
          </a:stretch>
        </p:blipFill>
        <p:spPr bwMode="auto">
          <a:xfrm>
            <a:off x="3998615" y="2841637"/>
            <a:ext cx="2438400" cy="762000"/>
          </a:xfrm>
          <a:prstGeom prst="rect">
            <a:avLst/>
          </a:prstGeom>
          <a:noFill/>
        </p:spPr>
      </p:pic>
      <p:pic>
        <p:nvPicPr>
          <p:cNvPr id="19458" name="Picture 2" descr="ColorBar_pink"/>
          <p:cNvPicPr>
            <a:picLocks noChangeAspect="1" noChangeArrowheads="1"/>
          </p:cNvPicPr>
          <p:nvPr/>
        </p:nvPicPr>
        <p:blipFill>
          <a:blip r:embed="rId5"/>
          <a:srcRect/>
          <a:stretch>
            <a:fillRect/>
          </a:stretch>
        </p:blipFill>
        <p:spPr bwMode="auto">
          <a:xfrm>
            <a:off x="3998615" y="3615648"/>
            <a:ext cx="2438400" cy="762000"/>
          </a:xfrm>
          <a:prstGeom prst="rect">
            <a:avLst/>
          </a:prstGeom>
          <a:noFill/>
        </p:spPr>
      </p:pic>
      <p:pic>
        <p:nvPicPr>
          <p:cNvPr id="19461" name="Picture 5" descr="ColorBar_copper"/>
          <p:cNvPicPr>
            <a:picLocks noChangeAspect="1" noChangeArrowheads="1"/>
          </p:cNvPicPr>
          <p:nvPr/>
        </p:nvPicPr>
        <p:blipFill>
          <a:blip r:embed="rId6"/>
          <a:srcRect/>
          <a:stretch>
            <a:fillRect/>
          </a:stretch>
        </p:blipFill>
        <p:spPr bwMode="auto">
          <a:xfrm>
            <a:off x="3998615" y="4389659"/>
            <a:ext cx="2438400" cy="762000"/>
          </a:xfrm>
          <a:prstGeom prst="rect">
            <a:avLst/>
          </a:prstGeom>
          <a:noFill/>
        </p:spPr>
      </p:pic>
      <p:pic>
        <p:nvPicPr>
          <p:cNvPr id="19460" name="Picture 4" descr="ColorBar_bone"/>
          <p:cNvPicPr>
            <a:picLocks noChangeAspect="1" noChangeArrowheads="1"/>
          </p:cNvPicPr>
          <p:nvPr/>
        </p:nvPicPr>
        <p:blipFill>
          <a:blip r:embed="rId7"/>
          <a:srcRect/>
          <a:stretch>
            <a:fillRect/>
          </a:stretch>
        </p:blipFill>
        <p:spPr bwMode="auto">
          <a:xfrm>
            <a:off x="3998615" y="5163670"/>
            <a:ext cx="2438400" cy="762000"/>
          </a:xfrm>
          <a:prstGeom prst="rect">
            <a:avLst/>
          </a:prstGeom>
          <a:noFill/>
        </p:spPr>
      </p:pic>
      <p:pic>
        <p:nvPicPr>
          <p:cNvPr id="19463" name="Picture 7" descr="ColorBar_cool"/>
          <p:cNvPicPr>
            <a:picLocks noChangeAspect="1" noChangeArrowheads="1"/>
          </p:cNvPicPr>
          <p:nvPr/>
        </p:nvPicPr>
        <p:blipFill>
          <a:blip r:embed="rId8"/>
          <a:srcRect/>
          <a:stretch>
            <a:fillRect/>
          </a:stretch>
        </p:blipFill>
        <p:spPr bwMode="auto">
          <a:xfrm>
            <a:off x="3998615" y="5937681"/>
            <a:ext cx="2438400" cy="762000"/>
          </a:xfrm>
          <a:prstGeom prst="rect">
            <a:avLst/>
          </a:prstGeom>
          <a:noFill/>
        </p:spPr>
      </p:pic>
      <p:pic>
        <p:nvPicPr>
          <p:cNvPr id="19462" name="Picture 6" descr="ColorBar_hot"/>
          <p:cNvPicPr>
            <a:picLocks noChangeAspect="1" noChangeArrowheads="1"/>
          </p:cNvPicPr>
          <p:nvPr/>
        </p:nvPicPr>
        <p:blipFill>
          <a:blip r:embed="rId9"/>
          <a:srcRect/>
          <a:stretch>
            <a:fillRect/>
          </a:stretch>
        </p:blipFill>
        <p:spPr bwMode="auto">
          <a:xfrm>
            <a:off x="6595043" y="2831049"/>
            <a:ext cx="2438400" cy="762000"/>
          </a:xfrm>
          <a:prstGeom prst="rect">
            <a:avLst/>
          </a:prstGeom>
          <a:noFill/>
        </p:spPr>
      </p:pic>
      <p:pic>
        <p:nvPicPr>
          <p:cNvPr id="19465" name="Picture 9" descr="ColorBar_spring"/>
          <p:cNvPicPr>
            <a:picLocks noChangeAspect="1" noChangeArrowheads="1"/>
          </p:cNvPicPr>
          <p:nvPr/>
        </p:nvPicPr>
        <p:blipFill>
          <a:blip r:embed="rId10"/>
          <a:srcRect/>
          <a:stretch>
            <a:fillRect/>
          </a:stretch>
        </p:blipFill>
        <p:spPr bwMode="auto">
          <a:xfrm>
            <a:off x="6595043" y="3606317"/>
            <a:ext cx="2438400" cy="762000"/>
          </a:xfrm>
          <a:prstGeom prst="rect">
            <a:avLst/>
          </a:prstGeom>
          <a:noFill/>
        </p:spPr>
      </p:pic>
      <p:pic>
        <p:nvPicPr>
          <p:cNvPr id="19464" name="Picture 8" descr="ColorBar_summer"/>
          <p:cNvPicPr>
            <a:picLocks noChangeAspect="1" noChangeArrowheads="1"/>
          </p:cNvPicPr>
          <p:nvPr/>
        </p:nvPicPr>
        <p:blipFill>
          <a:blip r:embed="rId11"/>
          <a:srcRect/>
          <a:stretch>
            <a:fillRect/>
          </a:stretch>
        </p:blipFill>
        <p:spPr bwMode="auto">
          <a:xfrm>
            <a:off x="6595043" y="4381585"/>
            <a:ext cx="2438400" cy="762000"/>
          </a:xfrm>
          <a:prstGeom prst="rect">
            <a:avLst/>
          </a:prstGeom>
          <a:noFill/>
        </p:spPr>
      </p:pic>
      <p:pic>
        <p:nvPicPr>
          <p:cNvPr id="19466" name="Picture 10" descr="ColorBar_winter"/>
          <p:cNvPicPr>
            <a:picLocks noChangeAspect="1" noChangeArrowheads="1"/>
          </p:cNvPicPr>
          <p:nvPr/>
        </p:nvPicPr>
        <p:blipFill>
          <a:blip r:embed="rId12"/>
          <a:srcRect/>
          <a:stretch>
            <a:fillRect/>
          </a:stretch>
        </p:blipFill>
        <p:spPr bwMode="auto">
          <a:xfrm>
            <a:off x="6595043" y="5932123"/>
            <a:ext cx="2438400" cy="762000"/>
          </a:xfrm>
          <a:prstGeom prst="rect">
            <a:avLst/>
          </a:prstGeom>
          <a:noFill/>
          <a:ln w="9525">
            <a:noFill/>
            <a:miter lim="800000"/>
            <a:headEnd/>
            <a:tailEnd/>
          </a:ln>
        </p:spPr>
      </p:pic>
      <p:pic>
        <p:nvPicPr>
          <p:cNvPr id="19467" name="Picture 11" descr="ColorBar_autumn"/>
          <p:cNvPicPr>
            <a:picLocks noChangeAspect="1" noChangeArrowheads="1"/>
          </p:cNvPicPr>
          <p:nvPr/>
        </p:nvPicPr>
        <p:blipFill>
          <a:blip r:embed="rId13"/>
          <a:srcRect/>
          <a:stretch>
            <a:fillRect/>
          </a:stretch>
        </p:blipFill>
        <p:spPr bwMode="auto">
          <a:xfrm>
            <a:off x="6595043" y="5156853"/>
            <a:ext cx="2438400" cy="762000"/>
          </a:xfrm>
          <a:prstGeom prst="rect">
            <a:avLst/>
          </a:prstGeom>
          <a:noFill/>
          <a:ln w="9525">
            <a:noFill/>
            <a:miter lim="800000"/>
            <a:headEnd/>
            <a:tailEnd/>
          </a:ln>
        </p:spPr>
      </p:pic>
      <p:sp>
        <p:nvSpPr>
          <p:cNvPr id="17" name="标题 16"/>
          <p:cNvSpPr>
            <a:spLocks noGrp="1"/>
          </p:cNvSpPr>
          <p:nvPr>
            <p:ph type="title"/>
          </p:nvPr>
        </p:nvSpPr>
        <p:spPr>
          <a:xfrm>
            <a:off x="666573" y="0"/>
            <a:ext cx="8505825" cy="1231900"/>
          </a:xfrm>
        </p:spPr>
        <p:txBody>
          <a:bodyPr/>
          <a:lstStyle/>
          <a:p>
            <a:r>
              <a:rPr lang="en-US" dirty="0" err="1">
                <a:latin typeface="Arial" panose="020B0604020202020204" pitchFamily="34" charset="0"/>
                <a:cs typeface="Arial" panose="020B0604020202020204" pitchFamily="34" charset="0"/>
              </a:rPr>
              <a:t>MatLab</a:t>
            </a:r>
            <a:r>
              <a:rPr lang="zh-CN" altLang="en-US" dirty="0">
                <a:latin typeface="黑体" panose="02010609060101010101" pitchFamily="49" charset="-122"/>
                <a:ea typeface="黑体" panose="02010609060101010101" pitchFamily="49" charset="-122"/>
                <a:cs typeface="Times New Roman" pitchFamily="18" charset="0"/>
              </a:rPr>
              <a:t>常用颜色查找表</a:t>
            </a:r>
          </a:p>
        </p:txBody>
      </p:sp>
      <p:sp>
        <p:nvSpPr>
          <p:cNvPr id="2" name="Content Placeholder 1"/>
          <p:cNvSpPr>
            <a:spLocks noGrp="1"/>
          </p:cNvSpPr>
          <p:nvPr>
            <p:ph idx="1"/>
          </p:nvPr>
        </p:nvSpPr>
        <p:spPr>
          <a:xfrm>
            <a:off x="457200" y="1340768"/>
            <a:ext cx="3441925" cy="5049595"/>
          </a:xfrm>
        </p:spPr>
        <p:txBody>
          <a:bodyPr/>
          <a:lstStyle/>
          <a:p>
            <a:r>
              <a:rPr lang="zh-CN" altLang="en-US" sz="2400" dirty="0"/>
              <a:t>伪彩色实际上是建立颜色映射关系。</a:t>
            </a:r>
            <a:endParaRPr lang="en-US" altLang="zh-CN" sz="2400" dirty="0"/>
          </a:p>
          <a:p>
            <a:r>
              <a:rPr lang="zh-CN" altLang="en-US" sz="2400" dirty="0"/>
              <a:t>通用的灰度图像显示设备是</a:t>
            </a:r>
            <a:r>
              <a:rPr lang="en-US" altLang="zh-CN" sz="2400" dirty="0"/>
              <a:t>8</a:t>
            </a:r>
            <a:r>
              <a:rPr lang="zh-CN" altLang="en-US" sz="2400" dirty="0"/>
              <a:t>位的，也就是</a:t>
            </a:r>
            <a:r>
              <a:rPr lang="en-US" altLang="zh-CN" sz="2400" dirty="0"/>
              <a:t>256</a:t>
            </a:r>
            <a:r>
              <a:rPr lang="zh-CN" altLang="en-US" sz="2400" dirty="0"/>
              <a:t>个灰度级，需要建立</a:t>
            </a:r>
            <a:r>
              <a:rPr lang="en-US" altLang="zh-CN" sz="2400" dirty="0"/>
              <a:t>256</a:t>
            </a:r>
            <a:r>
              <a:rPr lang="zh-CN" altLang="en-US" sz="2400" dirty="0"/>
              <a:t>维的颜色查找表。</a:t>
            </a:r>
          </a:p>
          <a:p>
            <a:endParaRPr lang="zh-CN" altLang="en-US" sz="2400" dirty="0"/>
          </a:p>
        </p:txBody>
      </p:sp>
      <p:sp>
        <p:nvSpPr>
          <p:cNvPr id="19" name="矩形 18"/>
          <p:cNvSpPr/>
          <p:nvPr/>
        </p:nvSpPr>
        <p:spPr>
          <a:xfrm>
            <a:off x="5992421" y="3250464"/>
            <a:ext cx="4924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Jet</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sp>
        <p:nvSpPr>
          <p:cNvPr id="20" name="矩形 19"/>
          <p:cNvSpPr/>
          <p:nvPr/>
        </p:nvSpPr>
        <p:spPr>
          <a:xfrm>
            <a:off x="5851357" y="4020327"/>
            <a:ext cx="6335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Pink</a:t>
            </a:r>
          </a:p>
        </p:txBody>
      </p:sp>
      <p:sp>
        <p:nvSpPr>
          <p:cNvPr id="21" name="矩形 20"/>
          <p:cNvSpPr/>
          <p:nvPr/>
        </p:nvSpPr>
        <p:spPr>
          <a:xfrm>
            <a:off x="5543581" y="4797107"/>
            <a:ext cx="9412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Copper</a:t>
            </a:r>
          </a:p>
        </p:txBody>
      </p:sp>
      <p:sp>
        <p:nvSpPr>
          <p:cNvPr id="22" name="矩形 21"/>
          <p:cNvSpPr/>
          <p:nvPr/>
        </p:nvSpPr>
        <p:spPr>
          <a:xfrm>
            <a:off x="5761589" y="5587604"/>
            <a:ext cx="72327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Bone</a:t>
            </a:r>
          </a:p>
        </p:txBody>
      </p:sp>
      <p:sp>
        <p:nvSpPr>
          <p:cNvPr id="23" name="矩形 22"/>
          <p:cNvSpPr/>
          <p:nvPr/>
        </p:nvSpPr>
        <p:spPr>
          <a:xfrm>
            <a:off x="5825709" y="6318681"/>
            <a:ext cx="6591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Cool</a:t>
            </a:r>
            <a:endParaRPr kumimoji="0" lang="zh-CN" altLang="en-US" sz="1800" b="0" i="0" u="none" strike="noStrike" kern="1200" cap="none" spc="0" normalizeH="0" baseline="0" noProof="0" dirty="0">
              <a:ln>
                <a:noFill/>
              </a:ln>
              <a:solidFill>
                <a:srgbClr val="000000"/>
              </a:solidFill>
              <a:effectLst/>
              <a:uLnTx/>
              <a:uFillTx/>
              <a:latin typeface="+mn-lt"/>
              <a:ea typeface="+mn-ea"/>
              <a:cs typeface="Times New Roman" pitchFamily="18" charset="0"/>
            </a:endParaRPr>
          </a:p>
        </p:txBody>
      </p:sp>
      <p:sp>
        <p:nvSpPr>
          <p:cNvPr id="24" name="矩形 23"/>
          <p:cNvSpPr/>
          <p:nvPr/>
        </p:nvSpPr>
        <p:spPr>
          <a:xfrm>
            <a:off x="8489956" y="3215942"/>
            <a:ext cx="60785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Hot </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sp>
        <p:nvSpPr>
          <p:cNvPr id="25" name="矩形 24"/>
          <p:cNvSpPr/>
          <p:nvPr/>
        </p:nvSpPr>
        <p:spPr>
          <a:xfrm>
            <a:off x="8246300" y="3998983"/>
            <a:ext cx="8515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Spring</a:t>
            </a:r>
          </a:p>
        </p:txBody>
      </p:sp>
      <p:sp>
        <p:nvSpPr>
          <p:cNvPr id="26" name="矩形 25"/>
          <p:cNvSpPr/>
          <p:nvPr/>
        </p:nvSpPr>
        <p:spPr>
          <a:xfrm>
            <a:off x="8041115" y="4792637"/>
            <a:ext cx="10567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Summer</a:t>
            </a:r>
          </a:p>
        </p:txBody>
      </p:sp>
      <p:sp>
        <p:nvSpPr>
          <p:cNvPr id="27" name="矩形 26"/>
          <p:cNvSpPr/>
          <p:nvPr/>
        </p:nvSpPr>
        <p:spPr>
          <a:xfrm>
            <a:off x="8118060" y="5549517"/>
            <a:ext cx="979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Autumn</a:t>
            </a:r>
          </a:p>
        </p:txBody>
      </p:sp>
      <p:sp>
        <p:nvSpPr>
          <p:cNvPr id="28" name="矩形 27"/>
          <p:cNvSpPr/>
          <p:nvPr/>
        </p:nvSpPr>
        <p:spPr>
          <a:xfrm>
            <a:off x="8246300" y="6326668"/>
            <a:ext cx="8515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Winter</a:t>
            </a:r>
            <a:endParaRPr kumimoji="0" lang="zh-CN" altLang="en-US" sz="1800" b="0" i="0" u="none" strike="noStrike" kern="1200" cap="none" spc="0" normalizeH="0" baseline="0" noProof="0" dirty="0">
              <a:ln>
                <a:noFill/>
              </a:ln>
              <a:solidFill>
                <a:srgbClr val="000000"/>
              </a:solidFill>
              <a:effectLst/>
              <a:uLnTx/>
              <a:uFillTx/>
              <a:latin typeface="+mn-lt"/>
              <a:ea typeface="+mn-ea"/>
              <a:cs typeface="Times New Roman" pitchFamily="18" charset="0"/>
            </a:endParaRPr>
          </a:p>
        </p:txBody>
      </p:sp>
      <p:pic>
        <p:nvPicPr>
          <p:cNvPr id="4" name="Picture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95043" y="2071222"/>
            <a:ext cx="2438400" cy="762000"/>
          </a:xfrm>
          <a:prstGeom prst="rect">
            <a:avLst/>
          </a:prstGeom>
        </p:spPr>
      </p:pic>
      <p:sp>
        <p:nvSpPr>
          <p:cNvPr id="6" name="Rectangle 5"/>
          <p:cNvSpPr/>
          <p:nvPr/>
        </p:nvSpPr>
        <p:spPr>
          <a:xfrm>
            <a:off x="5633349" y="2477607"/>
            <a:ext cx="8515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mn-lt"/>
                <a:ea typeface="+mn-ea"/>
                <a:cs typeface="+mn-cs"/>
              </a:rPr>
              <a:t>Parula</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sp>
        <p:nvSpPr>
          <p:cNvPr id="29" name="矩形 18"/>
          <p:cNvSpPr/>
          <p:nvPr/>
        </p:nvSpPr>
        <p:spPr>
          <a:xfrm>
            <a:off x="8432501" y="2455082"/>
            <a:ext cx="6653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mn-lt"/>
                <a:ea typeface="+mn-ea"/>
                <a:cs typeface="Times New Roman" pitchFamily="18" charset="0"/>
              </a:rPr>
              <a:t>Hsv</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pic>
        <p:nvPicPr>
          <p:cNvPr id="30" name="Picture 29" descr="ColorBar_gray"/>
          <p:cNvPicPr/>
          <p:nvPr/>
        </p:nvPicPr>
        <p:blipFill>
          <a:blip r:embed="rId15">
            <a:extLst>
              <a:ext uri="{28A0092B-C50C-407E-A947-70E740481C1C}">
                <a14:useLocalDpi xmlns:a14="http://schemas.microsoft.com/office/drawing/2010/main" val="0"/>
              </a:ext>
            </a:extLst>
          </a:blip>
          <a:srcRect/>
          <a:stretch>
            <a:fillRect/>
          </a:stretch>
        </p:blipFill>
        <p:spPr bwMode="auto">
          <a:xfrm>
            <a:off x="3993641" y="1290143"/>
            <a:ext cx="2438400" cy="762000"/>
          </a:xfrm>
          <a:prstGeom prst="rect">
            <a:avLst/>
          </a:prstGeom>
          <a:noFill/>
          <a:ln>
            <a:noFill/>
          </a:ln>
        </p:spPr>
      </p:pic>
      <p:pic>
        <p:nvPicPr>
          <p:cNvPr id="31" name="Picture 30"/>
          <p:cNvPicPr>
            <a:picLocks noChangeAspect="1"/>
          </p:cNvPicPr>
          <p:nvPr/>
        </p:nvPicPr>
        <p:blipFill>
          <a:blip r:embed="rId16"/>
          <a:stretch>
            <a:fillRect/>
          </a:stretch>
        </p:blipFill>
        <p:spPr>
          <a:xfrm>
            <a:off x="179512" y="-603448"/>
            <a:ext cx="2880000" cy="2151205"/>
          </a:xfrm>
          <a:prstGeom prst="rect">
            <a:avLst/>
          </a:prstGeom>
        </p:spPr>
      </p:pic>
      <p:sp>
        <p:nvSpPr>
          <p:cNvPr id="3" name="Rectangle 2"/>
          <p:cNvSpPr/>
          <p:nvPr/>
        </p:nvSpPr>
        <p:spPr>
          <a:xfrm>
            <a:off x="739485" y="5122354"/>
            <a:ext cx="309634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从左到右对应灰度图像的灰度级从</a:t>
            </a:r>
            <a:r>
              <a:rPr kumimoji="0" lang="en-US" altLang="zh-CN" sz="24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0</a:t>
            </a:r>
            <a:r>
              <a:rPr kumimoji="0" lang="zh-CN" altLang="en-US" sz="24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到</a:t>
            </a:r>
            <a:r>
              <a:rPr kumimoji="0" lang="en-US" altLang="zh-CN" sz="24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255</a:t>
            </a:r>
            <a:endParaRPr kumimoji="0" lang="zh-CN" altLang="en-US" sz="24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endParaRPr>
          </a:p>
        </p:txBody>
      </p:sp>
      <p:pic>
        <p:nvPicPr>
          <p:cNvPr id="5" name="Picture 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95043" y="1290143"/>
            <a:ext cx="2438400" cy="762000"/>
          </a:xfrm>
          <a:prstGeom prst="rect">
            <a:avLst/>
          </a:prstGeom>
        </p:spPr>
      </p:pic>
      <p:sp>
        <p:nvSpPr>
          <p:cNvPr id="32" name="Rectangle 31"/>
          <p:cNvSpPr/>
          <p:nvPr/>
        </p:nvSpPr>
        <p:spPr>
          <a:xfrm>
            <a:off x="8266132" y="1649760"/>
            <a:ext cx="7788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n-lt"/>
                <a:ea typeface="+mn-ea"/>
                <a:cs typeface="+mn-cs"/>
              </a:rPr>
              <a:t>Turbo</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344121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dirty="0" err="1">
                <a:latin typeface="Arial" panose="020B0604020202020204" pitchFamily="34" charset="0"/>
                <a:cs typeface="Arial" panose="020B0604020202020204" pitchFamily="34" charset="0"/>
              </a:rPr>
              <a:t>MatLab</a:t>
            </a:r>
            <a:r>
              <a:rPr lang="zh-CN" altLang="en-US" dirty="0">
                <a:cs typeface="Times New Roman" pitchFamily="18" charset="0"/>
              </a:rPr>
              <a:t>常用颜色查找表</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rot="16200000">
            <a:off x="4716121" y="2426834"/>
            <a:ext cx="2160000" cy="257143"/>
          </a:xfrm>
          <a:prstGeom prst="rect">
            <a:avLst/>
          </a:prstGeom>
        </p:spPr>
      </p:pic>
      <p:pic>
        <p:nvPicPr>
          <p:cNvPr id="4" name="Picture 3"/>
          <p:cNvPicPr>
            <a:picLocks/>
          </p:cNvPicPr>
          <p:nvPr/>
        </p:nvPicPr>
        <p:blipFill>
          <a:blip r:embed="rId4">
            <a:extLst>
              <a:ext uri="{28A0092B-C50C-407E-A947-70E740481C1C}">
                <a14:useLocalDpi xmlns:a14="http://schemas.microsoft.com/office/drawing/2010/main" val="0"/>
              </a:ext>
            </a:extLst>
          </a:blip>
          <a:stretch>
            <a:fillRect/>
          </a:stretch>
        </p:blipFill>
        <p:spPr>
          <a:xfrm rot="16200000">
            <a:off x="7552306" y="2426834"/>
            <a:ext cx="2160000" cy="257143"/>
          </a:xfrm>
          <a:prstGeom prst="rect">
            <a:avLst/>
          </a:prstGeom>
        </p:spPr>
      </p:pic>
      <p:pic>
        <p:nvPicPr>
          <p:cNvPr id="5" name="Picture 4"/>
          <p:cNvPicPr>
            <a:picLocks/>
          </p:cNvPicPr>
          <p:nvPr/>
        </p:nvPicPr>
        <p:blipFill>
          <a:blip r:embed="rId5">
            <a:extLst>
              <a:ext uri="{28A0092B-C50C-407E-A947-70E740481C1C}">
                <a14:useLocalDpi xmlns:a14="http://schemas.microsoft.com/office/drawing/2010/main" val="0"/>
              </a:ext>
            </a:extLst>
          </a:blip>
          <a:stretch>
            <a:fillRect/>
          </a:stretch>
        </p:blipFill>
        <p:spPr>
          <a:xfrm rot="16200000">
            <a:off x="4716122" y="5112140"/>
            <a:ext cx="2160000" cy="257143"/>
          </a:xfrm>
          <a:prstGeom prst="rect">
            <a:avLst/>
          </a:prstGeom>
        </p:spPr>
      </p:pic>
      <p:pic>
        <p:nvPicPr>
          <p:cNvPr id="7" name="Picture 6"/>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7552306" y="5112140"/>
            <a:ext cx="2160000" cy="257143"/>
          </a:xfrm>
          <a:prstGeom prst="rect">
            <a:avLst/>
          </a:prstGeom>
        </p:spPr>
      </p:pic>
      <p:pic>
        <p:nvPicPr>
          <p:cNvPr id="11" name="Picture 10"/>
          <p:cNvPicPr>
            <a:picLocks/>
          </p:cNvPicPr>
          <p:nvPr/>
        </p:nvPicPr>
        <p:blipFill>
          <a:blip r:embed="rId7">
            <a:extLst>
              <a:ext uri="{28A0092B-C50C-407E-A947-70E740481C1C}">
                <a14:useLocalDpi xmlns:a14="http://schemas.microsoft.com/office/drawing/2010/main" val="0"/>
              </a:ext>
            </a:extLst>
          </a:blip>
          <a:stretch>
            <a:fillRect/>
          </a:stretch>
        </p:blipFill>
        <p:spPr>
          <a:xfrm rot="16200000">
            <a:off x="1622141" y="2426834"/>
            <a:ext cx="2160000" cy="257143"/>
          </a:xfrm>
          <a:prstGeom prst="rect">
            <a:avLst/>
          </a:prstGeom>
        </p:spPr>
      </p:pic>
      <p:pic>
        <p:nvPicPr>
          <p:cNvPr id="37" name="Picture 2" descr="Tumor"/>
          <p:cNvPicPr>
            <a:picLocks noChangeAspect="1" noChangeArrowheads="1"/>
          </p:cNvPicPr>
          <p:nvPr/>
        </p:nvPicPr>
        <p:blipFill>
          <a:blip r:embed="rId8"/>
          <a:srcRect/>
          <a:stretch>
            <a:fillRect/>
          </a:stretch>
        </p:blipFill>
        <p:spPr bwMode="auto">
          <a:xfrm>
            <a:off x="179512" y="1475405"/>
            <a:ext cx="2319157" cy="2160000"/>
          </a:xfrm>
          <a:prstGeom prst="rect">
            <a:avLst/>
          </a:prstGeom>
          <a:noFill/>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172" y="1475405"/>
            <a:ext cx="2319158" cy="2160000"/>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25831" y="1475405"/>
            <a:ext cx="2319158" cy="2160000"/>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74172" y="4160711"/>
            <a:ext cx="2319158" cy="2160000"/>
          </a:xfrm>
          <a:prstGeom prst="rect">
            <a:avLst/>
          </a:prstGeom>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25831" y="4160711"/>
            <a:ext cx="2319158" cy="2160000"/>
          </a:xfrm>
          <a:prstGeom prst="rect">
            <a:avLst/>
          </a:prstGeom>
        </p:spPr>
      </p:pic>
      <p:sp>
        <p:nvSpPr>
          <p:cNvPr id="13" name="Rectangle 12"/>
          <p:cNvSpPr/>
          <p:nvPr/>
        </p:nvSpPr>
        <p:spPr>
          <a:xfrm>
            <a:off x="4007993" y="3635000"/>
            <a:ext cx="8515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mn-lt"/>
                <a:ea typeface="+mn-ea"/>
                <a:cs typeface="+mn-cs"/>
              </a:rPr>
              <a:t>Parula</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sp>
        <p:nvSpPr>
          <p:cNvPr id="14" name="矩形 18"/>
          <p:cNvSpPr/>
          <p:nvPr/>
        </p:nvSpPr>
        <p:spPr>
          <a:xfrm>
            <a:off x="6995660" y="3635000"/>
            <a:ext cx="57949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Jet</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sp>
        <p:nvSpPr>
          <p:cNvPr id="18" name="矩形 18"/>
          <p:cNvSpPr/>
          <p:nvPr/>
        </p:nvSpPr>
        <p:spPr>
          <a:xfrm>
            <a:off x="4101093" y="6332425"/>
            <a:ext cx="6653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mn-lt"/>
                <a:ea typeface="+mn-ea"/>
                <a:cs typeface="Times New Roman" pitchFamily="18" charset="0"/>
              </a:rPr>
              <a:t>Hsv</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sp>
        <p:nvSpPr>
          <p:cNvPr id="20" name="矩形 22"/>
          <p:cNvSpPr/>
          <p:nvPr/>
        </p:nvSpPr>
        <p:spPr>
          <a:xfrm>
            <a:off x="6955831" y="6332425"/>
            <a:ext cx="6591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Cool</a:t>
            </a:r>
            <a:endParaRPr kumimoji="0" lang="zh-CN" altLang="en-US" sz="1800" b="0" i="0" u="none" strike="noStrike" kern="1200" cap="none" spc="0" normalizeH="0" baseline="0" noProof="0" dirty="0">
              <a:ln>
                <a:noFill/>
              </a:ln>
              <a:solidFill>
                <a:srgbClr val="000000"/>
              </a:solidFill>
              <a:effectLst/>
              <a:uLnTx/>
              <a:uFillTx/>
              <a:latin typeface="+mn-lt"/>
              <a:ea typeface="+mn-ea"/>
              <a:cs typeface="Times New Roman" pitchFamily="18" charset="0"/>
            </a:endParaRPr>
          </a:p>
        </p:txBody>
      </p:sp>
      <p:pic>
        <p:nvPicPr>
          <p:cNvPr id="21" name="Picture 20"/>
          <p:cNvPicPr>
            <a:picLocks noChangeAspect="1"/>
          </p:cNvPicPr>
          <p:nvPr/>
        </p:nvPicPr>
        <p:blipFill>
          <a:blip r:embed="rId13"/>
          <a:stretch>
            <a:fillRect/>
          </a:stretch>
        </p:blipFill>
        <p:spPr>
          <a:xfrm>
            <a:off x="179512" y="-603448"/>
            <a:ext cx="2880000" cy="2151205"/>
          </a:xfrm>
          <a:prstGeom prst="rect">
            <a:avLst/>
          </a:prstGeom>
        </p:spPr>
      </p:pic>
    </p:spTree>
    <p:extLst>
      <p:ext uri="{BB962C8B-B14F-4D97-AF65-F5344CB8AC3E}">
        <p14:creationId xmlns:p14="http://schemas.microsoft.com/office/powerpoint/2010/main" val="2736273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dirty="0" err="1">
                <a:latin typeface="Arial" panose="020B0604020202020204" pitchFamily="34" charset="0"/>
                <a:cs typeface="Arial" panose="020B0604020202020204" pitchFamily="34" charset="0"/>
              </a:rPr>
              <a:t>MatLab</a:t>
            </a:r>
            <a:r>
              <a:rPr lang="zh-CN" altLang="en-US" dirty="0">
                <a:cs typeface="Times New Roman" pitchFamily="18" charset="0"/>
              </a:rPr>
              <a:t>常用颜色查找表</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rot="16200000">
            <a:off x="4659572" y="2437445"/>
            <a:ext cx="2160000" cy="257143"/>
          </a:xfrm>
          <a:prstGeom prst="rect">
            <a:avLst/>
          </a:prstGeom>
        </p:spPr>
      </p:pic>
      <p:pic>
        <p:nvPicPr>
          <p:cNvPr id="9" name="Picture 8"/>
          <p:cNvPicPr>
            <a:picLocks/>
          </p:cNvPicPr>
          <p:nvPr/>
        </p:nvPicPr>
        <p:blipFill>
          <a:blip r:embed="rId4">
            <a:extLst>
              <a:ext uri="{28A0092B-C50C-407E-A947-70E740481C1C}">
                <a14:useLocalDpi xmlns:a14="http://schemas.microsoft.com/office/drawing/2010/main" val="0"/>
              </a:ext>
            </a:extLst>
          </a:blip>
          <a:stretch>
            <a:fillRect/>
          </a:stretch>
        </p:blipFill>
        <p:spPr>
          <a:xfrm rot="16200000">
            <a:off x="7519336" y="2437445"/>
            <a:ext cx="2160000" cy="257143"/>
          </a:xfrm>
          <a:prstGeom prst="rect">
            <a:avLst/>
          </a:prstGeom>
        </p:spPr>
      </p:pic>
      <p:pic>
        <p:nvPicPr>
          <p:cNvPr id="15" name="Picture 14"/>
          <p:cNvPicPr>
            <a:picLocks/>
          </p:cNvPicPr>
          <p:nvPr/>
        </p:nvPicPr>
        <p:blipFill>
          <a:blip r:embed="rId5">
            <a:extLst>
              <a:ext uri="{28A0092B-C50C-407E-A947-70E740481C1C}">
                <a14:useLocalDpi xmlns:a14="http://schemas.microsoft.com/office/drawing/2010/main" val="0"/>
              </a:ext>
            </a:extLst>
          </a:blip>
          <a:stretch>
            <a:fillRect/>
          </a:stretch>
        </p:blipFill>
        <p:spPr>
          <a:xfrm rot="16200000">
            <a:off x="7519336" y="5149367"/>
            <a:ext cx="2160000" cy="257143"/>
          </a:xfrm>
          <a:prstGeom prst="rect">
            <a:avLst/>
          </a:prstGeom>
        </p:spPr>
      </p:pic>
      <p:pic>
        <p:nvPicPr>
          <p:cNvPr id="39" name="Picture 38"/>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1622141" y="2437445"/>
            <a:ext cx="2160000" cy="257143"/>
          </a:xfrm>
          <a:prstGeom prst="rect">
            <a:avLst/>
          </a:prstGeom>
        </p:spPr>
      </p:pic>
      <p:pic>
        <p:nvPicPr>
          <p:cNvPr id="40" name="Picture 2" descr="Tumor"/>
          <p:cNvPicPr>
            <a:picLocks noChangeAspect="1" noChangeArrowheads="1"/>
          </p:cNvPicPr>
          <p:nvPr/>
        </p:nvPicPr>
        <p:blipFill>
          <a:blip r:embed="rId7"/>
          <a:srcRect/>
          <a:stretch>
            <a:fillRect/>
          </a:stretch>
        </p:blipFill>
        <p:spPr bwMode="auto">
          <a:xfrm>
            <a:off x="179512" y="1486016"/>
            <a:ext cx="2319157" cy="2160000"/>
          </a:xfrm>
          <a:prstGeom prst="rect">
            <a:avLst/>
          </a:prstGeom>
          <a:noFill/>
        </p:spPr>
      </p:pic>
      <p:pic>
        <p:nvPicPr>
          <p:cNvPr id="42" name="Picture 41"/>
          <p:cNvPicPr>
            <a:picLocks/>
          </p:cNvPicPr>
          <p:nvPr/>
        </p:nvPicPr>
        <p:blipFill>
          <a:blip r:embed="rId8">
            <a:extLst>
              <a:ext uri="{28A0092B-C50C-407E-A947-70E740481C1C}">
                <a14:useLocalDpi xmlns:a14="http://schemas.microsoft.com/office/drawing/2010/main" val="0"/>
              </a:ext>
            </a:extLst>
          </a:blip>
          <a:stretch>
            <a:fillRect/>
          </a:stretch>
        </p:blipFill>
        <p:spPr>
          <a:xfrm rot="16200000">
            <a:off x="4652831" y="5149367"/>
            <a:ext cx="2160000" cy="257143"/>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9644" y="1486016"/>
            <a:ext cx="2319158" cy="216000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9266" y="1486016"/>
            <a:ext cx="2319158" cy="2160000"/>
          </a:xfrm>
          <a:prstGeom prst="rect">
            <a:avLst/>
          </a:prstGeom>
        </p:spPr>
      </p:pic>
      <p:pic>
        <p:nvPicPr>
          <p:cNvPr id="29" name="Picture 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9644" y="4197938"/>
            <a:ext cx="2319158" cy="2160000"/>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9266" y="4197938"/>
            <a:ext cx="2319158" cy="2160000"/>
          </a:xfrm>
          <a:prstGeom prst="rect">
            <a:avLst/>
          </a:prstGeom>
        </p:spPr>
      </p:pic>
      <p:sp>
        <p:nvSpPr>
          <p:cNvPr id="13" name="矩形 24"/>
          <p:cNvSpPr/>
          <p:nvPr/>
        </p:nvSpPr>
        <p:spPr>
          <a:xfrm>
            <a:off x="3943465" y="3654465"/>
            <a:ext cx="8515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Spring</a:t>
            </a:r>
          </a:p>
        </p:txBody>
      </p:sp>
      <p:sp>
        <p:nvSpPr>
          <p:cNvPr id="14" name="矩形 25"/>
          <p:cNvSpPr/>
          <p:nvPr/>
        </p:nvSpPr>
        <p:spPr>
          <a:xfrm>
            <a:off x="6700495" y="3654465"/>
            <a:ext cx="10567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Summer</a:t>
            </a:r>
          </a:p>
        </p:txBody>
      </p:sp>
      <p:sp>
        <p:nvSpPr>
          <p:cNvPr id="19" name="矩形 26"/>
          <p:cNvSpPr/>
          <p:nvPr/>
        </p:nvSpPr>
        <p:spPr>
          <a:xfrm>
            <a:off x="3879344" y="6342888"/>
            <a:ext cx="979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Autumn</a:t>
            </a:r>
          </a:p>
        </p:txBody>
      </p:sp>
      <p:sp>
        <p:nvSpPr>
          <p:cNvPr id="20" name="矩形 27"/>
          <p:cNvSpPr/>
          <p:nvPr/>
        </p:nvSpPr>
        <p:spPr>
          <a:xfrm>
            <a:off x="6803087" y="6342888"/>
            <a:ext cx="8515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Winter</a:t>
            </a:r>
            <a:endParaRPr kumimoji="0" lang="zh-CN" altLang="en-US" sz="1800" b="0" i="0" u="none" strike="noStrike" kern="1200" cap="none" spc="0" normalizeH="0" baseline="0" noProof="0" dirty="0">
              <a:ln>
                <a:noFill/>
              </a:ln>
              <a:solidFill>
                <a:srgbClr val="000000"/>
              </a:solidFill>
              <a:effectLst/>
              <a:uLnTx/>
              <a:uFillTx/>
              <a:latin typeface="+mn-lt"/>
              <a:ea typeface="+mn-ea"/>
              <a:cs typeface="Times New Roman" pitchFamily="18" charset="0"/>
            </a:endParaRPr>
          </a:p>
        </p:txBody>
      </p:sp>
      <p:pic>
        <p:nvPicPr>
          <p:cNvPr id="21" name="Picture 20"/>
          <p:cNvPicPr>
            <a:picLocks noChangeAspect="1"/>
          </p:cNvPicPr>
          <p:nvPr/>
        </p:nvPicPr>
        <p:blipFill>
          <a:blip r:embed="rId13"/>
          <a:stretch>
            <a:fillRect/>
          </a:stretch>
        </p:blipFill>
        <p:spPr>
          <a:xfrm>
            <a:off x="179512" y="-603448"/>
            <a:ext cx="2880000" cy="2151205"/>
          </a:xfrm>
          <a:prstGeom prst="rect">
            <a:avLst/>
          </a:prstGeom>
        </p:spPr>
      </p:pic>
    </p:spTree>
    <p:extLst>
      <p:ext uri="{BB962C8B-B14F-4D97-AF65-F5344CB8AC3E}">
        <p14:creationId xmlns:p14="http://schemas.microsoft.com/office/powerpoint/2010/main" val="35146578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dirty="0" err="1">
                <a:latin typeface="Arial" panose="020B0604020202020204" pitchFamily="34" charset="0"/>
                <a:cs typeface="Arial" panose="020B0604020202020204" pitchFamily="34" charset="0"/>
              </a:rPr>
              <a:t>MatLab</a:t>
            </a:r>
            <a:r>
              <a:rPr lang="zh-CN" altLang="en-US" dirty="0">
                <a:cs typeface="Times New Roman" pitchFamily="18" charset="0"/>
              </a:rPr>
              <a:t>常用颜色查找表</a:t>
            </a:r>
          </a:p>
        </p:txBody>
      </p:sp>
      <p:pic>
        <p:nvPicPr>
          <p:cNvPr id="12" name="Picture 11"/>
          <p:cNvPicPr>
            <a:picLocks/>
          </p:cNvPicPr>
          <p:nvPr/>
        </p:nvPicPr>
        <p:blipFill>
          <a:blip r:embed="rId3">
            <a:extLst>
              <a:ext uri="{28A0092B-C50C-407E-A947-70E740481C1C}">
                <a14:useLocalDpi xmlns:a14="http://schemas.microsoft.com/office/drawing/2010/main" val="0"/>
              </a:ext>
            </a:extLst>
          </a:blip>
          <a:stretch>
            <a:fillRect/>
          </a:stretch>
        </p:blipFill>
        <p:spPr>
          <a:xfrm rot="16200000">
            <a:off x="7622132" y="2438341"/>
            <a:ext cx="2160000" cy="257143"/>
          </a:xfrm>
          <a:prstGeom prst="rect">
            <a:avLst/>
          </a:prstGeom>
        </p:spPr>
      </p:pic>
      <p:pic>
        <p:nvPicPr>
          <p:cNvPr id="13" name="Picture 12"/>
          <p:cNvPicPr>
            <a:picLocks/>
          </p:cNvPicPr>
          <p:nvPr/>
        </p:nvPicPr>
        <p:blipFill>
          <a:blip r:embed="rId4">
            <a:extLst>
              <a:ext uri="{28A0092B-C50C-407E-A947-70E740481C1C}">
                <a14:useLocalDpi xmlns:a14="http://schemas.microsoft.com/office/drawing/2010/main" val="0"/>
              </a:ext>
            </a:extLst>
          </a:blip>
          <a:stretch>
            <a:fillRect/>
          </a:stretch>
        </p:blipFill>
        <p:spPr>
          <a:xfrm rot="16200000">
            <a:off x="4692976" y="5131147"/>
            <a:ext cx="2160000" cy="257143"/>
          </a:xfrm>
          <a:prstGeom prst="rect">
            <a:avLst/>
          </a:prstGeom>
        </p:spPr>
      </p:pic>
      <p:pic>
        <p:nvPicPr>
          <p:cNvPr id="14" name="Picture 13"/>
          <p:cNvPicPr>
            <a:picLocks/>
          </p:cNvPicPr>
          <p:nvPr/>
        </p:nvPicPr>
        <p:blipFill>
          <a:blip r:embed="rId5">
            <a:extLst>
              <a:ext uri="{28A0092B-C50C-407E-A947-70E740481C1C}">
                <a14:useLocalDpi xmlns:a14="http://schemas.microsoft.com/office/drawing/2010/main" val="0"/>
              </a:ext>
            </a:extLst>
          </a:blip>
          <a:stretch>
            <a:fillRect/>
          </a:stretch>
        </p:blipFill>
        <p:spPr>
          <a:xfrm rot="16200000">
            <a:off x="7622131" y="5131147"/>
            <a:ext cx="2160000" cy="257143"/>
          </a:xfrm>
          <a:prstGeom prst="rect">
            <a:avLst/>
          </a:prstGeom>
        </p:spPr>
      </p:pic>
      <p:pic>
        <p:nvPicPr>
          <p:cNvPr id="16" name="Picture 15"/>
          <p:cNvPicPr>
            <a:picLocks/>
          </p:cNvPicPr>
          <p:nvPr/>
        </p:nvPicPr>
        <p:blipFill>
          <a:blip r:embed="rId3">
            <a:extLst>
              <a:ext uri="{28A0092B-C50C-407E-A947-70E740481C1C}">
                <a14:useLocalDpi xmlns:a14="http://schemas.microsoft.com/office/drawing/2010/main" val="0"/>
              </a:ext>
            </a:extLst>
          </a:blip>
          <a:stretch>
            <a:fillRect/>
          </a:stretch>
        </p:blipFill>
        <p:spPr>
          <a:xfrm rot="16200000">
            <a:off x="1622141" y="2438341"/>
            <a:ext cx="2160000" cy="257143"/>
          </a:xfrm>
          <a:prstGeom prst="rect">
            <a:avLst/>
          </a:prstGeom>
        </p:spPr>
      </p:pic>
      <p:pic>
        <p:nvPicPr>
          <p:cNvPr id="18" name="Picture 2" descr="Tumor"/>
          <p:cNvPicPr>
            <a:picLocks noChangeAspect="1" noChangeArrowheads="1"/>
          </p:cNvPicPr>
          <p:nvPr/>
        </p:nvPicPr>
        <p:blipFill>
          <a:blip r:embed="rId6"/>
          <a:srcRect/>
          <a:stretch>
            <a:fillRect/>
          </a:stretch>
        </p:blipFill>
        <p:spPr bwMode="auto">
          <a:xfrm>
            <a:off x="179512" y="1486912"/>
            <a:ext cx="2319157" cy="2160000"/>
          </a:xfrm>
          <a:prstGeom prst="rect">
            <a:avLst/>
          </a:prstGeom>
          <a:noFill/>
        </p:spPr>
      </p:pic>
      <p:pic>
        <p:nvPicPr>
          <p:cNvPr id="19" name="Picture 18"/>
          <p:cNvPicPr>
            <a:picLocks/>
          </p:cNvPicPr>
          <p:nvPr/>
        </p:nvPicPr>
        <p:blipFill>
          <a:blip r:embed="rId7">
            <a:extLst>
              <a:ext uri="{28A0092B-C50C-407E-A947-70E740481C1C}">
                <a14:useLocalDpi xmlns:a14="http://schemas.microsoft.com/office/drawing/2010/main" val="0"/>
              </a:ext>
            </a:extLst>
          </a:blip>
          <a:stretch>
            <a:fillRect/>
          </a:stretch>
        </p:blipFill>
        <p:spPr>
          <a:xfrm rot="16200000">
            <a:off x="4692975" y="2438341"/>
            <a:ext cx="2160000" cy="257143"/>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3906" y="1486912"/>
            <a:ext cx="2319158" cy="2160000"/>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6176" y="1486912"/>
            <a:ext cx="2319158" cy="21600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3906" y="4179718"/>
            <a:ext cx="2319158" cy="2160000"/>
          </a:xfrm>
          <a:prstGeom prst="rect">
            <a:avLst/>
          </a:prstGeom>
        </p:spPr>
      </p:pic>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6176" y="4179718"/>
            <a:ext cx="2319158" cy="2160000"/>
          </a:xfrm>
          <a:prstGeom prst="rect">
            <a:avLst/>
          </a:prstGeom>
        </p:spPr>
      </p:pic>
      <p:sp>
        <p:nvSpPr>
          <p:cNvPr id="15" name="矩形 23"/>
          <p:cNvSpPr/>
          <p:nvPr/>
        </p:nvSpPr>
        <p:spPr>
          <a:xfrm>
            <a:off x="4099555" y="3653634"/>
            <a:ext cx="60785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Hot </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sp>
        <p:nvSpPr>
          <p:cNvPr id="21" name="矩形 19"/>
          <p:cNvSpPr/>
          <p:nvPr/>
        </p:nvSpPr>
        <p:spPr>
          <a:xfrm>
            <a:off x="6998999" y="6360523"/>
            <a:ext cx="6335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Pink</a:t>
            </a:r>
          </a:p>
        </p:txBody>
      </p:sp>
      <p:sp>
        <p:nvSpPr>
          <p:cNvPr id="22" name="矩形 20"/>
          <p:cNvSpPr/>
          <p:nvPr/>
        </p:nvSpPr>
        <p:spPr>
          <a:xfrm>
            <a:off x="3932842" y="6360523"/>
            <a:ext cx="9412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Copper</a:t>
            </a:r>
          </a:p>
        </p:txBody>
      </p:sp>
      <p:sp>
        <p:nvSpPr>
          <p:cNvPr id="23" name="矩形 21"/>
          <p:cNvSpPr/>
          <p:nvPr/>
        </p:nvSpPr>
        <p:spPr>
          <a:xfrm>
            <a:off x="6954116" y="3653634"/>
            <a:ext cx="72327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Bone</a:t>
            </a:r>
          </a:p>
        </p:txBody>
      </p:sp>
      <p:pic>
        <p:nvPicPr>
          <p:cNvPr id="25" name="Picture 24"/>
          <p:cNvPicPr>
            <a:picLocks noChangeAspect="1"/>
          </p:cNvPicPr>
          <p:nvPr/>
        </p:nvPicPr>
        <p:blipFill>
          <a:blip r:embed="rId12"/>
          <a:stretch>
            <a:fillRect/>
          </a:stretch>
        </p:blipFill>
        <p:spPr>
          <a:xfrm>
            <a:off x="179512" y="-603448"/>
            <a:ext cx="2880000" cy="2151205"/>
          </a:xfrm>
          <a:prstGeom prst="rect">
            <a:avLst/>
          </a:prstGeom>
        </p:spPr>
      </p:pic>
    </p:spTree>
    <p:extLst>
      <p:ext uri="{BB962C8B-B14F-4D97-AF65-F5344CB8AC3E}">
        <p14:creationId xmlns:p14="http://schemas.microsoft.com/office/powerpoint/2010/main" val="34816792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dirty="0" err="1">
                <a:latin typeface="Arial" panose="020B0604020202020204" pitchFamily="34" charset="0"/>
                <a:cs typeface="Arial" panose="020B0604020202020204" pitchFamily="34" charset="0"/>
              </a:rPr>
              <a:t>MatLab</a:t>
            </a:r>
            <a:r>
              <a:rPr lang="zh-CN" altLang="en-US" dirty="0">
                <a:cs typeface="Times New Roman" pitchFamily="18" charset="0"/>
              </a:rPr>
              <a:t>常用颜色查找表</a:t>
            </a:r>
          </a:p>
        </p:txBody>
      </p:sp>
      <p:sp>
        <p:nvSpPr>
          <p:cNvPr id="13" name="Rectangle 12"/>
          <p:cNvSpPr/>
          <p:nvPr/>
        </p:nvSpPr>
        <p:spPr>
          <a:xfrm>
            <a:off x="4103650" y="6165304"/>
            <a:ext cx="8515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mn-lt"/>
                <a:ea typeface="+mn-ea"/>
                <a:cs typeface="+mn-cs"/>
              </a:rPr>
              <a:t>Parula</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sp>
        <p:nvSpPr>
          <p:cNvPr id="14" name="矩形 18"/>
          <p:cNvSpPr/>
          <p:nvPr/>
        </p:nvSpPr>
        <p:spPr>
          <a:xfrm>
            <a:off x="7308304" y="6165304"/>
            <a:ext cx="57949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Times New Roman" pitchFamily="18" charset="0"/>
              </a:rPr>
              <a:t>Jet</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pic>
        <p:nvPicPr>
          <p:cNvPr id="21" name="Picture 20"/>
          <p:cNvPicPr>
            <a:picLocks noChangeAspect="1"/>
          </p:cNvPicPr>
          <p:nvPr/>
        </p:nvPicPr>
        <p:blipFill>
          <a:blip r:embed="rId3"/>
          <a:stretch>
            <a:fillRect/>
          </a:stretch>
        </p:blipFill>
        <p:spPr>
          <a:xfrm>
            <a:off x="179512" y="-603448"/>
            <a:ext cx="2880000" cy="215120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8324" y="1475689"/>
            <a:ext cx="2880000" cy="2160000"/>
          </a:xfrm>
          <a:prstGeom prst="rect">
            <a:avLst/>
          </a:prstGeom>
        </p:spPr>
      </p:pic>
      <p:sp>
        <p:nvSpPr>
          <p:cNvPr id="22" name="Rectangle 21"/>
          <p:cNvSpPr/>
          <p:nvPr/>
        </p:nvSpPr>
        <p:spPr>
          <a:xfrm>
            <a:off x="1181091" y="6165304"/>
            <a:ext cx="7788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n-lt"/>
                <a:ea typeface="+mn-ea"/>
                <a:cs typeface="+mn-cs"/>
              </a:rPr>
              <a:t>Turbo</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493" y="3942058"/>
            <a:ext cx="2880000" cy="216000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0493" y="1475689"/>
            <a:ext cx="2880000" cy="216000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9408" y="1475689"/>
            <a:ext cx="2880000" cy="216000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9408" y="3942058"/>
            <a:ext cx="2880000" cy="2160000"/>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48324" y="3942058"/>
            <a:ext cx="2880000" cy="2160000"/>
          </a:xfrm>
          <a:prstGeom prst="rect">
            <a:avLst/>
          </a:prstGeom>
        </p:spPr>
      </p:pic>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1333324" y="3708663"/>
            <a:ext cx="3343742" cy="466790"/>
          </a:xfrm>
          <a:prstGeom prst="rect">
            <a:avLst/>
          </a:prstGeom>
        </p:spPr>
      </p:pic>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flipV="1">
            <a:off x="4376452" y="3718326"/>
            <a:ext cx="3343742" cy="466790"/>
          </a:xfrm>
          <a:prstGeom prst="rect">
            <a:avLst/>
          </a:prstGeom>
        </p:spPr>
      </p:pic>
    </p:spTree>
    <p:extLst>
      <p:ext uri="{BB962C8B-B14F-4D97-AF65-F5344CB8AC3E}">
        <p14:creationId xmlns:p14="http://schemas.microsoft.com/office/powerpoint/2010/main" val="3723213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1"/>
          <p:cNvPicPr>
            <a:picLocks noChangeAspect="1"/>
          </p:cNvPicPr>
          <p:nvPr/>
        </p:nvPicPr>
        <p:blipFill>
          <a:blip r:embed="rId2"/>
          <a:stretch>
            <a:fillRect/>
          </a:stretch>
        </p:blipFill>
        <p:spPr>
          <a:xfrm rot="21600000">
            <a:off x="8449056" y="6332218"/>
            <a:ext cx="694943" cy="507490"/>
          </a:xfrm>
          <a:prstGeom prst="rect">
            <a:avLst/>
          </a:prstGeom>
        </p:spPr>
      </p:pic>
      <p:grpSp>
        <p:nvGrpSpPr>
          <p:cNvPr id="2" name="group 2"/>
          <p:cNvGrpSpPr/>
          <p:nvPr/>
        </p:nvGrpSpPr>
        <p:grpSpPr>
          <a:xfrm rot="21600000">
            <a:off x="539496" y="3933444"/>
            <a:ext cx="8287511" cy="2570987"/>
            <a:chOff x="0" y="0"/>
            <a:chExt cx="8287511" cy="2570987"/>
          </a:xfrm>
        </p:grpSpPr>
        <p:pic>
          <p:nvPicPr>
            <p:cNvPr id="72" name="picture 72"/>
            <p:cNvPicPr>
              <a:picLocks noChangeAspect="1"/>
            </p:cNvPicPr>
            <p:nvPr/>
          </p:nvPicPr>
          <p:blipFill>
            <a:blip r:embed="rId3"/>
            <a:stretch>
              <a:fillRect/>
            </a:stretch>
          </p:blipFill>
          <p:spPr>
            <a:xfrm rot="21600000">
              <a:off x="0" y="0"/>
              <a:ext cx="8287511" cy="2570987"/>
            </a:xfrm>
            <a:prstGeom prst="rect">
              <a:avLst/>
            </a:prstGeom>
          </p:spPr>
        </p:pic>
        <p:sp>
          <p:nvSpPr>
            <p:cNvPr id="73" name="textbox 73"/>
            <p:cNvSpPr/>
            <p:nvPr/>
          </p:nvSpPr>
          <p:spPr>
            <a:xfrm>
              <a:off x="4238700" y="392912"/>
              <a:ext cx="1244600" cy="1951354"/>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80000"/>
                </a:lnSpc>
              </a:pPr>
              <a:r>
                <a:rPr sz="1800" spc="-20" dirty="0">
                  <a:solidFill>
                    <a:srgbClr val="D50203">
                      <a:alpha val="100000"/>
                    </a:srgbClr>
                  </a:solidFill>
                  <a:latin typeface="Arial" panose="020B0604020202020204"/>
                  <a:ea typeface="Arial" panose="020B0604020202020204"/>
                  <a:cs typeface="Arial" panose="020B0604020202020204"/>
                </a:rPr>
                <a:t>750n</a:t>
              </a:r>
              <a:r>
                <a:rPr sz="1800" spc="0" dirty="0">
                  <a:solidFill>
                    <a:srgbClr val="D50203">
                      <a:alpha val="100000"/>
                    </a:srgbClr>
                  </a:solidFill>
                  <a:latin typeface="Arial" panose="020B0604020202020204"/>
                  <a:ea typeface="Arial" panose="020B0604020202020204"/>
                  <a:cs typeface="Arial" panose="020B0604020202020204"/>
                </a:rPr>
                <a:t>m</a:t>
              </a:r>
              <a:endParaRPr lang="en-US" altLang="en-US" sz="18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14000"/>
                </a:lnSpc>
              </a:pPr>
              <a:endParaRPr lang="en-US" altLang="en-US" sz="400" dirty="0"/>
            </a:p>
            <a:p>
              <a:pPr marL="544830" algn="l" rtl="0" eaLnBrk="0">
                <a:lnSpc>
                  <a:spcPct val="80000"/>
                </a:lnSpc>
                <a:spcBef>
                  <a:spcPts val="0"/>
                </a:spcBef>
              </a:pPr>
              <a:r>
                <a:rPr sz="1800" spc="-20" dirty="0">
                  <a:solidFill>
                    <a:srgbClr val="0000FF">
                      <a:alpha val="100000"/>
                    </a:srgbClr>
                  </a:solidFill>
                  <a:latin typeface="Arial" panose="020B0604020202020204"/>
                  <a:ea typeface="Arial" panose="020B0604020202020204"/>
                  <a:cs typeface="Arial" panose="020B0604020202020204"/>
                </a:rPr>
                <a:t>380</a:t>
              </a:r>
              <a:r>
                <a:rPr sz="1800" spc="-10" dirty="0">
                  <a:solidFill>
                    <a:srgbClr val="0000FF">
                      <a:alpha val="100000"/>
                    </a:srgbClr>
                  </a:solidFill>
                  <a:latin typeface="Arial" panose="020B0604020202020204"/>
                  <a:ea typeface="Arial" panose="020B0604020202020204"/>
                  <a:cs typeface="Arial" panose="020B0604020202020204"/>
                </a:rPr>
                <a:t>n</a:t>
              </a:r>
              <a:r>
                <a:rPr sz="1800" spc="0" dirty="0">
                  <a:solidFill>
                    <a:srgbClr val="0000FF">
                      <a:alpha val="100000"/>
                    </a:srgbClr>
                  </a:solidFill>
                  <a:latin typeface="Arial" panose="020B0604020202020204"/>
                  <a:ea typeface="Arial" panose="020B0604020202020204"/>
                  <a:cs typeface="Arial" panose="020B0604020202020204"/>
                </a:rPr>
                <a:t>m</a:t>
              </a:r>
              <a:endParaRPr lang="en-US" altLang="en-US" sz="1800" dirty="0"/>
            </a:p>
          </p:txBody>
        </p:sp>
        <p:pic>
          <p:nvPicPr>
            <p:cNvPr id="74" name="picture 74"/>
            <p:cNvPicPr>
              <a:picLocks noChangeAspect="1"/>
            </p:cNvPicPr>
            <p:nvPr/>
          </p:nvPicPr>
          <p:blipFill>
            <a:blip r:embed="rId4"/>
            <a:stretch>
              <a:fillRect/>
            </a:stretch>
          </p:blipFill>
          <p:spPr>
            <a:xfrm rot="21600000">
              <a:off x="4900294" y="670813"/>
              <a:ext cx="466471" cy="392175"/>
            </a:xfrm>
            <a:prstGeom prst="rect">
              <a:avLst/>
            </a:prstGeom>
          </p:spPr>
        </p:pic>
        <p:pic>
          <p:nvPicPr>
            <p:cNvPr id="75" name="picture 75"/>
            <p:cNvPicPr>
              <a:picLocks noChangeAspect="1"/>
            </p:cNvPicPr>
            <p:nvPr/>
          </p:nvPicPr>
          <p:blipFill>
            <a:blip r:embed="rId5"/>
            <a:stretch>
              <a:fillRect/>
            </a:stretch>
          </p:blipFill>
          <p:spPr>
            <a:xfrm rot="21600000">
              <a:off x="5434329" y="1779269"/>
              <a:ext cx="313436" cy="240182"/>
            </a:xfrm>
            <a:prstGeom prst="rect">
              <a:avLst/>
            </a:prstGeom>
          </p:spPr>
        </p:pic>
      </p:grpSp>
      <p:graphicFrame>
        <p:nvGraphicFramePr>
          <p:cNvPr id="76" name="table 76"/>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26695" algn="l" rtl="0" eaLnBrk="0">
                        <a:lnSpc>
                          <a:spcPct val="80000"/>
                        </a:lnSpc>
                        <a:spcBef>
                          <a:spcPts val="5"/>
                        </a:spcBef>
                      </a:pPr>
                      <a:r>
                        <a:rPr sz="1800" spc="-60" dirty="0">
                          <a:solidFill>
                            <a:srgbClr val="FFFFFF">
                              <a:alpha val="100000"/>
                            </a:srgbClr>
                          </a:solidFill>
                          <a:latin typeface="Arial" panose="020B0604020202020204"/>
                          <a:ea typeface="Arial" panose="020B0604020202020204"/>
                          <a:cs typeface="Arial" panose="020B0604020202020204"/>
                        </a:rPr>
                        <a:t>1</a:t>
                      </a:r>
                      <a:r>
                        <a:rPr sz="1800" spc="-50" dirty="0">
                          <a:solidFill>
                            <a:srgbClr val="FFFFFF">
                              <a:alpha val="100000"/>
                            </a:srgbClr>
                          </a:solidFill>
                          <a:latin typeface="Arial" panose="020B0604020202020204"/>
                          <a:ea typeface="Arial" panose="020B0604020202020204"/>
                          <a:cs typeface="Arial" panose="020B0604020202020204"/>
                        </a:rPr>
                        <a:t>2</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3000"/>
                        </a:lnSpc>
                      </a:pPr>
                      <a:endParaRPr lang="en-US" altLang="en-US" sz="1000" dirty="0"/>
                    </a:p>
                    <a:p>
                      <a:pPr algn="l" rtl="0" eaLnBrk="0">
                        <a:lnSpc>
                          <a:spcPct val="124000"/>
                        </a:lnSpc>
                      </a:pPr>
                      <a:endParaRPr lang="en-US" altLang="en-US" sz="1000" dirty="0"/>
                    </a:p>
                    <a:p>
                      <a:pPr algn="r" rtl="0" eaLnBrk="0">
                        <a:lnSpc>
                          <a:spcPct val="96000"/>
                        </a:lnSpc>
                        <a:spcBef>
                          <a:spcPts val="5"/>
                        </a:spcBef>
                      </a:pPr>
                      <a:r>
                        <a:rPr sz="3900" spc="90" dirty="0">
                          <a:solidFill>
                            <a:srgbClr val="FFFFFF">
                              <a:alpha val="100000"/>
                            </a:srgbClr>
                          </a:solidFill>
                          <a:latin typeface="黑体" panose="02010609060101010101" charset="-122"/>
                          <a:ea typeface="黑体" panose="02010609060101010101" charset="-122"/>
                          <a:cs typeface="黑体" panose="02010609060101010101" charset="-122"/>
                        </a:rPr>
                        <a:t>光与颜色的关</a:t>
                      </a:r>
                      <a:r>
                        <a:rPr sz="3900" spc="20" dirty="0">
                          <a:solidFill>
                            <a:srgbClr val="FFFFFF">
                              <a:alpha val="100000"/>
                            </a:srgbClr>
                          </a:solidFill>
                          <a:latin typeface="黑体" panose="02010609060101010101" charset="-122"/>
                          <a:ea typeface="黑体" panose="02010609060101010101" charset="-122"/>
                          <a:cs typeface="黑体" panose="02010609060101010101" charset="-122"/>
                        </a:rPr>
                        <a:t>系</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pic>
        <p:nvPicPr>
          <p:cNvPr id="77" name="picture 77"/>
          <p:cNvPicPr>
            <a:picLocks noChangeAspect="1"/>
          </p:cNvPicPr>
          <p:nvPr/>
        </p:nvPicPr>
        <p:blipFill>
          <a:blip r:embed="rId6"/>
          <a:stretch>
            <a:fillRect/>
          </a:stretch>
        </p:blipFill>
        <p:spPr>
          <a:xfrm rot="21600000">
            <a:off x="4500371" y="1365504"/>
            <a:ext cx="4319015" cy="2433827"/>
          </a:xfrm>
          <a:prstGeom prst="rect">
            <a:avLst/>
          </a:prstGeom>
        </p:spPr>
      </p:pic>
      <p:sp>
        <p:nvSpPr>
          <p:cNvPr id="78" name="textbox 78"/>
          <p:cNvSpPr/>
          <p:nvPr/>
        </p:nvSpPr>
        <p:spPr>
          <a:xfrm>
            <a:off x="646345" y="1472069"/>
            <a:ext cx="3444875" cy="1829435"/>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5000"/>
              </a:lnSpc>
              <a:tabLst>
                <a:tab pos="140335" algn="l"/>
              </a:tabLst>
            </a:pP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13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牛顿用三棱镜研究</a:t>
            </a:r>
            <a:r>
              <a:rPr sz="2600" spc="4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对</a:t>
            </a:r>
            <a:endParaRPr lang="en-US" altLang="en-US" sz="2600" dirty="0"/>
          </a:p>
          <a:p>
            <a:pPr marL="502920" algn="l" rtl="0" eaLnBrk="0">
              <a:lnSpc>
                <a:spcPct val="87000"/>
              </a:lnSpc>
              <a:spcBef>
                <a:spcPts val="785"/>
              </a:spcBef>
            </a:pPr>
            <a:r>
              <a:rPr sz="2500" spc="-7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白光的折射发现，</a:t>
            </a:r>
            <a:r>
              <a:rPr sz="250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500" spc="-7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白</a:t>
            </a:r>
            <a:endParaRPr lang="en-US" altLang="en-US" sz="2500" dirty="0"/>
          </a:p>
          <a:p>
            <a:pPr marL="462915" indent="-5080" algn="l" rtl="0" eaLnBrk="0">
              <a:lnSpc>
                <a:spcPct val="125000"/>
              </a:lnSpc>
              <a:spcBef>
                <a:spcPts val="50"/>
              </a:spcBef>
            </a:pPr>
            <a:r>
              <a:rPr sz="2600" spc="10" dirty="0">
                <a:ln w="9448" cap="flat" cmpd="sng">
                  <a:solidFill>
                    <a:srgbClr val="0000FF">
                      <a:alpha val="100000"/>
                    </a:srgbClr>
                  </a:solidFill>
                  <a:prstDash val="solid"/>
                  <a:miter lim="10"/>
                </a:ln>
                <a:solidFill>
                  <a:srgbClr val="0000FF">
                    <a:alpha val="100000"/>
                  </a:srgbClr>
                </a:solidFill>
                <a:latin typeface="宋体" panose="02010600030101010101" pitchFamily="2" charset="-122"/>
                <a:ea typeface="宋体" panose="02010600030101010101" pitchFamily="2" charset="-122"/>
                <a:cs typeface="宋体" panose="02010600030101010101" pitchFamily="2" charset="-122"/>
              </a:rPr>
              <a:t>光</a:t>
            </a:r>
            <a:r>
              <a:rPr sz="2600" spc="0" dirty="0">
                <a:ln w="9448"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可分解成一系列从</a:t>
            </a:r>
            <a:r>
              <a:rPr sz="260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600" spc="-5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红到紫的连续光</a:t>
            </a:r>
            <a:r>
              <a:rPr sz="2600" spc="-2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谱</a:t>
            </a:r>
            <a:r>
              <a:rPr sz="2600" spc="0" dirty="0">
                <a:ln w="9457" cap="flat" cmpd="sng">
                  <a:solidFill>
                    <a:srgbClr val="000000">
                      <a:alpha val="100000"/>
                    </a:srgbClr>
                  </a:solidFill>
                  <a:prstDash val="solid"/>
                  <a:miter lim="10"/>
                </a:ln>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lang="en-US" altLang="en-US" sz="2600" dirty="0"/>
          </a:p>
        </p:txBody>
      </p:sp>
      <p:pic>
        <p:nvPicPr>
          <p:cNvPr id="79" name="picture 79"/>
          <p:cNvPicPr>
            <a:picLocks noChangeAspect="1"/>
          </p:cNvPicPr>
          <p:nvPr/>
        </p:nvPicPr>
        <p:blipFill>
          <a:blip r:embed="rId7"/>
          <a:stretch>
            <a:fillRect/>
          </a:stretch>
        </p:blipFill>
        <p:spPr>
          <a:xfrm rot="21600000">
            <a:off x="659045" y="1513899"/>
            <a:ext cx="127770" cy="25521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p:nvPr>
        </p:nvSpPr>
        <p:spPr/>
        <p:txBody>
          <a:bodyPr>
            <a:normAutofit/>
          </a:bodyPr>
          <a:lstStyle/>
          <a:p>
            <a:r>
              <a:rPr lang="zh-CN" altLang="en-US" dirty="0">
                <a:latin typeface="黑体" pitchFamily="2" charset="-122"/>
                <a:ea typeface="黑体" pitchFamily="2" charset="-122"/>
              </a:rPr>
              <a:t>真彩色处理</a:t>
            </a:r>
          </a:p>
        </p:txBody>
      </p:sp>
    </p:spTree>
    <p:extLst>
      <p:ext uri="{BB962C8B-B14F-4D97-AF65-F5344CB8AC3E}">
        <p14:creationId xmlns:p14="http://schemas.microsoft.com/office/powerpoint/2010/main" val="2206256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真彩色处理</a:t>
            </a:r>
            <a:endParaRPr lang="zh-CN" altLang="en-US" dirty="0">
              <a:latin typeface="黑体" pitchFamily="2" charset="-122"/>
              <a:ea typeface="黑体" pitchFamily="2" charset="-122"/>
            </a:endParaRPr>
          </a:p>
        </p:txBody>
      </p:sp>
      <p:sp>
        <p:nvSpPr>
          <p:cNvPr id="4" name="Content Placeholder 3"/>
          <p:cNvSpPr>
            <a:spLocks noGrp="1"/>
          </p:cNvSpPr>
          <p:nvPr>
            <p:ph idx="1"/>
          </p:nvPr>
        </p:nvSpPr>
        <p:spPr/>
        <p:txBody>
          <a:bodyPr/>
          <a:lstStyle/>
          <a:p>
            <a:pPr>
              <a:lnSpc>
                <a:spcPct val="120000"/>
              </a:lnSpc>
            </a:pPr>
            <a:r>
              <a:rPr lang="zh-CN" altLang="en-US" sz="2800" b="1" dirty="0"/>
              <a:t>真彩色处理一般有三种方法：</a:t>
            </a:r>
          </a:p>
          <a:p>
            <a:pPr lvl="1">
              <a:lnSpc>
                <a:spcPct val="120000"/>
              </a:lnSpc>
            </a:pPr>
            <a:r>
              <a:rPr lang="zh-CN" altLang="en-US" sz="2600" b="1" dirty="0"/>
              <a:t>将</a:t>
            </a:r>
            <a:r>
              <a:rPr lang="en-US" altLang="zh-CN" sz="2600" b="1" dirty="0"/>
              <a:t>RGB</a:t>
            </a:r>
            <a:r>
              <a:rPr lang="zh-CN" altLang="en-US" sz="2600" b="1" dirty="0"/>
              <a:t>彩色图像的</a:t>
            </a:r>
            <a:r>
              <a:rPr lang="zh-CN" altLang="en-US" sz="2600" b="1" dirty="0">
                <a:solidFill>
                  <a:srgbClr val="0000FF"/>
                </a:solidFill>
              </a:rPr>
              <a:t>各个分量作为灰度图像单独处理</a:t>
            </a:r>
            <a:r>
              <a:rPr lang="zh-CN" altLang="en-US" sz="2600" b="1" dirty="0"/>
              <a:t>，然后再将单独处理的分量图像合并成为彩色图像；</a:t>
            </a:r>
          </a:p>
          <a:p>
            <a:pPr lvl="1">
              <a:lnSpc>
                <a:spcPct val="120000"/>
              </a:lnSpc>
            </a:pPr>
            <a:r>
              <a:rPr lang="zh-CN" altLang="en-US" sz="2600" b="1" dirty="0"/>
              <a:t>将</a:t>
            </a:r>
            <a:r>
              <a:rPr lang="en-US" altLang="zh-CN" sz="2600" b="1" dirty="0"/>
              <a:t>RGB</a:t>
            </a:r>
            <a:r>
              <a:rPr lang="zh-CN" altLang="en-US" sz="2600" b="1" dirty="0"/>
              <a:t>颜色空间转换为亮度分量与色度分量分离的颜色空间，</a:t>
            </a:r>
            <a:r>
              <a:rPr lang="zh-CN" altLang="en-US" sz="2600" b="1" dirty="0">
                <a:solidFill>
                  <a:srgbClr val="0000FF"/>
                </a:solidFill>
              </a:rPr>
              <a:t>仅处理亮度分量</a:t>
            </a:r>
            <a:r>
              <a:rPr lang="zh-CN" altLang="en-US" sz="2600" b="1" dirty="0"/>
              <a:t>，再将处理结果转换回</a:t>
            </a:r>
            <a:r>
              <a:rPr lang="en-US" altLang="zh-CN" sz="2600" b="1" dirty="0"/>
              <a:t>RGB</a:t>
            </a:r>
            <a:r>
              <a:rPr lang="zh-CN" altLang="en-US" sz="2600" b="1" dirty="0"/>
              <a:t>颜色空间；</a:t>
            </a:r>
          </a:p>
          <a:p>
            <a:pPr lvl="1">
              <a:lnSpc>
                <a:spcPct val="120000"/>
              </a:lnSpc>
            </a:pPr>
            <a:r>
              <a:rPr lang="zh-CN" altLang="en-US" sz="2600" b="1" dirty="0">
                <a:solidFill>
                  <a:srgbClr val="0000FF"/>
                </a:solidFill>
              </a:rPr>
              <a:t>直接在向量空间</a:t>
            </a:r>
            <a:r>
              <a:rPr lang="zh-CN" altLang="en-US" sz="2600" b="1" dirty="0"/>
              <a:t>进行处理。</a:t>
            </a:r>
          </a:p>
          <a:p>
            <a:pPr>
              <a:lnSpc>
                <a:spcPct val="120000"/>
              </a:lnSpc>
            </a:pPr>
            <a:endParaRPr lang="zh-CN" altLang="en-US" sz="2800" b="1"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x-none" dirty="0">
                <a:latin typeface="黑体" pitchFamily="2" charset="-122"/>
                <a:ea typeface="黑体" pitchFamily="2" charset="-122"/>
              </a:rPr>
              <a:t>真彩色处理</a:t>
            </a:r>
            <a:endParaRPr lang="zh-CN" altLang="en-US" dirty="0">
              <a:latin typeface="黑体" pitchFamily="2" charset="-122"/>
              <a:ea typeface="黑体" pitchFamily="2" charset="-122"/>
            </a:endParaRPr>
          </a:p>
        </p:txBody>
      </p:sp>
      <p:sp>
        <p:nvSpPr>
          <p:cNvPr id="3" name="内容占位符 2"/>
          <p:cNvSpPr>
            <a:spLocks noGrp="1"/>
          </p:cNvSpPr>
          <p:nvPr>
            <p:ph idx="1"/>
          </p:nvPr>
        </p:nvSpPr>
        <p:spPr>
          <a:xfrm>
            <a:off x="457200" y="1333500"/>
            <a:ext cx="8229600" cy="2024062"/>
          </a:xfrm>
        </p:spPr>
        <p:txBody>
          <a:bodyPr/>
          <a:lstStyle/>
          <a:p>
            <a:pPr marL="457200" lvl="2" indent="-457200">
              <a:buClr>
                <a:srgbClr val="053E49"/>
              </a:buClr>
              <a:buFont typeface="Wingdings 2" panose="05020102010507070707" pitchFamily="18" charset="2"/>
              <a:buChar char=""/>
            </a:pPr>
            <a:r>
              <a:rPr lang="zh-CN" altLang="en-US" sz="2600" b="1" dirty="0">
                <a:latin typeface="Times New Roman" pitchFamily="18" charset="0"/>
                <a:cs typeface="Times New Roman" pitchFamily="18" charset="0"/>
              </a:rPr>
              <a:t>设</a:t>
            </a:r>
            <a:r>
              <a:rPr lang="en-US" sz="2600" b="1" dirty="0">
                <a:latin typeface="Times New Roman" pitchFamily="18" charset="0"/>
                <a:cs typeface="Times New Roman" pitchFamily="18" charset="0"/>
              </a:rPr>
              <a:t>             </a:t>
            </a:r>
            <a:r>
              <a:rPr lang="zh-CN" altLang="en-US" sz="2600" b="1" dirty="0">
                <a:latin typeface="Times New Roman" pitchFamily="18" charset="0"/>
                <a:cs typeface="Times New Roman" pitchFamily="18" charset="0"/>
              </a:rPr>
              <a:t>表示</a:t>
            </a:r>
            <a:r>
              <a:rPr lang="en-US" sz="2600" b="1" dirty="0">
                <a:latin typeface="Times New Roman" pitchFamily="18" charset="0"/>
                <a:cs typeface="Times New Roman" pitchFamily="18" charset="0"/>
              </a:rPr>
              <a:t>RGB</a:t>
            </a:r>
            <a:r>
              <a:rPr lang="zh-CN" altLang="en-US" sz="2600" b="1" dirty="0">
                <a:latin typeface="Times New Roman" pitchFamily="18" charset="0"/>
                <a:cs typeface="Times New Roman" pitchFamily="18" charset="0"/>
              </a:rPr>
              <a:t>颜色空间中坐标</a:t>
            </a:r>
            <a:r>
              <a:rPr lang="en-US" sz="2600" b="1" dirty="0">
                <a:latin typeface="Times New Roman" pitchFamily="18" charset="0"/>
                <a:cs typeface="Times New Roman" pitchFamily="18" charset="0"/>
              </a:rPr>
              <a:t>         </a:t>
            </a:r>
            <a:r>
              <a:rPr lang="zh-CN" altLang="en-US" sz="2600" b="1" dirty="0">
                <a:latin typeface="Times New Roman" pitchFamily="18" charset="0"/>
                <a:cs typeface="Times New Roman" pitchFamily="18" charset="0"/>
              </a:rPr>
              <a:t>处的像素，</a:t>
            </a:r>
          </a:p>
        </p:txBody>
      </p:sp>
      <p:graphicFrame>
        <p:nvGraphicFramePr>
          <p:cNvPr id="147457" name="Object 1"/>
          <p:cNvGraphicFramePr>
            <a:graphicFrameLocks noChangeAspect="1"/>
          </p:cNvGraphicFramePr>
          <p:nvPr/>
        </p:nvGraphicFramePr>
        <p:xfrm>
          <a:off x="1360449" y="1450300"/>
          <a:ext cx="962025" cy="349250"/>
        </p:xfrm>
        <a:graphic>
          <a:graphicData uri="http://schemas.openxmlformats.org/presentationml/2006/ole">
            <mc:AlternateContent xmlns:mc="http://schemas.openxmlformats.org/markup-compatibility/2006">
              <mc:Choice xmlns:v="urn:schemas-microsoft-com:vml" Requires="v">
                <p:oleObj name="Formula" r:id="rId2" imgW="970200" imgH="349200" progId="Equation.Ribbit">
                  <p:embed/>
                </p:oleObj>
              </mc:Choice>
              <mc:Fallback>
                <p:oleObj name="Formula" r:id="rId2" imgW="970200" imgH="349200" progId="Equation.Ribbit">
                  <p:embed/>
                  <p:pic>
                    <p:nvPicPr>
                      <p:cNvPr id="147457" name="Object 1"/>
                      <p:cNvPicPr>
                        <a:picLocks noChangeAspect="1" noChangeArrowheads="1"/>
                      </p:cNvPicPr>
                      <p:nvPr/>
                    </p:nvPicPr>
                    <p:blipFill>
                      <a:blip r:embed="rId3"/>
                      <a:srcRect/>
                      <a:stretch>
                        <a:fillRect/>
                      </a:stretch>
                    </p:blipFill>
                    <p:spPr bwMode="auto">
                      <a:xfrm>
                        <a:off x="1360449" y="1450300"/>
                        <a:ext cx="962025"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59" name="Object 3"/>
          <p:cNvGraphicFramePr>
            <a:graphicFrameLocks noChangeAspect="1"/>
          </p:cNvGraphicFramePr>
          <p:nvPr/>
        </p:nvGraphicFramePr>
        <p:xfrm>
          <a:off x="6156176" y="1464042"/>
          <a:ext cx="677863" cy="349250"/>
        </p:xfrm>
        <a:graphic>
          <a:graphicData uri="http://schemas.openxmlformats.org/presentationml/2006/ole">
            <mc:AlternateContent xmlns:mc="http://schemas.openxmlformats.org/markup-compatibility/2006">
              <mc:Choice xmlns:v="urn:schemas-microsoft-com:vml" Requires="v">
                <p:oleObj name="Formula" r:id="rId4" imgW="682560" imgH="349200" progId="Equation.Ribbit">
                  <p:embed/>
                </p:oleObj>
              </mc:Choice>
              <mc:Fallback>
                <p:oleObj name="Formula" r:id="rId4" imgW="682560" imgH="349200" progId="Equation.Ribbit">
                  <p:embed/>
                  <p:pic>
                    <p:nvPicPr>
                      <p:cNvPr id="147459" name="Object 3"/>
                      <p:cNvPicPr>
                        <a:picLocks noChangeAspect="1" noChangeArrowheads="1"/>
                      </p:cNvPicPr>
                      <p:nvPr/>
                    </p:nvPicPr>
                    <p:blipFill>
                      <a:blip r:embed="rId5"/>
                      <a:srcRect/>
                      <a:stretch>
                        <a:fillRect/>
                      </a:stretch>
                    </p:blipFill>
                    <p:spPr bwMode="auto">
                      <a:xfrm>
                        <a:off x="6156176" y="1464042"/>
                        <a:ext cx="677863"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0" name="Object 4"/>
          <p:cNvGraphicFramePr>
            <a:graphicFrameLocks noChangeAspect="1"/>
          </p:cNvGraphicFramePr>
          <p:nvPr/>
        </p:nvGraphicFramePr>
        <p:xfrm>
          <a:off x="2315008" y="1989122"/>
          <a:ext cx="3163888" cy="1212850"/>
        </p:xfrm>
        <a:graphic>
          <a:graphicData uri="http://schemas.openxmlformats.org/presentationml/2006/ole">
            <mc:AlternateContent xmlns:mc="http://schemas.openxmlformats.org/markup-compatibility/2006">
              <mc:Choice xmlns:v="urn:schemas-microsoft-com:vml" Requires="v">
                <p:oleObj name="Formula" r:id="rId6" imgW="3157920" imgH="1208160" progId="Equation.Ribbit">
                  <p:embed/>
                </p:oleObj>
              </mc:Choice>
              <mc:Fallback>
                <p:oleObj name="Formula" r:id="rId6" imgW="3157920" imgH="1208160" progId="Equation.Ribbit">
                  <p:embed/>
                  <p:pic>
                    <p:nvPicPr>
                      <p:cNvPr id="147460" name="Object 4"/>
                      <p:cNvPicPr>
                        <a:picLocks noChangeAspect="1" noChangeArrowheads="1"/>
                      </p:cNvPicPr>
                      <p:nvPr/>
                    </p:nvPicPr>
                    <p:blipFill>
                      <a:blip r:embed="rId7"/>
                      <a:srcRect/>
                      <a:stretch>
                        <a:fillRect/>
                      </a:stretch>
                    </p:blipFill>
                    <p:spPr bwMode="auto">
                      <a:xfrm>
                        <a:off x="2315008" y="1989122"/>
                        <a:ext cx="3163888" cy="121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7462" name="Picture 6" descr="RGB"/>
          <p:cNvPicPr>
            <a:picLocks noChangeAspect="1" noChangeArrowheads="1"/>
          </p:cNvPicPr>
          <p:nvPr/>
        </p:nvPicPr>
        <p:blipFill>
          <a:blip r:embed="rId8"/>
          <a:stretch>
            <a:fillRect/>
          </a:stretch>
        </p:blipFill>
        <p:spPr bwMode="auto">
          <a:xfrm>
            <a:off x="1955576" y="3546168"/>
            <a:ext cx="5441244" cy="2415822"/>
          </a:xfrm>
          <a:prstGeom prst="rect">
            <a:avLst/>
          </a:prstGeom>
          <a:noFill/>
          <a:ln w="9525">
            <a:noFill/>
            <a:miter lim="800000"/>
            <a:headEnd/>
            <a:tailEnd/>
          </a:ln>
        </p:spPr>
      </p:pic>
      <p:sp>
        <p:nvSpPr>
          <p:cNvPr id="15" name="矩形 14"/>
          <p:cNvSpPr/>
          <p:nvPr/>
        </p:nvSpPr>
        <p:spPr>
          <a:xfrm>
            <a:off x="3440921" y="6165304"/>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真彩色图像存储格式</a:t>
            </a:r>
          </a:p>
        </p:txBody>
      </p:sp>
      <p:sp>
        <p:nvSpPr>
          <p:cNvPr id="9" name="Action Button: End 8">
            <a:hlinkClick r:id="rId9" action="ppaction://hlinksldjump" highlightClick="1"/>
          </p:cNvPr>
          <p:cNvSpPr>
            <a:spLocks noChangeAspect="1"/>
          </p:cNvSpPr>
          <p:nvPr/>
        </p:nvSpPr>
        <p:spPr>
          <a:xfrm>
            <a:off x="8532440" y="6309320"/>
            <a:ext cx="312725" cy="312725"/>
          </a:xfrm>
          <a:prstGeom prst="actionButtonEnd">
            <a:avLst/>
          </a:prstGeom>
          <a:solidFill>
            <a:srgbClr val="2B7F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409495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彩色图像增强</a:t>
            </a:r>
          </a:p>
        </p:txBody>
      </p:sp>
      <p:sp>
        <p:nvSpPr>
          <p:cNvPr id="13" name="内容占位符 12"/>
          <p:cNvSpPr>
            <a:spLocks noGrp="1"/>
          </p:cNvSpPr>
          <p:nvPr>
            <p:ph idx="1"/>
          </p:nvPr>
        </p:nvSpPr>
        <p:spPr>
          <a:xfrm>
            <a:off x="457200" y="1333500"/>
            <a:ext cx="8229600" cy="1809748"/>
          </a:xfrm>
        </p:spPr>
        <p:txBody>
          <a:bodyPr/>
          <a:lstStyle/>
          <a:p>
            <a:pPr>
              <a:lnSpc>
                <a:spcPct val="120000"/>
              </a:lnSpc>
            </a:pPr>
            <a:r>
              <a:rPr lang="zh-CN" altLang="en-US" sz="2600" b="1" dirty="0"/>
              <a:t>彩色图像的平滑和锐化处理是以</a:t>
            </a:r>
            <a:r>
              <a:rPr lang="zh-CN" altLang="en-US" sz="2600" b="1" dirty="0">
                <a:solidFill>
                  <a:srgbClr val="0033CC"/>
                </a:solidFill>
              </a:rPr>
              <a:t>邻域内彩色像素的处理</a:t>
            </a:r>
            <a:r>
              <a:rPr lang="zh-CN" altLang="en-US" sz="2600" b="1" dirty="0"/>
              <a:t>为基础的，彩色图像邻域处理的像素是向量，颜色通道之间具有相关性。</a:t>
            </a:r>
          </a:p>
        </p:txBody>
      </p:sp>
      <p:pic>
        <p:nvPicPr>
          <p:cNvPr id="4" name="Picture 6" descr="RGB"/>
          <p:cNvPicPr>
            <a:picLocks noChangeAspect="1" noChangeArrowheads="1"/>
          </p:cNvPicPr>
          <p:nvPr/>
        </p:nvPicPr>
        <p:blipFill>
          <a:blip r:embed="rId2"/>
          <a:stretch>
            <a:fillRect/>
          </a:stretch>
        </p:blipFill>
        <p:spPr bwMode="auto">
          <a:xfrm>
            <a:off x="1979712" y="3143248"/>
            <a:ext cx="5441244" cy="2415822"/>
          </a:xfrm>
          <a:prstGeom prst="rect">
            <a:avLst/>
          </a:prstGeom>
          <a:noFill/>
          <a:ln w="9525">
            <a:noFill/>
            <a:miter lim="800000"/>
            <a:headEnd/>
            <a:tailEnd/>
          </a:ln>
        </p:spPr>
      </p:pic>
      <p:graphicFrame>
        <p:nvGraphicFramePr>
          <p:cNvPr id="5" name="Object 5"/>
          <p:cNvGraphicFramePr>
            <a:graphicFrameLocks noChangeAspect="1"/>
          </p:cNvGraphicFramePr>
          <p:nvPr/>
        </p:nvGraphicFramePr>
        <p:xfrm>
          <a:off x="4139952" y="5733256"/>
          <a:ext cx="4146550" cy="355600"/>
        </p:xfrm>
        <a:graphic>
          <a:graphicData uri="http://schemas.openxmlformats.org/presentationml/2006/ole">
            <mc:AlternateContent xmlns:mc="http://schemas.openxmlformats.org/markup-compatibility/2006">
              <mc:Choice xmlns:v="urn:schemas-microsoft-com:vml" Requires="v">
                <p:oleObj name="Formula" r:id="rId3" imgW="4736160" imgH="353880" progId="Equation.Ribbit">
                  <p:embed/>
                </p:oleObj>
              </mc:Choice>
              <mc:Fallback>
                <p:oleObj name="Formula" r:id="rId3" imgW="4736160" imgH="353880" progId="Equation.Ribbit">
                  <p:embed/>
                  <p:pic>
                    <p:nvPicPr>
                      <p:cNvPr id="5" name="Object 5"/>
                      <p:cNvPicPr>
                        <a:picLocks noChangeAspect="1" noChangeArrowheads="1"/>
                      </p:cNvPicPr>
                      <p:nvPr/>
                    </p:nvPicPr>
                    <p:blipFill>
                      <a:blip r:embed="rId4"/>
                      <a:srcRect/>
                      <a:stretch>
                        <a:fillRect/>
                      </a:stretch>
                    </p:blipFill>
                    <p:spPr bwMode="auto">
                      <a:xfrm>
                        <a:off x="4139952" y="5733256"/>
                        <a:ext cx="414655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670484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线性平滑滤波</a:t>
            </a:r>
          </a:p>
        </p:txBody>
      </p:sp>
      <p:sp>
        <p:nvSpPr>
          <p:cNvPr id="13" name="内容占位符 12"/>
          <p:cNvSpPr>
            <a:spLocks noGrp="1"/>
          </p:cNvSpPr>
          <p:nvPr>
            <p:ph idx="1"/>
          </p:nvPr>
        </p:nvSpPr>
        <p:spPr>
          <a:xfrm>
            <a:off x="457200" y="1333500"/>
            <a:ext cx="8229600" cy="1375420"/>
          </a:xfrm>
        </p:spPr>
        <p:txBody>
          <a:bodyPr/>
          <a:lstStyle/>
          <a:p>
            <a:pPr>
              <a:lnSpc>
                <a:spcPct val="120000"/>
              </a:lnSpc>
            </a:pPr>
            <a:r>
              <a:rPr lang="zh-CN" altLang="en-US" sz="2600" b="1" dirty="0"/>
              <a:t>设像素         处的颜色向量为            ，灰度图像的线性平滑运算可以直接推广到彩色图像的平滑处理：</a:t>
            </a:r>
          </a:p>
        </p:txBody>
      </p:sp>
      <p:graphicFrame>
        <p:nvGraphicFramePr>
          <p:cNvPr id="104449" name="Object 1"/>
          <p:cNvGraphicFramePr>
            <a:graphicFrameLocks noChangeAspect="1"/>
          </p:cNvGraphicFramePr>
          <p:nvPr/>
        </p:nvGraphicFramePr>
        <p:xfrm>
          <a:off x="5111750" y="1452563"/>
          <a:ext cx="960438" cy="349250"/>
        </p:xfrm>
        <a:graphic>
          <a:graphicData uri="http://schemas.openxmlformats.org/presentationml/2006/ole">
            <mc:AlternateContent xmlns:mc="http://schemas.openxmlformats.org/markup-compatibility/2006">
              <mc:Choice xmlns:v="urn:schemas-microsoft-com:vml" Requires="v">
                <p:oleObj name="Formula" r:id="rId2" imgW="970200" imgH="349200" progId="Equation.Ribbit">
                  <p:embed/>
                </p:oleObj>
              </mc:Choice>
              <mc:Fallback>
                <p:oleObj name="Formula" r:id="rId2" imgW="970200" imgH="349200" progId="Equation.Ribbit">
                  <p:embed/>
                  <p:pic>
                    <p:nvPicPr>
                      <p:cNvPr id="104449" name="Object 1"/>
                      <p:cNvPicPr>
                        <a:picLocks noChangeAspect="1" noChangeArrowheads="1"/>
                      </p:cNvPicPr>
                      <p:nvPr/>
                    </p:nvPicPr>
                    <p:blipFill>
                      <a:blip r:embed="rId3"/>
                      <a:srcRect/>
                      <a:stretch>
                        <a:fillRect/>
                      </a:stretch>
                    </p:blipFill>
                    <p:spPr bwMode="auto">
                      <a:xfrm>
                        <a:off x="5111750" y="1452563"/>
                        <a:ext cx="960438"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0" name="Object 2"/>
          <p:cNvGraphicFramePr>
            <a:graphicFrameLocks noChangeAspect="1"/>
          </p:cNvGraphicFramePr>
          <p:nvPr/>
        </p:nvGraphicFramePr>
        <p:xfrm>
          <a:off x="2051720" y="1452881"/>
          <a:ext cx="677862" cy="349250"/>
        </p:xfrm>
        <a:graphic>
          <a:graphicData uri="http://schemas.openxmlformats.org/presentationml/2006/ole">
            <mc:AlternateContent xmlns:mc="http://schemas.openxmlformats.org/markup-compatibility/2006">
              <mc:Choice xmlns:v="urn:schemas-microsoft-com:vml" Requires="v">
                <p:oleObj name="Formula" r:id="rId4" imgW="682560" imgH="349200" progId="Equation.Ribbit">
                  <p:embed/>
                </p:oleObj>
              </mc:Choice>
              <mc:Fallback>
                <p:oleObj name="Formula" r:id="rId4" imgW="682560" imgH="349200" progId="Equation.Ribbit">
                  <p:embed/>
                  <p:pic>
                    <p:nvPicPr>
                      <p:cNvPr id="104450" name="Object 2"/>
                      <p:cNvPicPr>
                        <a:picLocks noChangeAspect="1" noChangeArrowheads="1"/>
                      </p:cNvPicPr>
                      <p:nvPr/>
                    </p:nvPicPr>
                    <p:blipFill>
                      <a:blip r:embed="rId5"/>
                      <a:srcRect/>
                      <a:stretch>
                        <a:fillRect/>
                      </a:stretch>
                    </p:blipFill>
                    <p:spPr bwMode="auto">
                      <a:xfrm>
                        <a:off x="2051720" y="1452881"/>
                        <a:ext cx="677862"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1" name="Object 3"/>
          <p:cNvGraphicFramePr>
            <a:graphicFrameLocks noChangeAspect="1"/>
          </p:cNvGraphicFramePr>
          <p:nvPr/>
        </p:nvGraphicFramePr>
        <p:xfrm>
          <a:off x="889794" y="2810520"/>
          <a:ext cx="7364412" cy="2205038"/>
        </p:xfrm>
        <a:graphic>
          <a:graphicData uri="http://schemas.openxmlformats.org/presentationml/2006/ole">
            <mc:AlternateContent xmlns:mc="http://schemas.openxmlformats.org/markup-compatibility/2006">
              <mc:Choice xmlns:v="urn:schemas-microsoft-com:vml" Requires="v">
                <p:oleObj name="Formula" r:id="rId6" imgW="7354800" imgH="2197080" progId="Equation.Ribbit">
                  <p:embed/>
                </p:oleObj>
              </mc:Choice>
              <mc:Fallback>
                <p:oleObj name="Formula" r:id="rId6" imgW="7354800" imgH="2197080" progId="Equation.Ribbit">
                  <p:embed/>
                  <p:pic>
                    <p:nvPicPr>
                      <p:cNvPr id="104451" name="Object 3"/>
                      <p:cNvPicPr>
                        <a:picLocks noChangeAspect="1" noChangeArrowheads="1"/>
                      </p:cNvPicPr>
                      <p:nvPr/>
                    </p:nvPicPr>
                    <p:blipFill>
                      <a:blip r:embed="rId7"/>
                      <a:srcRect/>
                      <a:stretch>
                        <a:fillRect/>
                      </a:stretch>
                    </p:blipFill>
                    <p:spPr bwMode="auto">
                      <a:xfrm>
                        <a:off x="889794" y="2810520"/>
                        <a:ext cx="7364412" cy="220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44250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descr="Parrot410"/>
          <p:cNvPicPr>
            <a:picLocks noChangeAspect="1" noChangeArrowheads="1"/>
          </p:cNvPicPr>
          <p:nvPr/>
        </p:nvPicPr>
        <p:blipFill>
          <a:blip r:embed="rId2"/>
          <a:srcRect/>
          <a:stretch>
            <a:fillRect/>
          </a:stretch>
        </p:blipFill>
        <p:spPr bwMode="auto">
          <a:xfrm>
            <a:off x="780189" y="2136261"/>
            <a:ext cx="2343150" cy="2343150"/>
          </a:xfrm>
          <a:prstGeom prst="rect">
            <a:avLst/>
          </a:prstGeom>
          <a:noFill/>
        </p:spPr>
      </p:pic>
      <p:pic>
        <p:nvPicPr>
          <p:cNvPr id="79874" name="Picture 2" descr="Parrot410gaussiannoise"/>
          <p:cNvPicPr>
            <a:picLocks noChangeAspect="1" noChangeArrowheads="1"/>
          </p:cNvPicPr>
          <p:nvPr/>
        </p:nvPicPr>
        <p:blipFill>
          <a:blip r:embed="rId3"/>
          <a:srcRect/>
          <a:stretch>
            <a:fillRect/>
          </a:stretch>
        </p:blipFill>
        <p:spPr bwMode="auto">
          <a:xfrm>
            <a:off x="3485981" y="2136261"/>
            <a:ext cx="2343150" cy="2343150"/>
          </a:xfrm>
          <a:prstGeom prst="rect">
            <a:avLst/>
          </a:prstGeom>
          <a:noFill/>
        </p:spPr>
      </p:pic>
      <p:pic>
        <p:nvPicPr>
          <p:cNvPr id="79873" name="Picture 1" descr="Component linear filtering"/>
          <p:cNvPicPr>
            <a:picLocks noChangeAspect="1" noChangeArrowheads="1"/>
          </p:cNvPicPr>
          <p:nvPr/>
        </p:nvPicPr>
        <p:blipFill>
          <a:blip r:embed="rId4"/>
          <a:srcRect/>
          <a:stretch>
            <a:fillRect/>
          </a:stretch>
        </p:blipFill>
        <p:spPr bwMode="auto">
          <a:xfrm>
            <a:off x="6218732" y="2136261"/>
            <a:ext cx="2343150" cy="2343150"/>
          </a:xfrm>
          <a:prstGeom prst="rect">
            <a:avLst/>
          </a:prstGeom>
          <a:noFill/>
        </p:spPr>
      </p:pic>
      <p:sp>
        <p:nvSpPr>
          <p:cNvPr id="7" name="标题 6"/>
          <p:cNvSpPr>
            <a:spLocks noGrp="1"/>
          </p:cNvSpPr>
          <p:nvPr>
            <p:ph type="title"/>
          </p:nvPr>
        </p:nvSpPr>
        <p:spPr/>
        <p:txBody>
          <a:bodyPr/>
          <a:lstStyle/>
          <a:p>
            <a:r>
              <a:rPr lang="zh-CN" altLang="en-US" dirty="0"/>
              <a:t>线性平滑滤波</a:t>
            </a:r>
          </a:p>
        </p:txBody>
      </p:sp>
      <p:sp>
        <p:nvSpPr>
          <p:cNvPr id="10" name="矩形 9"/>
          <p:cNvSpPr/>
          <p:nvPr/>
        </p:nvSpPr>
        <p:spPr>
          <a:xfrm>
            <a:off x="1274133" y="4581128"/>
            <a:ext cx="14077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原彩色图像 </a:t>
            </a:r>
          </a:p>
        </p:txBody>
      </p:sp>
      <p:sp>
        <p:nvSpPr>
          <p:cNvPr id="11" name="矩形 10"/>
          <p:cNvSpPr/>
          <p:nvPr/>
        </p:nvSpPr>
        <p:spPr>
          <a:xfrm>
            <a:off x="3838261" y="4581128"/>
            <a:ext cx="16385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高斯噪声图像 </a:t>
            </a:r>
          </a:p>
        </p:txBody>
      </p:sp>
      <p:sp>
        <p:nvSpPr>
          <p:cNvPr id="12" name="矩形 11"/>
          <p:cNvSpPr/>
          <p:nvPr/>
        </p:nvSpPr>
        <p:spPr>
          <a:xfrm>
            <a:off x="6156176" y="4581128"/>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mn-cs"/>
              </a:rPr>
              <a:t>分量高斯平滑滤波图像</a:t>
            </a:r>
            <a:endParaRPr kumimoji="0" lang="zh-CN" altLang="en-US" sz="1800" b="0" i="0" u="none" strike="noStrike" kern="1200" cap="none" spc="0" normalizeH="0" baseline="0" noProof="0" dirty="0">
              <a:ln>
                <a:noFill/>
              </a:ln>
              <a:solidFill>
                <a:srgbClr val="053E49"/>
              </a:solidFill>
              <a:effectLst/>
              <a:uLnTx/>
              <a:uFillTx/>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34257678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idx="1"/>
          </p:nvPr>
        </p:nvSpPr>
        <p:spPr>
          <a:xfrm>
            <a:off x="457200" y="1556792"/>
            <a:ext cx="8229600" cy="3943910"/>
          </a:xfrm>
        </p:spPr>
        <p:txBody>
          <a:bodyPr/>
          <a:lstStyle/>
          <a:p>
            <a:pPr>
              <a:lnSpc>
                <a:spcPct val="120000"/>
              </a:lnSpc>
            </a:pPr>
            <a:r>
              <a:rPr lang="zh-CN" altLang="en-US" sz="2600" b="1" dirty="0">
                <a:latin typeface="Times New Roman" pitchFamily="18" charset="0"/>
                <a:cs typeface="Times New Roman" pitchFamily="18" charset="0"/>
              </a:rPr>
              <a:t>设一维信号有</a:t>
            </a:r>
            <a:r>
              <a:rPr lang="en-US" altLang="zh-CN" sz="2600" b="1" i="1" dirty="0">
                <a:latin typeface="Times New Roman" pitchFamily="18" charset="0"/>
                <a:cs typeface="Times New Roman" pitchFamily="18" charset="0"/>
              </a:rPr>
              <a:t>d</a:t>
            </a:r>
            <a:r>
              <a:rPr lang="zh-CN" altLang="en-US" sz="2600" b="1" dirty="0">
                <a:latin typeface="Times New Roman" pitchFamily="18" charset="0"/>
                <a:cs typeface="Times New Roman" pitchFamily="18" charset="0"/>
              </a:rPr>
              <a:t>个分量                                                ，这些分量形成一个向量信号        ：</a:t>
            </a:r>
          </a:p>
          <a:p>
            <a:pPr>
              <a:lnSpc>
                <a:spcPct val="120000"/>
              </a:lnSpc>
            </a:pPr>
            <a:endParaRPr lang="zh-CN" altLang="en-US" sz="2600" b="1" dirty="0">
              <a:latin typeface="Times New Roman" pitchFamily="18" charset="0"/>
              <a:cs typeface="Times New Roman" pitchFamily="18" charset="0"/>
            </a:endParaRPr>
          </a:p>
          <a:p>
            <a:pPr>
              <a:lnSpc>
                <a:spcPct val="120000"/>
              </a:lnSpc>
            </a:pPr>
            <a:endParaRPr lang="zh-CN" altLang="en-US" sz="2600" b="1" dirty="0">
              <a:latin typeface="Times New Roman" pitchFamily="18" charset="0"/>
              <a:cs typeface="Times New Roman" pitchFamily="18" charset="0"/>
            </a:endParaRPr>
          </a:p>
        </p:txBody>
      </p:sp>
      <p:sp>
        <p:nvSpPr>
          <p:cNvPr id="7" name="标题 6"/>
          <p:cNvSpPr>
            <a:spLocks noGrp="1"/>
          </p:cNvSpPr>
          <p:nvPr>
            <p:ph type="title"/>
          </p:nvPr>
        </p:nvSpPr>
        <p:spPr/>
        <p:txBody>
          <a:bodyPr/>
          <a:lstStyle/>
          <a:p>
            <a:r>
              <a:rPr lang="zh-CN" altLang="en-US" dirty="0"/>
              <a:t>向量中值滤波</a:t>
            </a:r>
          </a:p>
        </p:txBody>
      </p:sp>
      <p:graphicFrame>
        <p:nvGraphicFramePr>
          <p:cNvPr id="104449" name="Object 1"/>
          <p:cNvGraphicFramePr>
            <a:graphicFrameLocks noChangeAspect="1"/>
          </p:cNvGraphicFramePr>
          <p:nvPr/>
        </p:nvGraphicFramePr>
        <p:xfrm>
          <a:off x="4978400" y="2143646"/>
          <a:ext cx="650875" cy="349250"/>
        </p:xfrm>
        <a:graphic>
          <a:graphicData uri="http://schemas.openxmlformats.org/presentationml/2006/ole">
            <mc:AlternateContent xmlns:mc="http://schemas.openxmlformats.org/markup-compatibility/2006">
              <mc:Choice xmlns:v="urn:schemas-microsoft-com:vml" Requires="v">
                <p:oleObj name="Formula" r:id="rId3" imgW="656640" imgH="349200" progId="Equation.Ribbit">
                  <p:embed/>
                </p:oleObj>
              </mc:Choice>
              <mc:Fallback>
                <p:oleObj name="Formula" r:id="rId3" imgW="656640" imgH="349200" progId="Equation.Ribbit">
                  <p:embed/>
                  <p:pic>
                    <p:nvPicPr>
                      <p:cNvPr id="104449" name="Object 1"/>
                      <p:cNvPicPr>
                        <a:picLocks noChangeAspect="1" noChangeArrowheads="1"/>
                      </p:cNvPicPr>
                      <p:nvPr/>
                    </p:nvPicPr>
                    <p:blipFill>
                      <a:blip r:embed="rId4"/>
                      <a:srcRect/>
                      <a:stretch>
                        <a:fillRect/>
                      </a:stretch>
                    </p:blipFill>
                    <p:spPr bwMode="auto">
                      <a:xfrm>
                        <a:off x="4978400" y="2143646"/>
                        <a:ext cx="650875"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3" name="Object 5"/>
          <p:cNvGraphicFramePr>
            <a:graphicFrameLocks noChangeAspect="1"/>
          </p:cNvGraphicFramePr>
          <p:nvPr/>
        </p:nvGraphicFramePr>
        <p:xfrm>
          <a:off x="4126240" y="1648819"/>
          <a:ext cx="4816475" cy="352425"/>
        </p:xfrm>
        <a:graphic>
          <a:graphicData uri="http://schemas.openxmlformats.org/presentationml/2006/ole">
            <mc:AlternateContent xmlns:mc="http://schemas.openxmlformats.org/markup-compatibility/2006">
              <mc:Choice xmlns:v="urn:schemas-microsoft-com:vml" Requires="v">
                <p:oleObj name="Formula" r:id="rId5" imgW="4807800" imgH="349200" progId="Equation.Ribbit">
                  <p:embed/>
                </p:oleObj>
              </mc:Choice>
              <mc:Fallback>
                <p:oleObj name="Formula" r:id="rId5" imgW="4807800" imgH="349200" progId="Equation.Ribbit">
                  <p:embed/>
                  <p:pic>
                    <p:nvPicPr>
                      <p:cNvPr id="150533" name="Object 5"/>
                      <p:cNvPicPr>
                        <a:picLocks noChangeAspect="1" noChangeArrowheads="1"/>
                      </p:cNvPicPr>
                      <p:nvPr/>
                    </p:nvPicPr>
                    <p:blipFill>
                      <a:blip r:embed="rId6"/>
                      <a:srcRect/>
                      <a:stretch>
                        <a:fillRect/>
                      </a:stretch>
                    </p:blipFill>
                    <p:spPr bwMode="auto">
                      <a:xfrm>
                        <a:off x="4126240" y="1648819"/>
                        <a:ext cx="4816475"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5" name="Object 7"/>
          <p:cNvGraphicFramePr>
            <a:graphicFrameLocks noChangeAspect="1"/>
          </p:cNvGraphicFramePr>
          <p:nvPr/>
        </p:nvGraphicFramePr>
        <p:xfrm>
          <a:off x="2745115" y="2901897"/>
          <a:ext cx="2762250" cy="1206500"/>
        </p:xfrm>
        <a:graphic>
          <a:graphicData uri="http://schemas.openxmlformats.org/presentationml/2006/ole">
            <mc:AlternateContent xmlns:mc="http://schemas.openxmlformats.org/markup-compatibility/2006">
              <mc:Choice xmlns:v="urn:schemas-microsoft-com:vml" Requires="v">
                <p:oleObj name="Formula" r:id="rId7" imgW="2750400" imgH="1208160" progId="Equation.Ribbit">
                  <p:embed/>
                </p:oleObj>
              </mc:Choice>
              <mc:Fallback>
                <p:oleObj name="Formula" r:id="rId7" imgW="2750400" imgH="1208160" progId="Equation.Ribbit">
                  <p:embed/>
                  <p:pic>
                    <p:nvPicPr>
                      <p:cNvPr id="150535" name="Object 7"/>
                      <p:cNvPicPr>
                        <a:picLocks noChangeAspect="1" noChangeArrowheads="1"/>
                      </p:cNvPicPr>
                      <p:nvPr/>
                    </p:nvPicPr>
                    <p:blipFill>
                      <a:blip r:embed="rId8"/>
                      <a:srcRect/>
                      <a:stretch>
                        <a:fillRect/>
                      </a:stretch>
                    </p:blipFill>
                    <p:spPr bwMode="auto">
                      <a:xfrm>
                        <a:off x="2745115" y="2901897"/>
                        <a:ext cx="2762250" cy="120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4368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向量中值滤波</a:t>
            </a:r>
          </a:p>
        </p:txBody>
      </p:sp>
      <p:sp>
        <p:nvSpPr>
          <p:cNvPr id="3" name="Content Placeholder 2"/>
          <p:cNvSpPr>
            <a:spLocks noGrp="1"/>
          </p:cNvSpPr>
          <p:nvPr>
            <p:ph idx="1"/>
          </p:nvPr>
        </p:nvSpPr>
        <p:spPr/>
        <p:txBody>
          <a:bodyPr/>
          <a:lstStyle/>
          <a:p>
            <a:pPr>
              <a:lnSpc>
                <a:spcPct val="120000"/>
              </a:lnSpc>
            </a:pPr>
            <a:r>
              <a:rPr lang="zh-CN" altLang="en-US" sz="2600" b="1" dirty="0">
                <a:latin typeface="Times New Roman" pitchFamily="18" charset="0"/>
                <a:cs typeface="Times New Roman" pitchFamily="18" charset="0"/>
              </a:rPr>
              <a:t>对向量         处理的简单方法是直接使用为标量信号设计的滤波器 ，对每一个分量        单独使用滤波器</a:t>
            </a:r>
            <a:r>
              <a:rPr lang="en-US" altLang="zh-CN" sz="2600" b="1" dirty="0">
                <a:latin typeface="Times New Roman" pitchFamily="18" charset="0"/>
                <a:cs typeface="Times New Roman" pitchFamily="18" charset="0"/>
              </a:rPr>
              <a:t>T</a:t>
            </a:r>
            <a:r>
              <a:rPr lang="zh-CN" altLang="en-US" sz="2600" b="1" dirty="0">
                <a:latin typeface="Times New Roman" pitchFamily="18" charset="0"/>
                <a:cs typeface="Times New Roman" pitchFamily="18" charset="0"/>
              </a:rPr>
              <a:t>，滤波器的输出         可表示为：</a:t>
            </a:r>
          </a:p>
          <a:p>
            <a:pPr>
              <a:lnSpc>
                <a:spcPct val="120000"/>
              </a:lnSpc>
            </a:pPr>
            <a:endParaRPr lang="en-US" altLang="zh-CN" sz="2600" b="1" dirty="0"/>
          </a:p>
          <a:p>
            <a:pPr>
              <a:lnSpc>
                <a:spcPct val="120000"/>
              </a:lnSpc>
            </a:pPr>
            <a:endParaRPr lang="en-US" altLang="zh-CN" sz="2600" b="1" dirty="0"/>
          </a:p>
          <a:p>
            <a:pPr>
              <a:lnSpc>
                <a:spcPct val="120000"/>
              </a:lnSpc>
            </a:pPr>
            <a:endParaRPr lang="en-US" altLang="zh-CN" sz="2600" b="1" dirty="0"/>
          </a:p>
          <a:p>
            <a:pPr>
              <a:lnSpc>
                <a:spcPct val="120000"/>
              </a:lnSpc>
            </a:pPr>
            <a:r>
              <a:rPr lang="zh-CN" altLang="en-US" sz="2600" b="1" dirty="0"/>
              <a:t>向量中值滤波的滤波器</a:t>
            </a:r>
            <a:r>
              <a:rPr lang="en-US" altLang="zh-CN" sz="2600" b="1" dirty="0">
                <a:latin typeface="Times New Roman" pitchFamily="18" charset="0"/>
                <a:cs typeface="Times New Roman" pitchFamily="18" charset="0"/>
              </a:rPr>
              <a:t>T</a:t>
            </a:r>
            <a:r>
              <a:rPr lang="zh-CN" altLang="en-US" sz="2600" b="1" dirty="0"/>
              <a:t>直接作用于向量信号         ，滤波器的输出        可表示为</a:t>
            </a:r>
            <a:endParaRPr lang="en-US" altLang="zh-CN" sz="2600" b="1" dirty="0"/>
          </a:p>
          <a:p>
            <a:pPr>
              <a:lnSpc>
                <a:spcPct val="120000"/>
              </a:lnSpc>
            </a:pPr>
            <a:endParaRPr lang="en-US" altLang="zh-CN" sz="2600" b="1" dirty="0"/>
          </a:p>
          <a:p>
            <a:pPr indent="0">
              <a:lnSpc>
                <a:spcPct val="120000"/>
              </a:lnSpc>
              <a:buNone/>
            </a:pPr>
            <a:r>
              <a:rPr lang="zh-CN" altLang="en-US" sz="2600" b="1" dirty="0"/>
              <a:t>克服分量滤波所造成的一些问题。</a:t>
            </a:r>
          </a:p>
        </p:txBody>
      </p:sp>
      <p:graphicFrame>
        <p:nvGraphicFramePr>
          <p:cNvPr id="5" name="Object 4"/>
          <p:cNvGraphicFramePr>
            <a:graphicFrameLocks noChangeAspect="1"/>
          </p:cNvGraphicFramePr>
          <p:nvPr/>
        </p:nvGraphicFramePr>
        <p:xfrm>
          <a:off x="2719387" y="5629752"/>
          <a:ext cx="2171700" cy="349250"/>
        </p:xfrm>
        <a:graphic>
          <a:graphicData uri="http://schemas.openxmlformats.org/presentationml/2006/ole">
            <mc:AlternateContent xmlns:mc="http://schemas.openxmlformats.org/markup-compatibility/2006">
              <mc:Choice xmlns:v="urn:schemas-microsoft-com:vml" Requires="v">
                <p:oleObj name="Formula" r:id="rId3" imgW="2191320" imgH="349920" progId="Equation.Ribbit">
                  <p:embed/>
                </p:oleObj>
              </mc:Choice>
              <mc:Fallback>
                <p:oleObj name="Formula" r:id="rId3" imgW="2191320" imgH="349920" progId="Equation.Ribbit">
                  <p:embed/>
                  <p:pic>
                    <p:nvPicPr>
                      <p:cNvPr id="5" name="Object 4"/>
                      <p:cNvPicPr>
                        <a:picLocks noChangeAspect="1" noChangeArrowheads="1"/>
                      </p:cNvPicPr>
                      <p:nvPr/>
                    </p:nvPicPr>
                    <p:blipFill>
                      <a:blip r:embed="rId4"/>
                      <a:srcRect/>
                      <a:stretch>
                        <a:fillRect/>
                      </a:stretch>
                    </p:blipFill>
                    <p:spPr bwMode="auto">
                      <a:xfrm>
                        <a:off x="2719387" y="5629752"/>
                        <a:ext cx="217170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nvGraphicFramePr>
        <p:xfrm>
          <a:off x="2693272" y="3105099"/>
          <a:ext cx="3186113" cy="1204913"/>
        </p:xfrm>
        <a:graphic>
          <a:graphicData uri="http://schemas.openxmlformats.org/presentationml/2006/ole">
            <mc:AlternateContent xmlns:mc="http://schemas.openxmlformats.org/markup-compatibility/2006">
              <mc:Choice xmlns:v="urn:schemas-microsoft-com:vml" Requires="v">
                <p:oleObj name="Formula" r:id="rId5" imgW="3176280" imgH="1208160" progId="Equation.Ribbit">
                  <p:embed/>
                </p:oleObj>
              </mc:Choice>
              <mc:Fallback>
                <p:oleObj name="Formula" r:id="rId5" imgW="3176280" imgH="1208160" progId="Equation.Ribbit">
                  <p:embed/>
                  <p:pic>
                    <p:nvPicPr>
                      <p:cNvPr id="15" name="Object 12"/>
                      <p:cNvPicPr>
                        <a:picLocks noChangeAspect="1" noChangeArrowheads="1"/>
                      </p:cNvPicPr>
                      <p:nvPr/>
                    </p:nvPicPr>
                    <p:blipFill>
                      <a:blip r:embed="rId6"/>
                      <a:srcRect/>
                      <a:stretch>
                        <a:fillRect/>
                      </a:stretch>
                    </p:blipFill>
                    <p:spPr bwMode="auto">
                      <a:xfrm>
                        <a:off x="2693272" y="3105099"/>
                        <a:ext cx="3186113" cy="1204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9"/>
          <p:cNvGraphicFramePr>
            <a:graphicFrameLocks noChangeAspect="1"/>
          </p:cNvGraphicFramePr>
          <p:nvPr/>
        </p:nvGraphicFramePr>
        <p:xfrm>
          <a:off x="2042397" y="1412776"/>
          <a:ext cx="650875" cy="349250"/>
        </p:xfrm>
        <a:graphic>
          <a:graphicData uri="http://schemas.openxmlformats.org/presentationml/2006/ole">
            <mc:AlternateContent xmlns:mc="http://schemas.openxmlformats.org/markup-compatibility/2006">
              <mc:Choice xmlns:v="urn:schemas-microsoft-com:vml" Requires="v">
                <p:oleObj name="Formula" r:id="rId7" imgW="656640" imgH="349200" progId="Equation.Ribbit">
                  <p:embed/>
                </p:oleObj>
              </mc:Choice>
              <mc:Fallback>
                <p:oleObj name="Formula" r:id="rId7" imgW="656640" imgH="349200" progId="Equation.Ribbit">
                  <p:embed/>
                  <p:pic>
                    <p:nvPicPr>
                      <p:cNvPr id="16" name="Object 9"/>
                      <p:cNvPicPr>
                        <a:picLocks noChangeAspect="1" noChangeArrowheads="1"/>
                      </p:cNvPicPr>
                      <p:nvPr/>
                    </p:nvPicPr>
                    <p:blipFill>
                      <a:blip r:embed="rId8"/>
                      <a:srcRect/>
                      <a:stretch>
                        <a:fillRect/>
                      </a:stretch>
                    </p:blipFill>
                    <p:spPr bwMode="auto">
                      <a:xfrm>
                        <a:off x="2042397" y="1412776"/>
                        <a:ext cx="650875"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0"/>
          <p:cNvGraphicFramePr>
            <a:graphicFrameLocks noChangeAspect="1"/>
          </p:cNvGraphicFramePr>
          <p:nvPr/>
        </p:nvGraphicFramePr>
        <p:xfrm>
          <a:off x="5390431" y="1949127"/>
          <a:ext cx="693737" cy="349250"/>
        </p:xfrm>
        <a:graphic>
          <a:graphicData uri="http://schemas.openxmlformats.org/presentationml/2006/ole">
            <mc:AlternateContent xmlns:mc="http://schemas.openxmlformats.org/markup-compatibility/2006">
              <mc:Choice xmlns:v="urn:schemas-microsoft-com:vml" Requires="v">
                <p:oleObj name="Formula" r:id="rId9" imgW="703440" imgH="349200" progId="Equation.Ribbit">
                  <p:embed/>
                </p:oleObj>
              </mc:Choice>
              <mc:Fallback>
                <p:oleObj name="Formula" r:id="rId9" imgW="703440" imgH="349200" progId="Equation.Ribbit">
                  <p:embed/>
                  <p:pic>
                    <p:nvPicPr>
                      <p:cNvPr id="17" name="Object 10"/>
                      <p:cNvPicPr>
                        <a:picLocks noChangeAspect="1" noChangeArrowheads="1"/>
                      </p:cNvPicPr>
                      <p:nvPr/>
                    </p:nvPicPr>
                    <p:blipFill>
                      <a:blip r:embed="rId10"/>
                      <a:srcRect/>
                      <a:stretch>
                        <a:fillRect/>
                      </a:stretch>
                    </p:blipFill>
                    <p:spPr bwMode="auto">
                      <a:xfrm>
                        <a:off x="5390431" y="1949127"/>
                        <a:ext cx="693737"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1"/>
          <p:cNvGraphicFramePr>
            <a:graphicFrameLocks noChangeAspect="1"/>
          </p:cNvGraphicFramePr>
          <p:nvPr/>
        </p:nvGraphicFramePr>
        <p:xfrm>
          <a:off x="3645140" y="2387640"/>
          <a:ext cx="635000" cy="349250"/>
        </p:xfrm>
        <a:graphic>
          <a:graphicData uri="http://schemas.openxmlformats.org/presentationml/2006/ole">
            <mc:AlternateContent xmlns:mc="http://schemas.openxmlformats.org/markup-compatibility/2006">
              <mc:Choice xmlns:v="urn:schemas-microsoft-com:vml" Requires="v">
                <p:oleObj name="Formula" r:id="rId11" imgW="643320" imgH="349200" progId="Equation.Ribbit">
                  <p:embed/>
                </p:oleObj>
              </mc:Choice>
              <mc:Fallback>
                <p:oleObj name="Formula" r:id="rId11" imgW="643320" imgH="349200" progId="Equation.Ribbit">
                  <p:embed/>
                  <p:pic>
                    <p:nvPicPr>
                      <p:cNvPr id="18" name="Object 11"/>
                      <p:cNvPicPr>
                        <a:picLocks noChangeAspect="1" noChangeArrowheads="1"/>
                      </p:cNvPicPr>
                      <p:nvPr/>
                    </p:nvPicPr>
                    <p:blipFill>
                      <a:blip r:embed="rId12"/>
                      <a:srcRect/>
                      <a:stretch>
                        <a:fillRect/>
                      </a:stretch>
                    </p:blipFill>
                    <p:spPr bwMode="auto">
                      <a:xfrm>
                        <a:off x="3645140" y="2387640"/>
                        <a:ext cx="63500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9"/>
          <p:cNvGraphicFramePr>
            <a:graphicFrameLocks noChangeAspect="1"/>
          </p:cNvGraphicFramePr>
          <p:nvPr/>
        </p:nvGraphicFramePr>
        <p:xfrm>
          <a:off x="7596336" y="4581128"/>
          <a:ext cx="650875" cy="349250"/>
        </p:xfrm>
        <a:graphic>
          <a:graphicData uri="http://schemas.openxmlformats.org/presentationml/2006/ole">
            <mc:AlternateContent xmlns:mc="http://schemas.openxmlformats.org/markup-compatibility/2006">
              <mc:Choice xmlns:v="urn:schemas-microsoft-com:vml" Requires="v">
                <p:oleObj name="Formula" r:id="rId7" imgW="656640" imgH="349200" progId="Equation.Ribbit">
                  <p:embed/>
                </p:oleObj>
              </mc:Choice>
              <mc:Fallback>
                <p:oleObj name="Formula" r:id="rId7" imgW="656640" imgH="349200" progId="Equation.Ribbit">
                  <p:embed/>
                  <p:pic>
                    <p:nvPicPr>
                      <p:cNvPr id="19" name="Object 9"/>
                      <p:cNvPicPr>
                        <a:picLocks noChangeAspect="1" noChangeArrowheads="1"/>
                      </p:cNvPicPr>
                      <p:nvPr/>
                    </p:nvPicPr>
                    <p:blipFill>
                      <a:blip r:embed="rId8"/>
                      <a:srcRect/>
                      <a:stretch>
                        <a:fillRect/>
                      </a:stretch>
                    </p:blipFill>
                    <p:spPr bwMode="auto">
                      <a:xfrm>
                        <a:off x="7596336" y="4581128"/>
                        <a:ext cx="650875"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1"/>
          <p:cNvGraphicFramePr>
            <a:graphicFrameLocks noChangeAspect="1"/>
          </p:cNvGraphicFramePr>
          <p:nvPr/>
        </p:nvGraphicFramePr>
        <p:xfrm>
          <a:off x="3012751" y="5100005"/>
          <a:ext cx="635000" cy="349250"/>
        </p:xfrm>
        <a:graphic>
          <a:graphicData uri="http://schemas.openxmlformats.org/presentationml/2006/ole">
            <mc:AlternateContent xmlns:mc="http://schemas.openxmlformats.org/markup-compatibility/2006">
              <mc:Choice xmlns:v="urn:schemas-microsoft-com:vml" Requires="v">
                <p:oleObj name="Formula" r:id="rId11" imgW="643320" imgH="349200" progId="Equation.Ribbit">
                  <p:embed/>
                </p:oleObj>
              </mc:Choice>
              <mc:Fallback>
                <p:oleObj name="Formula" r:id="rId11" imgW="643320" imgH="349200" progId="Equation.Ribbit">
                  <p:embed/>
                  <p:pic>
                    <p:nvPicPr>
                      <p:cNvPr id="20" name="Object 11"/>
                      <p:cNvPicPr>
                        <a:picLocks noChangeAspect="1" noChangeArrowheads="1"/>
                      </p:cNvPicPr>
                      <p:nvPr/>
                    </p:nvPicPr>
                    <p:blipFill>
                      <a:blip r:embed="rId12"/>
                      <a:srcRect/>
                      <a:stretch>
                        <a:fillRect/>
                      </a:stretch>
                    </p:blipFill>
                    <p:spPr bwMode="auto">
                      <a:xfrm>
                        <a:off x="3012751" y="5100005"/>
                        <a:ext cx="63500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78233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txBox="1">
            <a:spLocks/>
          </p:cNvSpPr>
          <p:nvPr/>
        </p:nvSpPr>
        <p:spPr>
          <a:xfrm>
            <a:off x="459430" y="6400841"/>
            <a:ext cx="8358246" cy="428628"/>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有噪彩色图像的中值滤波示例</a:t>
            </a:r>
          </a:p>
        </p:txBody>
      </p:sp>
      <p:pic>
        <p:nvPicPr>
          <p:cNvPr id="81926" name="Picture 6" descr="Parrot410noise"/>
          <p:cNvPicPr>
            <a:picLocks noChangeAspect="1" noChangeArrowheads="1"/>
          </p:cNvPicPr>
          <p:nvPr/>
        </p:nvPicPr>
        <p:blipFill>
          <a:blip r:embed="rId3"/>
          <a:srcRect/>
          <a:stretch>
            <a:fillRect/>
          </a:stretch>
        </p:blipFill>
        <p:spPr bwMode="auto">
          <a:xfrm>
            <a:off x="747086" y="1234543"/>
            <a:ext cx="2343150" cy="2343150"/>
          </a:xfrm>
          <a:prstGeom prst="rect">
            <a:avLst/>
          </a:prstGeom>
          <a:noFill/>
        </p:spPr>
      </p:pic>
      <p:pic>
        <p:nvPicPr>
          <p:cNvPr id="81925" name="Picture 5" descr="Component median filtering"/>
          <p:cNvPicPr>
            <a:picLocks noChangeAspect="1" noChangeArrowheads="1"/>
          </p:cNvPicPr>
          <p:nvPr/>
        </p:nvPicPr>
        <p:blipFill>
          <a:blip r:embed="rId4"/>
          <a:srcRect/>
          <a:stretch>
            <a:fillRect/>
          </a:stretch>
        </p:blipFill>
        <p:spPr bwMode="auto">
          <a:xfrm>
            <a:off x="3466978" y="1246320"/>
            <a:ext cx="2343150" cy="2343150"/>
          </a:xfrm>
          <a:prstGeom prst="rect">
            <a:avLst/>
          </a:prstGeom>
          <a:noFill/>
        </p:spPr>
      </p:pic>
      <p:pic>
        <p:nvPicPr>
          <p:cNvPr id="81924" name="Picture 4" descr="vector median filtering"/>
          <p:cNvPicPr>
            <a:picLocks noChangeAspect="1" noChangeArrowheads="1"/>
          </p:cNvPicPr>
          <p:nvPr/>
        </p:nvPicPr>
        <p:blipFill>
          <a:blip r:embed="rId5"/>
          <a:srcRect/>
          <a:stretch>
            <a:fillRect/>
          </a:stretch>
        </p:blipFill>
        <p:spPr bwMode="auto">
          <a:xfrm>
            <a:off x="6215074" y="1216584"/>
            <a:ext cx="2343150" cy="2343150"/>
          </a:xfrm>
          <a:prstGeom prst="rect">
            <a:avLst/>
          </a:prstGeom>
          <a:noFill/>
        </p:spPr>
      </p:pic>
      <p:pic>
        <p:nvPicPr>
          <p:cNvPr id="81923" name="Picture 3" descr="Cropped Parrot Noise"/>
          <p:cNvPicPr>
            <a:picLocks noChangeAspect="1" noChangeArrowheads="1"/>
          </p:cNvPicPr>
          <p:nvPr/>
        </p:nvPicPr>
        <p:blipFill>
          <a:blip r:embed="rId6"/>
          <a:srcRect/>
          <a:stretch>
            <a:fillRect/>
          </a:stretch>
        </p:blipFill>
        <p:spPr bwMode="auto">
          <a:xfrm>
            <a:off x="747086" y="3753732"/>
            <a:ext cx="2340000" cy="2340000"/>
          </a:xfrm>
          <a:prstGeom prst="rect">
            <a:avLst/>
          </a:prstGeom>
          <a:noFill/>
        </p:spPr>
      </p:pic>
      <p:pic>
        <p:nvPicPr>
          <p:cNvPr id="81922" name="Picture 2" descr="Cropped Component Median"/>
          <p:cNvPicPr>
            <a:picLocks noChangeAspect="1" noChangeArrowheads="1"/>
          </p:cNvPicPr>
          <p:nvPr/>
        </p:nvPicPr>
        <p:blipFill>
          <a:blip r:embed="rId7"/>
          <a:srcRect/>
          <a:stretch>
            <a:fillRect/>
          </a:stretch>
        </p:blipFill>
        <p:spPr bwMode="auto">
          <a:xfrm>
            <a:off x="3466978" y="3753732"/>
            <a:ext cx="2340000" cy="2340000"/>
          </a:xfrm>
          <a:prstGeom prst="rect">
            <a:avLst/>
          </a:prstGeom>
          <a:noFill/>
        </p:spPr>
      </p:pic>
      <p:pic>
        <p:nvPicPr>
          <p:cNvPr id="81921" name="Picture 1" descr="Cropped Vector Median"/>
          <p:cNvPicPr>
            <a:picLocks noChangeAspect="1" noChangeArrowheads="1"/>
          </p:cNvPicPr>
          <p:nvPr/>
        </p:nvPicPr>
        <p:blipFill>
          <a:blip r:embed="rId8"/>
          <a:srcRect/>
          <a:stretch>
            <a:fillRect/>
          </a:stretch>
        </p:blipFill>
        <p:spPr bwMode="auto">
          <a:xfrm>
            <a:off x="6215074" y="3753732"/>
            <a:ext cx="2340000" cy="2340000"/>
          </a:xfrm>
          <a:prstGeom prst="rect">
            <a:avLst/>
          </a:prstGeom>
          <a:noFill/>
        </p:spPr>
      </p:pic>
      <p:sp>
        <p:nvSpPr>
          <p:cNvPr id="13" name="标题 12"/>
          <p:cNvSpPr>
            <a:spLocks noGrp="1"/>
          </p:cNvSpPr>
          <p:nvPr>
            <p:ph type="title"/>
          </p:nvPr>
        </p:nvSpPr>
        <p:spPr/>
        <p:txBody>
          <a:bodyPr/>
          <a:lstStyle/>
          <a:p>
            <a:pPr marL="274320" lvl="0" indent="-274320">
              <a:spcBef>
                <a:spcPct val="20000"/>
              </a:spcBef>
            </a:pPr>
            <a:r>
              <a:rPr lang="zh-CN" altLang="en-US" dirty="0">
                <a:latin typeface="黑体" pitchFamily="2" charset="-122"/>
                <a:cs typeface="Times New Roman" pitchFamily="18" charset="0"/>
              </a:rPr>
              <a:t>有噪彩色图像的中值滤波示例</a:t>
            </a:r>
            <a:endParaRPr lang="zh-CN" altLang="en-US" dirty="0">
              <a:solidFill>
                <a:schemeClr val="tx1"/>
              </a:solidFill>
              <a:latin typeface="黑体" pitchFamily="2" charset="-122"/>
              <a:cs typeface="Times New Roman" pitchFamily="18" charset="0"/>
            </a:endParaRPr>
          </a:p>
        </p:txBody>
      </p:sp>
      <p:sp>
        <p:nvSpPr>
          <p:cNvPr id="2" name="Rectangle 1"/>
          <p:cNvSpPr/>
          <p:nvPr/>
        </p:nvSpPr>
        <p:spPr>
          <a:xfrm>
            <a:off x="1104977" y="6069584"/>
            <a:ext cx="16273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椒盐噪声图像 </a:t>
            </a:r>
            <a:endParaRPr kumimoji="0" lang="zh-CN" altLang="en-US" sz="1800" b="0" i="0" u="none" strike="noStrike" kern="1200" cap="none" spc="0" normalizeH="0" baseline="0" noProof="0" dirty="0">
              <a:ln>
                <a:noFill/>
              </a:ln>
              <a:solidFill>
                <a:srgbClr val="053E49"/>
              </a:solidFill>
              <a:effectLst/>
              <a:uLnTx/>
              <a:uFillTx/>
              <a:latin typeface="Arial"/>
              <a:ea typeface="+mn-ea"/>
              <a:cs typeface="+mn-cs"/>
            </a:endParaRPr>
          </a:p>
        </p:txBody>
      </p:sp>
      <p:sp>
        <p:nvSpPr>
          <p:cNvPr id="3" name="Rectangle 2"/>
          <p:cNvSpPr/>
          <p:nvPr/>
        </p:nvSpPr>
        <p:spPr>
          <a:xfrm>
            <a:off x="3594037" y="6084004"/>
            <a:ext cx="208903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分量中值滤波图像 </a:t>
            </a:r>
            <a:endParaRPr kumimoji="0" lang="zh-CN" altLang="en-US" sz="1800" b="0" i="0" u="none" strike="noStrike" kern="1200" cap="none" spc="0" normalizeH="0" baseline="0" noProof="0" dirty="0">
              <a:ln>
                <a:noFill/>
              </a:ln>
              <a:solidFill>
                <a:srgbClr val="053E49"/>
              </a:solidFill>
              <a:effectLst/>
              <a:uLnTx/>
              <a:uFillTx/>
              <a:latin typeface="Arial"/>
              <a:ea typeface="+mn-ea"/>
              <a:cs typeface="+mn-cs"/>
            </a:endParaRPr>
          </a:p>
        </p:txBody>
      </p:sp>
      <p:sp>
        <p:nvSpPr>
          <p:cNvPr id="4" name="Rectangle 3"/>
          <p:cNvSpPr/>
          <p:nvPr/>
        </p:nvSpPr>
        <p:spPr>
          <a:xfrm>
            <a:off x="6215074" y="6069584"/>
            <a:ext cx="2031325"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向量中值滤波图像</a:t>
            </a:r>
            <a:endPar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161129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彩色图像锐化</a:t>
            </a:r>
          </a:p>
        </p:txBody>
      </p:sp>
      <p:sp>
        <p:nvSpPr>
          <p:cNvPr id="11" name="内容占位符 10"/>
          <p:cNvSpPr>
            <a:spLocks noGrp="1"/>
          </p:cNvSpPr>
          <p:nvPr>
            <p:ph idx="1"/>
          </p:nvPr>
        </p:nvSpPr>
        <p:spPr>
          <a:xfrm>
            <a:off x="457200" y="1333500"/>
            <a:ext cx="8229600" cy="4039716"/>
          </a:xfrm>
        </p:spPr>
        <p:txBody>
          <a:bodyPr/>
          <a:lstStyle/>
          <a:p>
            <a:pPr>
              <a:lnSpc>
                <a:spcPct val="120000"/>
              </a:lnSpc>
            </a:pPr>
            <a:r>
              <a:rPr lang="zh-CN" altLang="en-US" sz="2600" b="1" dirty="0"/>
              <a:t>对于</a:t>
            </a:r>
            <a:r>
              <a:rPr lang="en-US" altLang="zh-CN" sz="2600" b="1" dirty="0"/>
              <a:t>RGB</a:t>
            </a:r>
            <a:r>
              <a:rPr lang="zh-CN" altLang="en-US" sz="2600" b="1" dirty="0"/>
              <a:t>彩色图像，彩色像素             的拉普拉斯变换表示为</a:t>
            </a:r>
          </a:p>
          <a:p>
            <a:pPr>
              <a:lnSpc>
                <a:spcPct val="120000"/>
              </a:lnSpc>
            </a:pPr>
            <a:endParaRPr lang="zh-CN" altLang="en-US" sz="2600" b="1" dirty="0"/>
          </a:p>
          <a:p>
            <a:pPr>
              <a:lnSpc>
                <a:spcPct val="120000"/>
              </a:lnSpc>
            </a:pPr>
            <a:endParaRPr lang="zh-CN" altLang="en-US" sz="2600" b="1" dirty="0"/>
          </a:p>
          <a:p>
            <a:pPr>
              <a:lnSpc>
                <a:spcPct val="120000"/>
              </a:lnSpc>
            </a:pPr>
            <a:endParaRPr lang="en-US" altLang="zh-CN" sz="2600" b="1" dirty="0"/>
          </a:p>
          <a:p>
            <a:pPr>
              <a:lnSpc>
                <a:spcPct val="120000"/>
              </a:lnSpc>
            </a:pPr>
            <a:r>
              <a:rPr lang="zh-CN" altLang="en-US" sz="2600" b="1" dirty="0"/>
              <a:t>对</a:t>
            </a:r>
            <a:r>
              <a:rPr lang="en-US" altLang="zh-CN" sz="2600" b="1" dirty="0"/>
              <a:t>3</a:t>
            </a:r>
            <a:r>
              <a:rPr lang="zh-CN" altLang="en-US" sz="2600" b="1" dirty="0"/>
              <a:t>个颜色分量同时进行拉普拉斯变换有时会使锐化结果过尖锐且边缘发生颜色失真。</a:t>
            </a:r>
          </a:p>
        </p:txBody>
      </p:sp>
      <p:graphicFrame>
        <p:nvGraphicFramePr>
          <p:cNvPr id="101377" name="Object 1"/>
          <p:cNvGraphicFramePr>
            <a:graphicFrameLocks noChangeAspect="1"/>
          </p:cNvGraphicFramePr>
          <p:nvPr/>
        </p:nvGraphicFramePr>
        <p:xfrm>
          <a:off x="5434991" y="1447595"/>
          <a:ext cx="960438" cy="349250"/>
        </p:xfrm>
        <a:graphic>
          <a:graphicData uri="http://schemas.openxmlformats.org/presentationml/2006/ole">
            <mc:AlternateContent xmlns:mc="http://schemas.openxmlformats.org/markup-compatibility/2006">
              <mc:Choice xmlns:v="urn:schemas-microsoft-com:vml" Requires="v">
                <p:oleObj name="Formula" r:id="rId3" imgW="970200" imgH="349200" progId="Equation.Ribbit">
                  <p:embed/>
                </p:oleObj>
              </mc:Choice>
              <mc:Fallback>
                <p:oleObj name="Formula" r:id="rId3" imgW="970200" imgH="349200" progId="Equation.Ribbit">
                  <p:embed/>
                  <p:pic>
                    <p:nvPicPr>
                      <p:cNvPr id="101377" name="Object 1"/>
                      <p:cNvPicPr>
                        <a:picLocks noChangeAspect="1" noChangeArrowheads="1"/>
                      </p:cNvPicPr>
                      <p:nvPr/>
                    </p:nvPicPr>
                    <p:blipFill>
                      <a:blip r:embed="rId4"/>
                      <a:srcRect/>
                      <a:stretch>
                        <a:fillRect/>
                      </a:stretch>
                    </p:blipFill>
                    <p:spPr bwMode="auto">
                      <a:xfrm>
                        <a:off x="5434991" y="1447595"/>
                        <a:ext cx="960438"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78" name="Object 2"/>
          <p:cNvGraphicFramePr>
            <a:graphicFrameLocks noChangeAspect="1"/>
          </p:cNvGraphicFramePr>
          <p:nvPr/>
        </p:nvGraphicFramePr>
        <p:xfrm>
          <a:off x="2097088" y="2566988"/>
          <a:ext cx="4324350" cy="1211262"/>
        </p:xfrm>
        <a:graphic>
          <a:graphicData uri="http://schemas.openxmlformats.org/presentationml/2006/ole">
            <mc:AlternateContent xmlns:mc="http://schemas.openxmlformats.org/markup-compatibility/2006">
              <mc:Choice xmlns:v="urn:schemas-microsoft-com:vml" Requires="v">
                <p:oleObj name="Formula" r:id="rId5" imgW="4319280" imgH="1208160" progId="Equation.Ribbit">
                  <p:embed/>
                </p:oleObj>
              </mc:Choice>
              <mc:Fallback>
                <p:oleObj name="Formula" r:id="rId5" imgW="4319280" imgH="1208160" progId="Equation.Ribbit">
                  <p:embed/>
                  <p:pic>
                    <p:nvPicPr>
                      <p:cNvPr id="101378" name="Object 2"/>
                      <p:cNvPicPr>
                        <a:picLocks noChangeAspect="1" noChangeArrowheads="1"/>
                      </p:cNvPicPr>
                      <p:nvPr/>
                    </p:nvPicPr>
                    <p:blipFill>
                      <a:blip r:embed="rId6"/>
                      <a:srcRect/>
                      <a:stretch>
                        <a:fillRect/>
                      </a:stretch>
                    </p:blipFill>
                    <p:spPr bwMode="auto">
                      <a:xfrm>
                        <a:off x="2097088" y="2566988"/>
                        <a:ext cx="4324350" cy="1211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70197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table 53"/>
          <p:cNvGraphicFramePr>
            <a:graphicFrameLocks noGrp="1"/>
          </p:cNvGraphicFramePr>
          <p:nvPr/>
        </p:nvGraphicFramePr>
        <p:xfrm>
          <a:off x="0" y="-2"/>
          <a:ext cx="9143364" cy="1244600"/>
        </p:xfrm>
        <a:graphic>
          <a:graphicData uri="http://schemas.openxmlformats.org/drawingml/2006/table">
            <a:tbl>
              <a:tblPr/>
              <a:tblGrid>
                <a:gridCol w="648334">
                  <a:extLst>
                    <a:ext uri="{9D8B030D-6E8A-4147-A177-3AD203B41FA5}">
                      <a16:colId xmlns:a16="http://schemas.microsoft.com/office/drawing/2014/main" val="20000"/>
                    </a:ext>
                  </a:extLst>
                </a:gridCol>
                <a:gridCol w="8495030">
                  <a:extLst>
                    <a:ext uri="{9D8B030D-6E8A-4147-A177-3AD203B41FA5}">
                      <a16:colId xmlns:a16="http://schemas.microsoft.com/office/drawing/2014/main" val="20001"/>
                    </a:ext>
                  </a:extLst>
                </a:gridCol>
              </a:tblGrid>
              <a:tr h="12446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226695" algn="l" rtl="0" eaLnBrk="0">
                        <a:lnSpc>
                          <a:spcPct val="80000"/>
                        </a:lnSpc>
                      </a:pPr>
                      <a:r>
                        <a:rPr sz="1800" spc="-60" dirty="0">
                          <a:solidFill>
                            <a:srgbClr val="FFFFFF">
                              <a:alpha val="100000"/>
                            </a:srgbClr>
                          </a:solidFill>
                          <a:latin typeface="Arial" panose="020B0604020202020204"/>
                          <a:ea typeface="Arial" panose="020B0604020202020204"/>
                          <a:cs typeface="Arial" panose="020B0604020202020204"/>
                        </a:rPr>
                        <a:t>1</a:t>
                      </a:r>
                      <a:r>
                        <a:rPr sz="1800" spc="-50" dirty="0">
                          <a:solidFill>
                            <a:srgbClr val="FFFFFF">
                              <a:alpha val="100000"/>
                            </a:srgbClr>
                          </a:solidFill>
                          <a:latin typeface="Arial" panose="020B0604020202020204"/>
                          <a:ea typeface="Arial" panose="020B0604020202020204"/>
                          <a:cs typeface="Arial" panose="020B0604020202020204"/>
                        </a:rPr>
                        <a:t>0</a:t>
                      </a:r>
                      <a:endParaRPr lang="en-US" altLang="en-US" sz="1800" dirty="0"/>
                    </a:p>
                  </a:txBody>
                  <a:tcPr marL="0" marR="0" marT="0" marB="0">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053E49"/>
                    </a:solidFill>
                  </a:tcPr>
                </a:tc>
                <a:tc>
                  <a:txBody>
                    <a:bodyPr/>
                    <a:lstStyle/>
                    <a:p>
                      <a:pPr algn="l" rtl="0" eaLnBrk="0">
                        <a:lnSpc>
                          <a:spcPct val="123000"/>
                        </a:lnSpc>
                      </a:pPr>
                      <a:endParaRPr lang="en-US" altLang="en-US" sz="1000" dirty="0"/>
                    </a:p>
                    <a:p>
                      <a:pPr algn="l" rtl="0" eaLnBrk="0">
                        <a:lnSpc>
                          <a:spcPct val="124000"/>
                        </a:lnSpc>
                      </a:pPr>
                      <a:endParaRPr lang="en-US" altLang="en-US" sz="1000" dirty="0"/>
                    </a:p>
                    <a:p>
                      <a:pPr algn="r" rtl="0" eaLnBrk="0">
                        <a:lnSpc>
                          <a:spcPct val="96000"/>
                        </a:lnSpc>
                        <a:spcBef>
                          <a:spcPts val="5"/>
                        </a:spcBef>
                      </a:pPr>
                      <a:r>
                        <a:rPr sz="3900" spc="90" dirty="0">
                          <a:solidFill>
                            <a:srgbClr val="FFFFFF">
                              <a:alpha val="100000"/>
                            </a:srgbClr>
                          </a:solidFill>
                          <a:latin typeface="黑体" panose="02010609060101010101" charset="-122"/>
                          <a:ea typeface="黑体" panose="02010609060101010101" charset="-122"/>
                          <a:cs typeface="黑体" panose="02010609060101010101" charset="-122"/>
                        </a:rPr>
                        <a:t>光与颜色的关</a:t>
                      </a:r>
                      <a:r>
                        <a:rPr sz="3900" spc="20" dirty="0">
                          <a:solidFill>
                            <a:srgbClr val="FFFFFF">
                              <a:alpha val="100000"/>
                            </a:srgbClr>
                          </a:solidFill>
                          <a:latin typeface="黑体" panose="02010609060101010101" charset="-122"/>
                          <a:ea typeface="黑体" panose="02010609060101010101" charset="-122"/>
                          <a:cs typeface="黑体" panose="02010609060101010101" charset="-122"/>
                        </a:rPr>
                        <a:t>系</a:t>
                      </a:r>
                      <a:endParaRPr lang="en-US" altLang="en-US" sz="3900" dirty="0"/>
                    </a:p>
                  </a:txBody>
                  <a:tcPr marL="0" marR="0" marT="0" marB="0">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2B7F91"/>
                    </a:solidFill>
                  </a:tcPr>
                </a:tc>
                <a:extLst>
                  <a:ext uri="{0D108BD9-81ED-4DB2-BD59-A6C34878D82A}">
                    <a16:rowId xmlns:a16="http://schemas.microsoft.com/office/drawing/2014/main" val="10000"/>
                  </a:ext>
                </a:extLst>
              </a:tr>
            </a:tbl>
          </a:graphicData>
        </a:graphic>
      </p:graphicFrame>
      <p:sp>
        <p:nvSpPr>
          <p:cNvPr id="54" name="textbox 54"/>
          <p:cNvSpPr/>
          <p:nvPr/>
        </p:nvSpPr>
        <p:spPr>
          <a:xfrm>
            <a:off x="596201" y="1417320"/>
            <a:ext cx="7908925" cy="916939"/>
          </a:xfrm>
          <a:prstGeom prst="rect">
            <a:avLst/>
          </a:prstGeom>
        </p:spPr>
        <p:txBody>
          <a:bodyPr vert="horz" wrap="square" lIns="0" tIns="0" rIns="0" bIns="0"/>
          <a:lstStyle/>
          <a:p>
            <a:pPr algn="l" rtl="0" eaLnBrk="0">
              <a:lnSpc>
                <a:spcPct val="73000"/>
              </a:lnSpc>
            </a:pPr>
            <a:endParaRPr lang="en-US" altLang="en-US" sz="100" dirty="0"/>
          </a:p>
          <a:p>
            <a:pPr marL="355600" indent="-342900" algn="l" rtl="0" eaLnBrk="0">
              <a:lnSpc>
                <a:spcPct val="100000"/>
              </a:lnSpc>
              <a:buFont typeface="Arial" panose="020B0604020202020204" pitchFamily="34" charset="0"/>
              <a:buChar char="•"/>
              <a:tabLst>
                <a:tab pos="149225" algn="l"/>
              </a:tabLst>
            </a:pPr>
            <a:r>
              <a:rPr lang="zh-CN" altLang="en-US" sz="2500" spc="-60" dirty="0">
                <a:solidFill>
                  <a:srgbClr val="000000">
                    <a:alpha val="100000"/>
                  </a:srgbClr>
                </a:solidFill>
                <a:latin typeface="Cambria Math" panose="02040503050406030204"/>
                <a:ea typeface="Cambria Math" panose="02040503050406030204"/>
                <a:cs typeface="Cambria Math" panose="02040503050406030204"/>
              </a:rPr>
              <a:t>光谱分布显示每个波长对应的能量“数量”</a:t>
            </a:r>
            <a:endParaRPr lang="en-US" altLang="en-US" sz="2400" dirty="0"/>
          </a:p>
        </p:txBody>
      </p:sp>
      <p:pic>
        <p:nvPicPr>
          <p:cNvPr id="55" name="picture 55"/>
          <p:cNvPicPr>
            <a:picLocks noChangeAspect="1"/>
          </p:cNvPicPr>
          <p:nvPr/>
        </p:nvPicPr>
        <p:blipFill>
          <a:blip r:embed="rId2"/>
          <a:stretch>
            <a:fillRect/>
          </a:stretch>
        </p:blipFill>
        <p:spPr>
          <a:xfrm rot="21600000">
            <a:off x="578467" y="1498001"/>
            <a:ext cx="137065" cy="273775"/>
          </a:xfrm>
          <a:prstGeom prst="rect">
            <a:avLst/>
          </a:prstGeom>
        </p:spPr>
      </p:pic>
      <p:pic>
        <p:nvPicPr>
          <p:cNvPr id="56" name="picture 56"/>
          <p:cNvPicPr>
            <a:picLocks noChangeAspect="1"/>
          </p:cNvPicPr>
          <p:nvPr/>
        </p:nvPicPr>
        <p:blipFill>
          <a:blip r:embed="rId3"/>
          <a:stretch>
            <a:fillRect/>
          </a:stretch>
        </p:blipFill>
        <p:spPr>
          <a:xfrm rot="21600000">
            <a:off x="1229868" y="3675378"/>
            <a:ext cx="1431036" cy="2286000"/>
          </a:xfrm>
          <a:prstGeom prst="rect">
            <a:avLst/>
          </a:prstGeom>
        </p:spPr>
      </p:pic>
      <p:pic>
        <p:nvPicPr>
          <p:cNvPr id="57" name="picture 57"/>
          <p:cNvPicPr>
            <a:picLocks noChangeAspect="1"/>
          </p:cNvPicPr>
          <p:nvPr/>
        </p:nvPicPr>
        <p:blipFill>
          <a:blip r:embed="rId4"/>
          <a:stretch>
            <a:fillRect/>
          </a:stretch>
        </p:blipFill>
        <p:spPr>
          <a:xfrm rot="21600000">
            <a:off x="4997195" y="3666234"/>
            <a:ext cx="1429511" cy="2286000"/>
          </a:xfrm>
          <a:prstGeom prst="rect">
            <a:avLst/>
          </a:prstGeom>
        </p:spPr>
      </p:pic>
      <p:pic>
        <p:nvPicPr>
          <p:cNvPr id="58" name="picture 58"/>
          <p:cNvPicPr>
            <a:picLocks noChangeAspect="1"/>
          </p:cNvPicPr>
          <p:nvPr/>
        </p:nvPicPr>
        <p:blipFill>
          <a:blip r:embed="rId5"/>
          <a:stretch>
            <a:fillRect/>
          </a:stretch>
        </p:blipFill>
        <p:spPr>
          <a:xfrm rot="21600000">
            <a:off x="3108960" y="3666234"/>
            <a:ext cx="1429511" cy="2286000"/>
          </a:xfrm>
          <a:prstGeom prst="rect">
            <a:avLst/>
          </a:prstGeom>
        </p:spPr>
      </p:pic>
      <p:pic>
        <p:nvPicPr>
          <p:cNvPr id="59" name="picture 59"/>
          <p:cNvPicPr>
            <a:picLocks noChangeAspect="1"/>
          </p:cNvPicPr>
          <p:nvPr/>
        </p:nvPicPr>
        <p:blipFill>
          <a:blip r:embed="rId6"/>
          <a:stretch>
            <a:fillRect/>
          </a:stretch>
        </p:blipFill>
        <p:spPr>
          <a:xfrm rot="21600000">
            <a:off x="6885431" y="3670807"/>
            <a:ext cx="1426464" cy="2286000"/>
          </a:xfrm>
          <a:prstGeom prst="rect">
            <a:avLst/>
          </a:prstGeom>
        </p:spPr>
      </p:pic>
      <p:pic>
        <p:nvPicPr>
          <p:cNvPr id="60" name="picture 60"/>
          <p:cNvPicPr>
            <a:picLocks noChangeAspect="1"/>
          </p:cNvPicPr>
          <p:nvPr/>
        </p:nvPicPr>
        <p:blipFill>
          <a:blip r:embed="rId7"/>
          <a:stretch>
            <a:fillRect/>
          </a:stretch>
        </p:blipFill>
        <p:spPr>
          <a:xfrm rot="21600000">
            <a:off x="5003291" y="2334259"/>
            <a:ext cx="1429511" cy="1290827"/>
          </a:xfrm>
          <a:prstGeom prst="rect">
            <a:avLst/>
          </a:prstGeom>
        </p:spPr>
      </p:pic>
      <p:pic>
        <p:nvPicPr>
          <p:cNvPr id="61" name="picture 61"/>
          <p:cNvPicPr>
            <a:picLocks noChangeAspect="1"/>
          </p:cNvPicPr>
          <p:nvPr/>
        </p:nvPicPr>
        <p:blipFill>
          <a:blip r:embed="rId8"/>
          <a:stretch>
            <a:fillRect/>
          </a:stretch>
        </p:blipFill>
        <p:spPr>
          <a:xfrm rot="21600000">
            <a:off x="1240536" y="2376931"/>
            <a:ext cx="1427987" cy="1205483"/>
          </a:xfrm>
          <a:prstGeom prst="rect">
            <a:avLst/>
          </a:prstGeom>
        </p:spPr>
      </p:pic>
      <p:pic>
        <p:nvPicPr>
          <p:cNvPr id="62" name="picture 62"/>
          <p:cNvPicPr>
            <a:picLocks noChangeAspect="1"/>
          </p:cNvPicPr>
          <p:nvPr/>
        </p:nvPicPr>
        <p:blipFill>
          <a:blip r:embed="rId9"/>
          <a:stretch>
            <a:fillRect/>
          </a:stretch>
        </p:blipFill>
        <p:spPr>
          <a:xfrm rot="21600000">
            <a:off x="6885431" y="2381502"/>
            <a:ext cx="1429511" cy="1197864"/>
          </a:xfrm>
          <a:prstGeom prst="rect">
            <a:avLst/>
          </a:prstGeom>
        </p:spPr>
      </p:pic>
      <p:pic>
        <p:nvPicPr>
          <p:cNvPr id="63" name="picture 63"/>
          <p:cNvPicPr>
            <a:picLocks noChangeAspect="1"/>
          </p:cNvPicPr>
          <p:nvPr/>
        </p:nvPicPr>
        <p:blipFill>
          <a:blip r:embed="rId10"/>
          <a:stretch>
            <a:fillRect/>
          </a:stretch>
        </p:blipFill>
        <p:spPr>
          <a:xfrm rot="21600000">
            <a:off x="3122676" y="2392171"/>
            <a:ext cx="1427988" cy="1175003"/>
          </a:xfrm>
          <a:prstGeom prst="rect">
            <a:avLst/>
          </a:prstGeom>
        </p:spPr>
      </p:pic>
      <p:sp>
        <p:nvSpPr>
          <p:cNvPr id="3" name="文本框 2">
            <a:extLst>
              <a:ext uri="{FF2B5EF4-FFF2-40B4-BE49-F238E27FC236}">
                <a16:creationId xmlns:a16="http://schemas.microsoft.com/office/drawing/2014/main" id="{A550F15C-1825-C94F-2F43-C1A00318AA64}"/>
              </a:ext>
            </a:extLst>
          </p:cNvPr>
          <p:cNvSpPr txBox="1"/>
          <p:nvPr/>
        </p:nvSpPr>
        <p:spPr>
          <a:xfrm>
            <a:off x="3420236" y="6164699"/>
            <a:ext cx="4583430" cy="369332"/>
          </a:xfrm>
          <a:prstGeom prst="rect">
            <a:avLst/>
          </a:prstGeom>
          <a:noFill/>
        </p:spPr>
        <p:txBody>
          <a:bodyPr wrap="square">
            <a:spAutoFit/>
          </a:bodyPr>
          <a:lstStyle/>
          <a:p>
            <a:r>
              <a:rPr lang="zh-CN" altLang="en-US" b="0" i="0" dirty="0">
                <a:solidFill>
                  <a:srgbClr val="0D0D0D"/>
                </a:solidFill>
                <a:effectLst/>
                <a:latin typeface="Söhne"/>
              </a:rPr>
              <a:t>表面反射光谱的一些示例</a:t>
            </a: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1220295" y="6202374"/>
            <a:ext cx="7262417" cy="357190"/>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zh-CN" alt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彩色图像拉普拉斯锐化处理示例</a:t>
            </a:r>
          </a:p>
        </p:txBody>
      </p:sp>
      <p:sp>
        <p:nvSpPr>
          <p:cNvPr id="15" name="矩形 14"/>
          <p:cNvSpPr/>
          <p:nvPr/>
        </p:nvSpPr>
        <p:spPr>
          <a:xfrm>
            <a:off x="881594" y="5784752"/>
            <a:ext cx="223867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仅</a:t>
            </a:r>
            <a:r>
              <a:rPr kumimoji="0" 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V</a:t>
            </a: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分量的拉普拉斯</a:t>
            </a:r>
          </a:p>
        </p:txBody>
      </p:sp>
      <p:pic>
        <p:nvPicPr>
          <p:cNvPr id="82947" name="Picture 3" descr="peppers_hsv_sharp"/>
          <p:cNvPicPr>
            <a:picLocks noChangeAspect="1" noChangeArrowheads="1"/>
          </p:cNvPicPr>
          <p:nvPr/>
        </p:nvPicPr>
        <p:blipFill>
          <a:blip r:embed="rId3"/>
          <a:srcRect/>
          <a:stretch>
            <a:fillRect/>
          </a:stretch>
        </p:blipFill>
        <p:spPr bwMode="auto">
          <a:xfrm>
            <a:off x="637575" y="3693314"/>
            <a:ext cx="2640000" cy="1980000"/>
          </a:xfrm>
          <a:prstGeom prst="rect">
            <a:avLst/>
          </a:prstGeom>
          <a:noFill/>
        </p:spPr>
      </p:pic>
      <p:pic>
        <p:nvPicPr>
          <p:cNvPr id="82946" name="Picture 2" descr="peppers_edge"/>
          <p:cNvPicPr>
            <a:picLocks noChangeAspect="1" noChangeArrowheads="1"/>
          </p:cNvPicPr>
          <p:nvPr/>
        </p:nvPicPr>
        <p:blipFill>
          <a:blip r:embed="rId4"/>
          <a:srcRect/>
          <a:stretch>
            <a:fillRect/>
          </a:stretch>
        </p:blipFill>
        <p:spPr bwMode="auto">
          <a:xfrm>
            <a:off x="3396576" y="3693314"/>
            <a:ext cx="2640000" cy="1980000"/>
          </a:xfrm>
          <a:prstGeom prst="rect">
            <a:avLst/>
          </a:prstGeom>
          <a:noFill/>
        </p:spPr>
      </p:pic>
      <p:pic>
        <p:nvPicPr>
          <p:cNvPr id="82945" name="Picture 1" descr="peppers_sharp"/>
          <p:cNvPicPr>
            <a:picLocks noChangeAspect="1" noChangeArrowheads="1"/>
          </p:cNvPicPr>
          <p:nvPr/>
        </p:nvPicPr>
        <p:blipFill>
          <a:blip r:embed="rId5"/>
          <a:srcRect/>
          <a:stretch>
            <a:fillRect/>
          </a:stretch>
        </p:blipFill>
        <p:spPr bwMode="auto">
          <a:xfrm>
            <a:off x="6155577" y="3693314"/>
            <a:ext cx="2640000" cy="1980000"/>
          </a:xfrm>
          <a:prstGeom prst="rect">
            <a:avLst/>
          </a:prstGeom>
          <a:noFill/>
        </p:spPr>
      </p:pic>
      <p:sp>
        <p:nvSpPr>
          <p:cNvPr id="7" name="标题 6"/>
          <p:cNvSpPr>
            <a:spLocks noGrp="1"/>
          </p:cNvSpPr>
          <p:nvPr>
            <p:ph type="title"/>
          </p:nvPr>
        </p:nvSpPr>
        <p:spPr/>
        <p:txBody>
          <a:bodyPr/>
          <a:lstStyle/>
          <a:p>
            <a:r>
              <a:rPr lang="zh-CN" altLang="en-US" dirty="0"/>
              <a:t>彩色图像锐化</a:t>
            </a:r>
          </a:p>
        </p:txBody>
      </p:sp>
      <p:sp>
        <p:nvSpPr>
          <p:cNvPr id="12" name="矩形 14"/>
          <p:cNvSpPr/>
          <p:nvPr/>
        </p:nvSpPr>
        <p:spPr>
          <a:xfrm>
            <a:off x="6451043" y="5784752"/>
            <a:ext cx="201427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拉普拉斯锐化图像</a:t>
            </a:r>
          </a:p>
        </p:txBody>
      </p:sp>
      <p:sp>
        <p:nvSpPr>
          <p:cNvPr id="13" name="矩形 14"/>
          <p:cNvSpPr/>
          <p:nvPr/>
        </p:nvSpPr>
        <p:spPr>
          <a:xfrm>
            <a:off x="3960009" y="5784752"/>
            <a:ext cx="156978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拉普拉斯图像</a:t>
            </a:r>
          </a:p>
        </p:txBody>
      </p:sp>
      <p:pic>
        <p:nvPicPr>
          <p:cNvPr id="227330" name="Picture 2" descr="peppe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75" y="1280190"/>
            <a:ext cx="2638800" cy="1976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4"/>
          <p:cNvSpPr/>
          <p:nvPr/>
        </p:nvSpPr>
        <p:spPr>
          <a:xfrm>
            <a:off x="1309203" y="3290561"/>
            <a:ext cx="129674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灰度图像</a:t>
            </a:r>
          </a:p>
        </p:txBody>
      </p:sp>
    </p:spTree>
    <p:extLst>
      <p:ext uri="{BB962C8B-B14F-4D97-AF65-F5344CB8AC3E}">
        <p14:creationId xmlns:p14="http://schemas.microsoft.com/office/powerpoint/2010/main" val="38841384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彩色图像分割</a:t>
            </a:r>
          </a:p>
        </p:txBody>
      </p:sp>
      <p:sp>
        <p:nvSpPr>
          <p:cNvPr id="10" name="内容占位符 9"/>
          <p:cNvSpPr>
            <a:spLocks noGrp="1"/>
          </p:cNvSpPr>
          <p:nvPr>
            <p:ph idx="1"/>
          </p:nvPr>
        </p:nvSpPr>
        <p:spPr>
          <a:xfrm>
            <a:off x="457200" y="1340768"/>
            <a:ext cx="8229600" cy="5017190"/>
          </a:xfrm>
        </p:spPr>
        <p:txBody>
          <a:bodyPr/>
          <a:lstStyle/>
          <a:p>
            <a:pPr>
              <a:lnSpc>
                <a:spcPct val="120000"/>
              </a:lnSpc>
            </a:pPr>
            <a:r>
              <a:rPr lang="zh-CN" altLang="en-US" sz="2600" b="1" dirty="0">
                <a:solidFill>
                  <a:srgbClr val="0033CC"/>
                </a:solidFill>
              </a:rPr>
              <a:t>图像分割</a:t>
            </a:r>
            <a:r>
              <a:rPr lang="zh-CN" altLang="en-US" sz="2600" b="1" dirty="0"/>
              <a:t>是根据需要将图像划分为有意义的若干区域，或者提取感兴趣目标的图像处理技术。</a:t>
            </a:r>
            <a:endParaRPr lang="en-US" altLang="zh-CN" sz="2600" b="1" dirty="0"/>
          </a:p>
          <a:p>
            <a:r>
              <a:rPr lang="zh-CN" altLang="en-US" sz="2600" dirty="0"/>
              <a:t>一种简单的</a:t>
            </a:r>
            <a:r>
              <a:rPr lang="zh-CN" altLang="zh-CN" sz="2600" dirty="0"/>
              <a:t>彩色图像分割</a:t>
            </a:r>
            <a:r>
              <a:rPr lang="zh-CN" altLang="en-US" sz="2600" dirty="0"/>
              <a:t>是</a:t>
            </a:r>
            <a:r>
              <a:rPr lang="zh-CN" altLang="zh-CN" sz="2600" dirty="0"/>
              <a:t>在颜色空间中分割</a:t>
            </a:r>
            <a:r>
              <a:rPr lang="zh-CN" altLang="zh-CN" sz="2600" dirty="0">
                <a:solidFill>
                  <a:srgbClr val="0000FF"/>
                </a:solidFill>
              </a:rPr>
              <a:t>相似</a:t>
            </a:r>
            <a:r>
              <a:rPr lang="zh-CN" altLang="en-US" sz="2600" dirty="0"/>
              <a:t>的</a:t>
            </a:r>
            <a:r>
              <a:rPr lang="zh-CN" altLang="zh-CN" sz="2600" dirty="0"/>
              <a:t>颜色区域。</a:t>
            </a:r>
            <a:endParaRPr lang="en-US" altLang="zh-CN" sz="2600" b="1" dirty="0"/>
          </a:p>
          <a:p>
            <a:pPr>
              <a:lnSpc>
                <a:spcPct val="120000"/>
              </a:lnSpc>
            </a:pPr>
            <a:r>
              <a:rPr lang="zh-CN" altLang="en-US" sz="2600" dirty="0"/>
              <a:t>依据所用的颜色空间，彩色图像分割方法分为</a:t>
            </a:r>
            <a:endParaRPr lang="zh-CN" altLang="en-US" sz="2600" b="1" dirty="0"/>
          </a:p>
          <a:p>
            <a:pPr lvl="1">
              <a:lnSpc>
                <a:spcPct val="120000"/>
              </a:lnSpc>
            </a:pPr>
            <a:r>
              <a:rPr lang="en-US" altLang="zh-CN" b="1" dirty="0"/>
              <a:t>RGB</a:t>
            </a:r>
            <a:r>
              <a:rPr lang="zh-CN" altLang="en-US" b="1" dirty="0"/>
              <a:t>颜色空间的彩色图像分割</a:t>
            </a:r>
            <a:endParaRPr lang="en-US" altLang="zh-CN" b="1" dirty="0"/>
          </a:p>
          <a:p>
            <a:pPr lvl="1">
              <a:lnSpc>
                <a:spcPct val="120000"/>
              </a:lnSpc>
            </a:pPr>
            <a:r>
              <a:rPr lang="zh-CN" altLang="en-US" b="1" dirty="0"/>
              <a:t>亮度</a:t>
            </a:r>
            <a:r>
              <a:rPr lang="en-US" altLang="zh-CN" b="1" dirty="0"/>
              <a:t>-</a:t>
            </a:r>
            <a:r>
              <a:rPr lang="zh-CN" altLang="en-US" b="1" dirty="0"/>
              <a:t>色度颜色空间的彩色图像分割</a:t>
            </a:r>
            <a:endParaRPr lang="en-US" altLang="zh-CN" b="1" dirty="0"/>
          </a:p>
        </p:txBody>
      </p:sp>
    </p:spTree>
    <p:extLst>
      <p:ext uri="{BB962C8B-B14F-4D97-AF65-F5344CB8AC3E}">
        <p14:creationId xmlns:p14="http://schemas.microsoft.com/office/powerpoint/2010/main" val="36045244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RGB</a:t>
            </a:r>
            <a:r>
              <a:rPr lang="zh-CN" altLang="en-US" dirty="0"/>
              <a:t>颜色空间的彩色图像分割</a:t>
            </a:r>
          </a:p>
        </p:txBody>
      </p:sp>
      <p:sp>
        <p:nvSpPr>
          <p:cNvPr id="10" name="内容占位符 9"/>
          <p:cNvSpPr>
            <a:spLocks noGrp="1"/>
          </p:cNvSpPr>
          <p:nvPr>
            <p:ph idx="1"/>
          </p:nvPr>
        </p:nvSpPr>
        <p:spPr>
          <a:xfrm>
            <a:off x="457200" y="1333500"/>
            <a:ext cx="8229600" cy="5024458"/>
          </a:xfrm>
        </p:spPr>
        <p:txBody>
          <a:bodyPr/>
          <a:lstStyle/>
          <a:p>
            <a:r>
              <a:rPr lang="zh-CN" altLang="en-US" sz="2600" dirty="0"/>
              <a:t>设彩色</a:t>
            </a:r>
            <a:r>
              <a:rPr lang="zh-CN" altLang="en-US" sz="2600" b="1" dirty="0"/>
              <a:t>像素表示为</a:t>
            </a:r>
            <a:r>
              <a:rPr lang="en-US" altLang="zh-CN" sz="2600" b="1" dirty="0"/>
              <a:t>RGB</a:t>
            </a:r>
            <a:r>
              <a:rPr lang="zh-CN" altLang="en-US" sz="2600" b="1" dirty="0"/>
              <a:t>颜色向量 </a:t>
            </a:r>
            <a:endParaRPr lang="en-US" altLang="zh-CN" sz="2600" b="1" dirty="0"/>
          </a:p>
          <a:p>
            <a:pPr>
              <a:lnSpc>
                <a:spcPct val="120000"/>
              </a:lnSpc>
            </a:pPr>
            <a:endParaRPr lang="en-US" altLang="zh-CN" sz="2600" b="1" dirty="0"/>
          </a:p>
          <a:p>
            <a:pPr>
              <a:lnSpc>
                <a:spcPct val="120000"/>
              </a:lnSpc>
            </a:pPr>
            <a:r>
              <a:rPr lang="zh-CN" altLang="en-US" sz="2600" b="1" dirty="0"/>
              <a:t>感兴趣区域的平均颜色表示为向量</a:t>
            </a:r>
            <a:endParaRPr lang="en-US" altLang="zh-CN" sz="2600" b="1" dirty="0"/>
          </a:p>
          <a:p>
            <a:pPr>
              <a:lnSpc>
                <a:spcPct val="120000"/>
              </a:lnSpc>
            </a:pPr>
            <a:endParaRPr lang="en-US" altLang="zh-CN" sz="2600" b="1" dirty="0"/>
          </a:p>
          <a:p>
            <a:r>
              <a:rPr lang="zh-CN" altLang="en-US" sz="2600" dirty="0"/>
              <a:t>判断图像中每一个像素的颜色向量与均值向量的相似程度</a:t>
            </a:r>
            <a:endParaRPr lang="en-US" altLang="zh-CN" sz="2600" dirty="0"/>
          </a:p>
          <a:p>
            <a:pPr lvl="1"/>
            <a:r>
              <a:rPr lang="zh-CN" altLang="en-US" sz="2600" dirty="0"/>
              <a:t>若相似，则</a:t>
            </a:r>
            <a:r>
              <a:rPr lang="zh-CN" altLang="en-US" sz="2600" dirty="0">
                <a:solidFill>
                  <a:srgbClr val="0000FF"/>
                </a:solidFill>
              </a:rPr>
              <a:t>属于</a:t>
            </a:r>
            <a:r>
              <a:rPr lang="zh-CN" altLang="en-US" sz="2600" dirty="0"/>
              <a:t>感兴趣区域，</a:t>
            </a:r>
            <a:endParaRPr lang="en-US" altLang="zh-CN" sz="2600" dirty="0"/>
          </a:p>
          <a:p>
            <a:pPr lvl="1"/>
            <a:r>
              <a:rPr lang="zh-CN" altLang="en-US" sz="2600" dirty="0"/>
              <a:t>否则，</a:t>
            </a:r>
            <a:r>
              <a:rPr lang="zh-CN" altLang="en-US" sz="2600" dirty="0">
                <a:solidFill>
                  <a:srgbClr val="0000FF"/>
                </a:solidFill>
              </a:rPr>
              <a:t>不属于</a:t>
            </a:r>
            <a:r>
              <a:rPr lang="zh-CN" altLang="en-US" sz="2600" dirty="0"/>
              <a:t>感兴趣区域。 </a:t>
            </a:r>
          </a:p>
          <a:p>
            <a:pPr>
              <a:lnSpc>
                <a:spcPct val="120000"/>
              </a:lnSpc>
            </a:pPr>
            <a:endParaRPr lang="en-US" altLang="zh-CN" sz="2600" b="1" dirty="0"/>
          </a:p>
          <a:p>
            <a:pPr>
              <a:lnSpc>
                <a:spcPct val="120000"/>
              </a:lnSpc>
            </a:pPr>
            <a:endParaRPr lang="zh-CN" altLang="en-US" sz="2600" b="1" dirty="0"/>
          </a:p>
          <a:p>
            <a:pPr>
              <a:lnSpc>
                <a:spcPct val="120000"/>
              </a:lnSpc>
            </a:pPr>
            <a:endParaRPr lang="zh-CN" altLang="en-US" sz="2600" b="1" dirty="0"/>
          </a:p>
        </p:txBody>
      </p:sp>
      <p:graphicFrame>
        <p:nvGraphicFramePr>
          <p:cNvPr id="151557" name="Object 5"/>
          <p:cNvGraphicFramePr>
            <a:graphicFrameLocks/>
          </p:cNvGraphicFramePr>
          <p:nvPr/>
        </p:nvGraphicFramePr>
        <p:xfrm>
          <a:off x="1907704" y="1916832"/>
          <a:ext cx="5579280" cy="419100"/>
        </p:xfrm>
        <a:graphic>
          <a:graphicData uri="http://schemas.openxmlformats.org/presentationml/2006/ole">
            <mc:AlternateContent xmlns:mc="http://schemas.openxmlformats.org/markup-compatibility/2006">
              <mc:Choice xmlns:v="urn:schemas-microsoft-com:vml" Requires="v">
                <p:oleObj name="Formula" r:id="rId2" imgW="5579280" imgH="415800" progId="Equation.Ribbit">
                  <p:embed/>
                </p:oleObj>
              </mc:Choice>
              <mc:Fallback>
                <p:oleObj name="Formula" r:id="rId2" imgW="5579280" imgH="415800" progId="Equation.Ribbit">
                  <p:embed/>
                  <p:pic>
                    <p:nvPicPr>
                      <p:cNvPr id="151557" name="Object 5"/>
                      <p:cNvPicPr>
                        <a:picLocks noChangeAspect="1" noChangeArrowheads="1"/>
                      </p:cNvPicPr>
                      <p:nvPr/>
                    </p:nvPicPr>
                    <p:blipFill>
                      <a:blip r:embed="rId3"/>
                      <a:srcRect/>
                      <a:stretch>
                        <a:fillRect/>
                      </a:stretch>
                    </p:blipFill>
                    <p:spPr bwMode="auto">
                      <a:xfrm>
                        <a:off x="1907704" y="1916832"/>
                        <a:ext cx="557928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559" name="Object 7"/>
          <p:cNvGraphicFramePr>
            <a:graphicFrameLocks/>
          </p:cNvGraphicFramePr>
          <p:nvPr/>
        </p:nvGraphicFramePr>
        <p:xfrm>
          <a:off x="1907704" y="3000819"/>
          <a:ext cx="5648040" cy="484187"/>
        </p:xfrm>
        <a:graphic>
          <a:graphicData uri="http://schemas.openxmlformats.org/presentationml/2006/ole">
            <mc:AlternateContent xmlns:mc="http://schemas.openxmlformats.org/markup-compatibility/2006">
              <mc:Choice xmlns:v="urn:schemas-microsoft-com:vml" Requires="v">
                <p:oleObj name="Formula" r:id="rId4" imgW="5648040" imgH="485280" progId="Equation.Ribbit">
                  <p:embed/>
                </p:oleObj>
              </mc:Choice>
              <mc:Fallback>
                <p:oleObj name="Formula" r:id="rId4" imgW="5648040" imgH="485280" progId="Equation.Ribbit">
                  <p:embed/>
                  <p:pic>
                    <p:nvPicPr>
                      <p:cNvPr id="151559" name="Object 7"/>
                      <p:cNvPicPr>
                        <a:picLocks noChangeAspect="1" noChangeArrowheads="1"/>
                      </p:cNvPicPr>
                      <p:nvPr/>
                    </p:nvPicPr>
                    <p:blipFill>
                      <a:blip r:embed="rId5"/>
                      <a:srcRect/>
                      <a:stretch>
                        <a:fillRect/>
                      </a:stretch>
                    </p:blipFill>
                    <p:spPr bwMode="auto">
                      <a:xfrm>
                        <a:off x="1907704" y="3000819"/>
                        <a:ext cx="5648040"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643623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E:\书稿\数字图像处理书稿\VISIO\彩色图像处理\彩色分割(1) - 副本.e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684774" y="2852936"/>
            <a:ext cx="4906313" cy="4173001"/>
          </a:xfrm>
          <a:prstGeom prst="rect">
            <a:avLst/>
          </a:prstGeom>
          <a:noFill/>
          <a:ln>
            <a:noFill/>
          </a:ln>
        </p:spPr>
      </p:pic>
      <p:sp>
        <p:nvSpPr>
          <p:cNvPr id="6" name="标题 5"/>
          <p:cNvSpPr>
            <a:spLocks noGrp="1"/>
          </p:cNvSpPr>
          <p:nvPr>
            <p:ph type="title"/>
          </p:nvPr>
        </p:nvSpPr>
        <p:spPr/>
        <p:txBody>
          <a:bodyPr/>
          <a:lstStyle/>
          <a:p>
            <a:pPr marL="274320" indent="-274320">
              <a:spcBef>
                <a:spcPct val="20000"/>
              </a:spcBef>
            </a:pPr>
            <a:r>
              <a:rPr lang="zh-CN" altLang="en-US" dirty="0">
                <a:latin typeface="黑体" panose="02010609060101010101" pitchFamily="49" charset="-122"/>
                <a:ea typeface="黑体" panose="02010609060101010101" pitchFamily="49" charset="-122"/>
                <a:cs typeface="Times New Roman" pitchFamily="18" charset="0"/>
              </a:rPr>
              <a:t>数据聚类中的距离测度</a:t>
            </a:r>
          </a:p>
        </p:txBody>
      </p:sp>
      <p:sp>
        <p:nvSpPr>
          <p:cNvPr id="4" name="Content Placeholder 3"/>
          <p:cNvSpPr>
            <a:spLocks noGrp="1"/>
          </p:cNvSpPr>
          <p:nvPr>
            <p:ph idx="1"/>
          </p:nvPr>
        </p:nvSpPr>
        <p:spPr>
          <a:xfrm>
            <a:off x="638175" y="1333501"/>
            <a:ext cx="8048625" cy="655340"/>
          </a:xfrm>
        </p:spPr>
        <p:txBody>
          <a:bodyPr/>
          <a:lstStyle/>
          <a:p>
            <a:r>
              <a:rPr lang="zh-CN" altLang="en-US" sz="2600" b="1" dirty="0"/>
              <a:t>           与            之间的</a:t>
            </a:r>
            <a:r>
              <a:rPr lang="zh-CN" altLang="en-US" sz="2600" b="1" dirty="0">
                <a:solidFill>
                  <a:srgbClr val="7D2E8F"/>
                </a:solidFill>
              </a:rPr>
              <a:t>欧氏（</a:t>
            </a:r>
            <a:r>
              <a:rPr lang="en-US" altLang="zh-CN" sz="2600" dirty="0">
                <a:solidFill>
                  <a:srgbClr val="7D2E8F"/>
                </a:solidFill>
              </a:rPr>
              <a:t>Euclidean</a:t>
            </a:r>
            <a:r>
              <a:rPr lang="zh-CN" altLang="en-US" sz="2600" b="1" dirty="0">
                <a:solidFill>
                  <a:srgbClr val="7D2E8F"/>
                </a:solidFill>
              </a:rPr>
              <a:t>）距离</a:t>
            </a:r>
            <a:r>
              <a:rPr lang="zh-CN" altLang="en-US" sz="2600" b="1" dirty="0"/>
              <a:t>定义为</a:t>
            </a:r>
          </a:p>
        </p:txBody>
      </p:sp>
      <p:graphicFrame>
        <p:nvGraphicFramePr>
          <p:cNvPr id="10" name="Object 9"/>
          <p:cNvGraphicFramePr>
            <a:graphicFrameLocks noChangeAspect="1"/>
          </p:cNvGraphicFramePr>
          <p:nvPr/>
        </p:nvGraphicFramePr>
        <p:xfrm>
          <a:off x="1185863" y="1428474"/>
          <a:ext cx="846138" cy="350838"/>
        </p:xfrm>
        <a:graphic>
          <a:graphicData uri="http://schemas.openxmlformats.org/presentationml/2006/ole">
            <mc:AlternateContent xmlns:mc="http://schemas.openxmlformats.org/markup-compatibility/2006">
              <mc:Choice xmlns:v="urn:schemas-microsoft-com:vml" Requires="v">
                <p:oleObj name="Formula" r:id="rId4" imgW="970200" imgH="349200" progId="Equation.Ribbit">
                  <p:embed/>
                </p:oleObj>
              </mc:Choice>
              <mc:Fallback>
                <p:oleObj name="Formula" r:id="rId4" imgW="970200" imgH="349200" progId="Equation.Ribbit">
                  <p:embed/>
                  <p:pic>
                    <p:nvPicPr>
                      <p:cNvPr id="10" name="Object 9"/>
                      <p:cNvPicPr>
                        <a:picLocks noChangeAspect="1" noChangeArrowheads="1"/>
                      </p:cNvPicPr>
                      <p:nvPr/>
                    </p:nvPicPr>
                    <p:blipFill>
                      <a:blip r:embed="rId5"/>
                      <a:srcRect/>
                      <a:stretch>
                        <a:fillRect/>
                      </a:stretch>
                    </p:blipFill>
                    <p:spPr bwMode="auto">
                      <a:xfrm>
                        <a:off x="1185863" y="1428474"/>
                        <a:ext cx="846138"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2483768" y="1412599"/>
          <a:ext cx="852487" cy="382587"/>
        </p:xfrm>
        <a:graphic>
          <a:graphicData uri="http://schemas.openxmlformats.org/presentationml/2006/ole">
            <mc:AlternateContent xmlns:mc="http://schemas.openxmlformats.org/markup-compatibility/2006">
              <mc:Choice xmlns:v="urn:schemas-microsoft-com:vml" Requires="v">
                <p:oleObj name="Formula" r:id="rId6" imgW="970200" imgH="384480" progId="Equation.Ribbit">
                  <p:embed/>
                </p:oleObj>
              </mc:Choice>
              <mc:Fallback>
                <p:oleObj name="Formula" r:id="rId6" imgW="970200" imgH="384480" progId="Equation.Ribbit">
                  <p:embed/>
                  <p:pic>
                    <p:nvPicPr>
                      <p:cNvPr id="11" name="Object 10"/>
                      <p:cNvPicPr>
                        <a:picLocks noChangeAspect="1" noChangeArrowheads="1"/>
                      </p:cNvPicPr>
                      <p:nvPr/>
                    </p:nvPicPr>
                    <p:blipFill>
                      <a:blip r:embed="rId7"/>
                      <a:srcRect/>
                      <a:stretch>
                        <a:fillRect/>
                      </a:stretch>
                    </p:blipFill>
                    <p:spPr bwMode="auto">
                      <a:xfrm>
                        <a:off x="2483768" y="1412599"/>
                        <a:ext cx="852487"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6372200" y="6371697"/>
            <a:ext cx="127470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a:t>
            </a:r>
            <a:r>
              <a:rPr kumimoji="0" lang="zh-CN" alt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欧氏距离</a:t>
            </a:r>
            <a:endParaRPr kumimoji="0" lang="zh-CN" altLang="en-US" sz="2000"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Rectangle 16"/>
          <p:cNvSpPr/>
          <p:nvPr/>
        </p:nvSpPr>
        <p:spPr>
          <a:xfrm>
            <a:off x="1115617" y="3619462"/>
            <a:ext cx="3096344" cy="2308324"/>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给定阈值    ，欧氏距离                         表示的点集是以           为圆心，以    为半径的圆球体。</a:t>
            </a:r>
          </a:p>
        </p:txBody>
      </p:sp>
      <p:graphicFrame>
        <p:nvGraphicFramePr>
          <p:cNvPr id="18" name="Object 17"/>
          <p:cNvGraphicFramePr>
            <a:graphicFrameLocks noChangeAspect="1"/>
          </p:cNvGraphicFramePr>
          <p:nvPr/>
        </p:nvGraphicFramePr>
        <p:xfrm>
          <a:off x="2483768" y="5115280"/>
          <a:ext cx="215900" cy="257175"/>
        </p:xfrm>
        <a:graphic>
          <a:graphicData uri="http://schemas.openxmlformats.org/presentationml/2006/ole">
            <mc:AlternateContent xmlns:mc="http://schemas.openxmlformats.org/markup-compatibility/2006">
              <mc:Choice xmlns:v="urn:schemas-microsoft-com:vml" Requires="v">
                <p:oleObj name="Formula" r:id="rId8" imgW="215640" imgH="257760" progId="Equation.Ribbit">
                  <p:embed/>
                </p:oleObj>
              </mc:Choice>
              <mc:Fallback>
                <p:oleObj name="Formula" r:id="rId8" imgW="215640" imgH="257760" progId="Equation.Ribbit">
                  <p:embed/>
                  <p:pic>
                    <p:nvPicPr>
                      <p:cNvPr id="18" name="Object 17"/>
                      <p:cNvPicPr>
                        <a:picLocks noChangeAspect="1" noChangeArrowheads="1"/>
                      </p:cNvPicPr>
                      <p:nvPr/>
                    </p:nvPicPr>
                    <p:blipFill>
                      <a:blip r:embed="rId9"/>
                      <a:srcRect/>
                      <a:stretch>
                        <a:fillRect/>
                      </a:stretch>
                    </p:blipFill>
                    <p:spPr bwMode="auto">
                      <a:xfrm>
                        <a:off x="2483768" y="5115280"/>
                        <a:ext cx="215900"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nvGraphicFramePr>
        <p:xfrm>
          <a:off x="1505868" y="4197462"/>
          <a:ext cx="1830387" cy="384175"/>
        </p:xfrm>
        <a:graphic>
          <a:graphicData uri="http://schemas.openxmlformats.org/presentationml/2006/ole">
            <mc:AlternateContent xmlns:mc="http://schemas.openxmlformats.org/markup-compatibility/2006">
              <mc:Choice xmlns:v="urn:schemas-microsoft-com:vml" Requires="v">
                <p:oleObj name="Formula" r:id="rId10" imgW="1837800" imgH="384480" progId="Equation.Ribbit">
                  <p:embed/>
                </p:oleObj>
              </mc:Choice>
              <mc:Fallback>
                <p:oleObj name="Formula" r:id="rId10" imgW="1837800" imgH="384480" progId="Equation.Ribbit">
                  <p:embed/>
                  <p:pic>
                    <p:nvPicPr>
                      <p:cNvPr id="19" name="Object 18"/>
                      <p:cNvPicPr>
                        <a:picLocks noChangeAspect="1" noChangeArrowheads="1"/>
                      </p:cNvPicPr>
                      <p:nvPr/>
                    </p:nvPicPr>
                    <p:blipFill>
                      <a:blip r:embed="rId11"/>
                      <a:srcRect/>
                      <a:stretch>
                        <a:fillRect/>
                      </a:stretch>
                    </p:blipFill>
                    <p:spPr bwMode="auto">
                      <a:xfrm>
                        <a:off x="1505868" y="4197462"/>
                        <a:ext cx="1830387"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nvGraphicFramePr>
        <p:xfrm>
          <a:off x="2735570" y="4599302"/>
          <a:ext cx="890588" cy="363537"/>
        </p:xfrm>
        <a:graphic>
          <a:graphicData uri="http://schemas.openxmlformats.org/presentationml/2006/ole">
            <mc:AlternateContent xmlns:mc="http://schemas.openxmlformats.org/markup-compatibility/2006">
              <mc:Choice xmlns:v="urn:schemas-microsoft-com:vml" Requires="v">
                <p:oleObj name="Formula" r:id="rId12" imgW="895680" imgH="359640" progId="Equation.Ribbit">
                  <p:embed/>
                </p:oleObj>
              </mc:Choice>
              <mc:Fallback>
                <p:oleObj name="Formula" r:id="rId12" imgW="895680" imgH="359640" progId="Equation.Ribbit">
                  <p:embed/>
                  <p:pic>
                    <p:nvPicPr>
                      <p:cNvPr id="20" name="Object 19"/>
                      <p:cNvPicPr>
                        <a:picLocks noChangeAspect="1" noChangeArrowheads="1"/>
                      </p:cNvPicPr>
                      <p:nvPr/>
                    </p:nvPicPr>
                    <p:blipFill>
                      <a:blip r:embed="rId13"/>
                      <a:srcRect/>
                      <a:stretch>
                        <a:fillRect/>
                      </a:stretch>
                    </p:blipFill>
                    <p:spPr bwMode="auto">
                      <a:xfrm>
                        <a:off x="2735570" y="4599302"/>
                        <a:ext cx="890588"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nvGraphicFramePr>
        <p:xfrm>
          <a:off x="2483768" y="3786239"/>
          <a:ext cx="215900" cy="257175"/>
        </p:xfrm>
        <a:graphic>
          <a:graphicData uri="http://schemas.openxmlformats.org/presentationml/2006/ole">
            <mc:AlternateContent xmlns:mc="http://schemas.openxmlformats.org/markup-compatibility/2006">
              <mc:Choice xmlns:v="urn:schemas-microsoft-com:vml" Requires="v">
                <p:oleObj name="Formula" r:id="rId14" imgW="215640" imgH="257760" progId="Equation.Ribbit">
                  <p:embed/>
                </p:oleObj>
              </mc:Choice>
              <mc:Fallback>
                <p:oleObj name="Formula" r:id="rId14" imgW="215640" imgH="257760" progId="Equation.Ribbit">
                  <p:embed/>
                  <p:pic>
                    <p:nvPicPr>
                      <p:cNvPr id="21" name="Object 20"/>
                      <p:cNvPicPr>
                        <a:picLocks noChangeAspect="1" noChangeArrowheads="1"/>
                      </p:cNvPicPr>
                      <p:nvPr/>
                    </p:nvPicPr>
                    <p:blipFill>
                      <a:blip r:embed="rId9"/>
                      <a:srcRect/>
                      <a:stretch>
                        <a:fillRect/>
                      </a:stretch>
                    </p:blipFill>
                    <p:spPr bwMode="auto">
                      <a:xfrm>
                        <a:off x="2483768" y="3786239"/>
                        <a:ext cx="215900"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6350" y="2079625"/>
          <a:ext cx="9137649" cy="933450"/>
        </p:xfrm>
        <a:graphic>
          <a:graphicData uri="http://schemas.openxmlformats.org/presentationml/2006/ole">
            <mc:AlternateContent xmlns:mc="http://schemas.openxmlformats.org/markup-compatibility/2006">
              <mc:Choice xmlns:v="urn:schemas-microsoft-com:vml" Requires="v">
                <p:oleObj name="Formula" r:id="rId15" imgW="9349200" imgH="925200" progId="Equation.Ribbit">
                  <p:embed/>
                </p:oleObj>
              </mc:Choice>
              <mc:Fallback>
                <p:oleObj name="Formula" r:id="rId15" imgW="9349200" imgH="925200" progId="Equation.Ribbit">
                  <p:embed/>
                  <p:pic>
                    <p:nvPicPr>
                      <p:cNvPr id="5" name="Object 4"/>
                      <p:cNvPicPr>
                        <a:picLocks noChangeAspect="1" noChangeArrowheads="1"/>
                      </p:cNvPicPr>
                      <p:nvPr/>
                    </p:nvPicPr>
                    <p:blipFill>
                      <a:blip r:embed="rId16"/>
                      <a:srcRect/>
                      <a:stretch>
                        <a:fillRect/>
                      </a:stretch>
                    </p:blipFill>
                    <p:spPr bwMode="auto">
                      <a:xfrm>
                        <a:off x="6350" y="2079625"/>
                        <a:ext cx="9137649" cy="933450"/>
                      </a:xfrm>
                      <a:prstGeom prst="rect">
                        <a:avLst/>
                      </a:prstGeom>
                      <a:noFill/>
                    </p:spPr>
                  </p:pic>
                </p:oleObj>
              </mc:Fallback>
            </mc:AlternateContent>
          </a:graphicData>
        </a:graphic>
      </p:graphicFrame>
    </p:spTree>
    <p:extLst>
      <p:ext uri="{BB962C8B-B14F-4D97-AF65-F5344CB8AC3E}">
        <p14:creationId xmlns:p14="http://schemas.microsoft.com/office/powerpoint/2010/main" val="24874611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MATLAB WORK\DIP\Images\c7\Cranberry ellipsoid.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609" y="3789040"/>
            <a:ext cx="3599815" cy="2699385"/>
          </a:xfrm>
          <a:prstGeom prst="rect">
            <a:avLst/>
          </a:prstGeom>
          <a:noFill/>
          <a:ln>
            <a:noFill/>
          </a:ln>
        </p:spPr>
      </p:pic>
      <p:pic>
        <p:nvPicPr>
          <p:cNvPr id="84995" name="Picture 3" descr="Cranberry"/>
          <p:cNvPicPr>
            <a:picLocks noChangeAspect="1" noChangeArrowheads="1"/>
          </p:cNvPicPr>
          <p:nvPr/>
        </p:nvPicPr>
        <p:blipFill>
          <a:blip r:embed="rId4"/>
          <a:srcRect/>
          <a:stretch>
            <a:fillRect/>
          </a:stretch>
        </p:blipFill>
        <p:spPr bwMode="auto">
          <a:xfrm>
            <a:off x="1315852" y="1338882"/>
            <a:ext cx="2899329" cy="2160000"/>
          </a:xfrm>
          <a:prstGeom prst="rect">
            <a:avLst/>
          </a:prstGeom>
          <a:noFill/>
        </p:spPr>
      </p:pic>
      <p:sp>
        <p:nvSpPr>
          <p:cNvPr id="7" name="标题 6"/>
          <p:cNvSpPr>
            <a:spLocks noGrp="1"/>
          </p:cNvSpPr>
          <p:nvPr>
            <p:ph type="title"/>
          </p:nvPr>
        </p:nvSpPr>
        <p:spPr/>
        <p:txBody>
          <a:bodyPr/>
          <a:lstStyle/>
          <a:p>
            <a:pPr marL="274320" lvl="0" indent="-274320">
              <a:spcBef>
                <a:spcPct val="20000"/>
              </a:spcBef>
            </a:pPr>
            <a:r>
              <a:rPr lang="zh-CN" altLang="en-US">
                <a:cs typeface="Times New Roman" pitchFamily="18" charset="0"/>
              </a:rPr>
              <a:t>利用距离</a:t>
            </a:r>
            <a:r>
              <a:rPr lang="zh-CN" altLang="en-US" dirty="0">
                <a:cs typeface="Times New Roman" pitchFamily="18" charset="0"/>
              </a:rPr>
              <a:t>的</a:t>
            </a:r>
            <a:r>
              <a:rPr lang="en-US" dirty="0">
                <a:latin typeface="Arial" panose="020B0604020202020204" pitchFamily="34" charset="0"/>
                <a:cs typeface="Arial" panose="020B0604020202020204" pitchFamily="34" charset="0"/>
              </a:rPr>
              <a:t>RGB</a:t>
            </a:r>
            <a:r>
              <a:rPr lang="zh-CN" altLang="en-US" dirty="0">
                <a:cs typeface="Times New Roman" pitchFamily="18" charset="0"/>
              </a:rPr>
              <a:t>颜色分割示例</a:t>
            </a:r>
            <a:endParaRPr lang="zh-CN" altLang="en-US" dirty="0">
              <a:solidFill>
                <a:schemeClr val="tx1"/>
              </a:solidFill>
              <a:cs typeface="Times New Roman" pitchFamily="18" charset="0"/>
            </a:endParaRPr>
          </a:p>
        </p:txBody>
      </p:sp>
      <p:sp>
        <p:nvSpPr>
          <p:cNvPr id="9" name="矩形 8"/>
          <p:cNvSpPr/>
          <p:nvPr/>
        </p:nvSpPr>
        <p:spPr>
          <a:xfrm>
            <a:off x="1916566" y="3548193"/>
            <a:ext cx="169790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 RGB</a:t>
            </a: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彩色图像 </a:t>
            </a:r>
            <a:endParaRPr kumimoji="0" lang="zh-CN" altLang="en-US" sz="1800" b="0" i="0" u="none" strike="noStrike" kern="1200" cap="none" spc="0" normalizeH="0" baseline="0" noProof="0" dirty="0">
              <a:ln>
                <a:noFill/>
              </a:ln>
              <a:solidFill>
                <a:srgbClr val="053E49"/>
              </a:solidFill>
              <a:effectLst/>
              <a:uLnTx/>
              <a:uFillTx/>
              <a:latin typeface="Arial"/>
              <a:ea typeface="+mn-ea"/>
              <a:cs typeface="+mn-cs"/>
            </a:endParaRPr>
          </a:p>
        </p:txBody>
      </p:sp>
      <p:sp>
        <p:nvSpPr>
          <p:cNvPr id="10" name="矩形 9"/>
          <p:cNvSpPr/>
          <p:nvPr/>
        </p:nvSpPr>
        <p:spPr>
          <a:xfrm>
            <a:off x="5731453" y="3548193"/>
            <a:ext cx="185820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选取的训练样本 </a:t>
            </a:r>
            <a:endParaRPr kumimoji="0" lang="zh-CN" altLang="en-US" sz="1800" b="0" i="0" u="none" strike="noStrike" kern="1200" cap="none" spc="0" normalizeH="0" baseline="0" noProof="0" dirty="0">
              <a:ln>
                <a:noFill/>
              </a:ln>
              <a:solidFill>
                <a:srgbClr val="053E49"/>
              </a:solidFill>
              <a:effectLst/>
              <a:uLnTx/>
              <a:uFillTx/>
              <a:latin typeface="Arial"/>
              <a:ea typeface="+mn-ea"/>
              <a:cs typeface="+mn-cs"/>
            </a:endParaRPr>
          </a:p>
        </p:txBody>
      </p:sp>
      <p:sp>
        <p:nvSpPr>
          <p:cNvPr id="11" name="矩形 10"/>
          <p:cNvSpPr/>
          <p:nvPr/>
        </p:nvSpPr>
        <p:spPr>
          <a:xfrm>
            <a:off x="5991139" y="6309320"/>
            <a:ext cx="13388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Arial"/>
                <a:ea typeface="+mn-ea"/>
                <a:cs typeface="+mn-cs"/>
              </a:rPr>
              <a:t>感兴趣区域</a:t>
            </a:r>
          </a:p>
        </p:txBody>
      </p:sp>
      <p:sp>
        <p:nvSpPr>
          <p:cNvPr id="18" name="矩形 17"/>
          <p:cNvSpPr/>
          <p:nvPr/>
        </p:nvSpPr>
        <p:spPr>
          <a:xfrm>
            <a:off x="249442" y="6344409"/>
            <a:ext cx="50321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训练样本数据拟合椭球体与感兴趣区域颜色分布</a:t>
            </a:r>
          </a:p>
        </p:txBody>
      </p:sp>
      <p:pic>
        <p:nvPicPr>
          <p:cNvPr id="17" name="Picture 16" descr="D:\MATLAB WORK\DIP\Images\c7\Cranberry_roi.bmp"/>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714" y="1338882"/>
            <a:ext cx="2879678" cy="2160000"/>
          </a:xfrm>
          <a:prstGeom prst="rect">
            <a:avLst/>
          </a:prstGeom>
          <a:noFill/>
          <a:ln>
            <a:noFill/>
          </a:ln>
        </p:spPr>
      </p:pic>
      <p:pic>
        <p:nvPicPr>
          <p:cNvPr id="20" name="Picture 19" descr="D:\MATLAB WORK\DIP\Images\c7\Cranberry_segmentation in RGB colorspace.bmp"/>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0714" y="4058732"/>
            <a:ext cx="2879678" cy="2160000"/>
          </a:xfrm>
          <a:prstGeom prst="rect">
            <a:avLst/>
          </a:prstGeom>
          <a:noFill/>
          <a:ln>
            <a:noFill/>
          </a:ln>
        </p:spPr>
      </p:pic>
    </p:spTree>
    <p:extLst>
      <p:ext uri="{BB962C8B-B14F-4D97-AF65-F5344CB8AC3E}">
        <p14:creationId xmlns:p14="http://schemas.microsoft.com/office/powerpoint/2010/main" val="2374331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7163" t="18500" r="25588" b="13250"/>
          <a:stretch/>
        </p:blipFill>
        <p:spPr>
          <a:xfrm>
            <a:off x="5004048" y="3104250"/>
            <a:ext cx="3464927" cy="3753750"/>
          </a:xfrm>
          <a:prstGeom prst="rect">
            <a:avLst/>
          </a:prstGeom>
        </p:spPr>
      </p:pic>
      <p:sp>
        <p:nvSpPr>
          <p:cNvPr id="7" name="标题 6"/>
          <p:cNvSpPr>
            <a:spLocks noGrp="1"/>
          </p:cNvSpPr>
          <p:nvPr>
            <p:ph type="title"/>
          </p:nvPr>
        </p:nvSpPr>
        <p:spPr/>
        <p:txBody>
          <a:bodyPr/>
          <a:lstStyle/>
          <a:p>
            <a:r>
              <a:rPr lang="zh-CN" altLang="en-US" dirty="0"/>
              <a:t>亮度</a:t>
            </a:r>
            <a:r>
              <a:rPr lang="en-US" altLang="zh-CN" dirty="0"/>
              <a:t>-</a:t>
            </a:r>
            <a:r>
              <a:rPr lang="zh-CN" altLang="en-US" dirty="0"/>
              <a:t>色度颜色空间的彩色图像分割</a:t>
            </a:r>
          </a:p>
        </p:txBody>
      </p:sp>
      <p:sp>
        <p:nvSpPr>
          <p:cNvPr id="8" name="内容占位符 7"/>
          <p:cNvSpPr>
            <a:spLocks noGrp="1"/>
          </p:cNvSpPr>
          <p:nvPr>
            <p:ph idx="1"/>
          </p:nvPr>
        </p:nvSpPr>
        <p:spPr>
          <a:xfrm>
            <a:off x="457200" y="1340768"/>
            <a:ext cx="8229600" cy="2088232"/>
          </a:xfrm>
        </p:spPr>
        <p:txBody>
          <a:bodyPr/>
          <a:lstStyle/>
          <a:p>
            <a:pPr>
              <a:lnSpc>
                <a:spcPct val="120000"/>
              </a:lnSpc>
            </a:pPr>
            <a:r>
              <a:rPr lang="en-US" altLang="zh-CN" sz="2600" b="1" dirty="0"/>
              <a:t>HSI</a:t>
            </a:r>
            <a:r>
              <a:rPr lang="zh-CN" altLang="en-US" sz="2600" b="1" dirty="0"/>
              <a:t>颜色空间反映人类视觉感知颜色的方式，有利于在独立的色度分量上执行阈值处理。</a:t>
            </a:r>
            <a:endParaRPr lang="en-US" altLang="zh-CN" sz="2600" b="1" dirty="0"/>
          </a:p>
          <a:p>
            <a:pPr>
              <a:lnSpc>
                <a:spcPct val="120000"/>
              </a:lnSpc>
            </a:pPr>
            <a:r>
              <a:rPr lang="zh-CN" altLang="en-US" sz="2600" b="1" dirty="0"/>
              <a:t>在彩色图像分割中，由于亮度分量不携带色彩信息，且对光照变化敏感，不经常使用亮度分量。</a:t>
            </a:r>
          </a:p>
        </p:txBody>
      </p:sp>
      <p:sp>
        <p:nvSpPr>
          <p:cNvPr id="1515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15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156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1566"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7163" t="25850" r="24800" b="19550"/>
          <a:stretch/>
        </p:blipFill>
        <p:spPr>
          <a:xfrm>
            <a:off x="1369533" y="4077072"/>
            <a:ext cx="3202467" cy="2730000"/>
          </a:xfrm>
          <a:prstGeom prst="rect">
            <a:avLst/>
          </a:prstGeom>
        </p:spPr>
      </p:pic>
    </p:spTree>
    <p:extLst>
      <p:ext uri="{BB962C8B-B14F-4D97-AF65-F5344CB8AC3E}">
        <p14:creationId xmlns:p14="http://schemas.microsoft.com/office/powerpoint/2010/main" val="27860000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D:\MATLAB WORK\DIP\Images\c7\Purple_HSsp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0871" y="3962279"/>
            <a:ext cx="2658745" cy="1993900"/>
          </a:xfrm>
          <a:prstGeom prst="rect">
            <a:avLst/>
          </a:prstGeom>
          <a:noFill/>
          <a:ln>
            <a:noFill/>
          </a:ln>
        </p:spPr>
      </p:pic>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标题 12"/>
          <p:cNvSpPr>
            <a:spLocks noGrp="1"/>
          </p:cNvSpPr>
          <p:nvPr>
            <p:ph type="title"/>
          </p:nvPr>
        </p:nvSpPr>
        <p:spPr/>
        <p:txBody>
          <a:bodyPr/>
          <a:lstStyle/>
          <a:p>
            <a:r>
              <a:rPr lang="en-US" dirty="0">
                <a:latin typeface="Arial" panose="020B0604020202020204" pitchFamily="34" charset="0"/>
                <a:ea typeface="微软雅黑" pitchFamily="34" charset="-122"/>
                <a:cs typeface="Arial" panose="020B0604020202020204" pitchFamily="34" charset="0"/>
              </a:rPr>
              <a:t>HSI</a:t>
            </a:r>
            <a:r>
              <a:rPr lang="zh-CN" altLang="en-US" dirty="0">
                <a:latin typeface="黑体" pitchFamily="2" charset="-122"/>
                <a:cs typeface="Times New Roman" pitchFamily="18" charset="0"/>
              </a:rPr>
              <a:t>颜色空间中的彩色图像分割示例</a:t>
            </a:r>
            <a:endParaRPr lang="zh-CN" altLang="en-US" dirty="0">
              <a:latin typeface="黑体" pitchFamily="2" charset="-122"/>
            </a:endParaRPr>
          </a:p>
        </p:txBody>
      </p:sp>
      <p:sp>
        <p:nvSpPr>
          <p:cNvPr id="2" name="Rectangle 1"/>
          <p:cNvSpPr/>
          <p:nvPr/>
        </p:nvSpPr>
        <p:spPr>
          <a:xfrm>
            <a:off x="583453" y="3432727"/>
            <a:ext cx="158248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RGB</a:t>
            </a: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彩色图像</a:t>
            </a: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Rectangle 2"/>
          <p:cNvSpPr/>
          <p:nvPr/>
        </p:nvSpPr>
        <p:spPr>
          <a:xfrm>
            <a:off x="3044190" y="3432727"/>
            <a:ext cx="11657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色调分量 </a:t>
            </a: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Rectangle 3"/>
          <p:cNvSpPr/>
          <p:nvPr/>
        </p:nvSpPr>
        <p:spPr>
          <a:xfrm>
            <a:off x="5088147" y="3432727"/>
            <a:ext cx="1338828"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饱和度分量</a:t>
            </a:r>
            <a:endPar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5" name="Rectangle 4"/>
          <p:cNvSpPr/>
          <p:nvPr/>
        </p:nvSpPr>
        <p:spPr>
          <a:xfrm>
            <a:off x="7305227" y="3432727"/>
            <a:ext cx="11657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亮度分量 </a:t>
            </a: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7" name="Picture 16" descr="Purpl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1365876"/>
            <a:ext cx="1844040" cy="1993900"/>
          </a:xfrm>
          <a:prstGeom prst="rect">
            <a:avLst/>
          </a:prstGeom>
          <a:noFill/>
          <a:ln>
            <a:noFill/>
          </a:ln>
        </p:spPr>
      </p:pic>
      <p:pic>
        <p:nvPicPr>
          <p:cNvPr id="18" name="Picture 17" descr="Purple_hue"/>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3716" y="1365876"/>
            <a:ext cx="1844040" cy="1993900"/>
          </a:xfrm>
          <a:prstGeom prst="rect">
            <a:avLst/>
          </a:prstGeom>
          <a:noFill/>
          <a:ln>
            <a:noFill/>
          </a:ln>
        </p:spPr>
      </p:pic>
      <p:pic>
        <p:nvPicPr>
          <p:cNvPr id="19" name="Picture 18" descr="Purple_saturation"/>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9888" y="1365876"/>
            <a:ext cx="1844040" cy="1993900"/>
          </a:xfrm>
          <a:prstGeom prst="rect">
            <a:avLst/>
          </a:prstGeom>
          <a:noFill/>
          <a:ln>
            <a:noFill/>
          </a:ln>
        </p:spPr>
      </p:pic>
      <p:pic>
        <p:nvPicPr>
          <p:cNvPr id="20" name="Picture 19" descr="Purple_value"/>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6059" y="1365876"/>
            <a:ext cx="1844040" cy="1993900"/>
          </a:xfrm>
          <a:prstGeom prst="rect">
            <a:avLst/>
          </a:prstGeom>
          <a:noFill/>
          <a:ln>
            <a:noFill/>
          </a:ln>
        </p:spPr>
      </p:pic>
      <p:sp>
        <p:nvSpPr>
          <p:cNvPr id="22" name="Rectangle 21"/>
          <p:cNvSpPr/>
          <p:nvPr/>
        </p:nvSpPr>
        <p:spPr>
          <a:xfrm>
            <a:off x="5021546" y="6114159"/>
            <a:ext cx="16273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二值分割图像 </a:t>
            </a: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Rectangle 23"/>
          <p:cNvSpPr/>
          <p:nvPr/>
        </p:nvSpPr>
        <p:spPr>
          <a:xfrm>
            <a:off x="820697" y="6114159"/>
            <a:ext cx="1107996"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训练样本</a:t>
            </a:r>
            <a:endPar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27" name="Rectangle 26"/>
          <p:cNvSpPr/>
          <p:nvPr/>
        </p:nvSpPr>
        <p:spPr>
          <a:xfrm>
            <a:off x="6728146" y="6114159"/>
            <a:ext cx="23198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原图像上的叠加结果 </a:t>
            </a: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8" name="Rectangle 27"/>
          <p:cNvSpPr/>
          <p:nvPr/>
        </p:nvSpPr>
        <p:spPr>
          <a:xfrm>
            <a:off x="2323748" y="6114159"/>
            <a:ext cx="2492990"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训练和测试样本分布图</a:t>
            </a:r>
            <a:endPar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pic>
        <p:nvPicPr>
          <p:cNvPr id="23" name="Picture 22" descr="D:\MATLAB WORK\DIP\Images\c7\Purple_roi.bmp"/>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814" y="3962279"/>
            <a:ext cx="1842770" cy="1993265"/>
          </a:xfrm>
          <a:prstGeom prst="rect">
            <a:avLst/>
          </a:prstGeom>
          <a:noFill/>
          <a:ln>
            <a:noFill/>
          </a:ln>
        </p:spPr>
      </p:pic>
      <p:pic>
        <p:nvPicPr>
          <p:cNvPr id="30" name="Picture 29" descr="D:\MATLAB WORK\DIP\Images\c7\Purple_segmask.bmp"/>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9888" y="3964492"/>
            <a:ext cx="1842770" cy="1993265"/>
          </a:xfrm>
          <a:prstGeom prst="rect">
            <a:avLst/>
          </a:prstGeom>
          <a:noFill/>
          <a:ln>
            <a:noFill/>
          </a:ln>
        </p:spPr>
      </p:pic>
      <p:pic>
        <p:nvPicPr>
          <p:cNvPr id="31" name="Picture 30" descr="D:\MATLAB WORK\DIP\Images\c7\Purple_seg.bmp"/>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67330" y="3964493"/>
            <a:ext cx="1842770" cy="1993265"/>
          </a:xfrm>
          <a:prstGeom prst="rect">
            <a:avLst/>
          </a:prstGeom>
          <a:noFill/>
          <a:ln>
            <a:noFill/>
          </a:ln>
        </p:spPr>
      </p:pic>
    </p:spTree>
    <p:extLst>
      <p:ext uri="{BB962C8B-B14F-4D97-AF65-F5344CB8AC3E}">
        <p14:creationId xmlns:p14="http://schemas.microsoft.com/office/powerpoint/2010/main" val="32511172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E:\书稿\数字图像处理书稿\VISIO\彩色图像处理\六边形色度盘.emf"/>
          <p:cNvPicPr>
            <a:picLocks noChangeAspect="1"/>
          </p:cNvPicPr>
          <p:nvPr/>
        </p:nvPicPr>
        <p:blipFill rotWithShape="1">
          <a:blip r:embed="rId3" cstate="print">
            <a:extLst>
              <a:ext uri="{28A0092B-C50C-407E-A947-70E740481C1C}">
                <a14:useLocalDpi xmlns:a14="http://schemas.microsoft.com/office/drawing/2010/main" val="0"/>
              </a:ext>
            </a:extLst>
          </a:blip>
          <a:srcRect l="12598" t="6758" r="12598"/>
          <a:stretch/>
        </p:blipFill>
        <p:spPr bwMode="auto">
          <a:xfrm>
            <a:off x="5977424" y="1332936"/>
            <a:ext cx="3088733" cy="2880000"/>
          </a:xfrm>
          <a:prstGeom prst="rect">
            <a:avLst/>
          </a:prstGeom>
          <a:noFill/>
          <a:ln>
            <a:noFill/>
          </a:ln>
          <a:extLst>
            <a:ext uri="{53640926-AAD7-44D8-BBD7-CCE9431645EC}">
              <a14:shadowObscured xmlns:a14="http://schemas.microsoft.com/office/drawing/2010/main"/>
            </a:ext>
          </a:extLst>
        </p:spPr>
      </p:pic>
      <p:pic>
        <p:nvPicPr>
          <p:cNvPr id="90115" name="Picture 3" descr="Cranberry"/>
          <p:cNvPicPr>
            <a:picLocks noChangeAspect="1" noChangeArrowheads="1"/>
          </p:cNvPicPr>
          <p:nvPr/>
        </p:nvPicPr>
        <p:blipFill>
          <a:blip r:embed="rId4" cstate="print"/>
          <a:srcRect/>
          <a:stretch>
            <a:fillRect/>
          </a:stretch>
        </p:blipFill>
        <p:spPr bwMode="auto">
          <a:xfrm>
            <a:off x="280283" y="1349303"/>
            <a:ext cx="2899329" cy="2160000"/>
          </a:xfrm>
          <a:prstGeom prst="rect">
            <a:avLst/>
          </a:prstGeom>
          <a:noFill/>
        </p:spPr>
      </p:pic>
      <p:pic>
        <p:nvPicPr>
          <p:cNvPr id="90114" name="Picture 2" descr="CranberryH"/>
          <p:cNvPicPr>
            <a:picLocks noChangeAspect="1" noChangeArrowheads="1"/>
          </p:cNvPicPr>
          <p:nvPr/>
        </p:nvPicPr>
        <p:blipFill>
          <a:blip r:embed="rId5"/>
          <a:srcRect/>
          <a:stretch>
            <a:fillRect/>
          </a:stretch>
        </p:blipFill>
        <p:spPr bwMode="auto">
          <a:xfrm>
            <a:off x="3253234" y="1348378"/>
            <a:ext cx="2880000" cy="2160000"/>
          </a:xfrm>
          <a:prstGeom prst="rect">
            <a:avLst/>
          </a:prstGeom>
          <a:noFill/>
        </p:spPr>
      </p:pic>
      <p:sp>
        <p:nvSpPr>
          <p:cNvPr id="7" name="标题 6"/>
          <p:cNvSpPr>
            <a:spLocks noGrp="1"/>
          </p:cNvSpPr>
          <p:nvPr>
            <p:ph type="title"/>
          </p:nvPr>
        </p:nvSpPr>
        <p:spPr/>
        <p:txBody>
          <a:bodyPr/>
          <a:lstStyle/>
          <a:p>
            <a:pPr marL="274320" lvl="0" indent="-274320">
              <a:spcBef>
                <a:spcPct val="20000"/>
              </a:spcBef>
            </a:pPr>
            <a:r>
              <a:rPr lang="zh-CN" altLang="en-US" dirty="0">
                <a:latin typeface="黑体" pitchFamily="2" charset="-122"/>
                <a:cs typeface="Times New Roman" pitchFamily="18" charset="0"/>
              </a:rPr>
              <a:t>红色色调有间断点</a:t>
            </a:r>
            <a:endParaRPr lang="zh-CN" altLang="en-US" dirty="0">
              <a:solidFill>
                <a:schemeClr val="tx1"/>
              </a:solidFill>
              <a:latin typeface="黑体" pitchFamily="2" charset="-122"/>
              <a:cs typeface="Times New Roman" pitchFamily="18" charset="0"/>
            </a:endParaRPr>
          </a:p>
        </p:txBody>
      </p:sp>
      <p:sp>
        <p:nvSpPr>
          <p:cNvPr id="2" name="Rectangle 1"/>
          <p:cNvSpPr/>
          <p:nvPr/>
        </p:nvSpPr>
        <p:spPr>
          <a:xfrm>
            <a:off x="1031421" y="3493529"/>
            <a:ext cx="16401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RGB</a:t>
            </a: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彩色图像 </a:t>
            </a: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Rectangle 2"/>
          <p:cNvSpPr/>
          <p:nvPr/>
        </p:nvSpPr>
        <p:spPr>
          <a:xfrm>
            <a:off x="4087865" y="3475600"/>
            <a:ext cx="11657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色调分量 </a:t>
            </a: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Rectangle 3"/>
          <p:cNvSpPr/>
          <p:nvPr/>
        </p:nvSpPr>
        <p:spPr>
          <a:xfrm>
            <a:off x="1214164" y="6011395"/>
            <a:ext cx="127470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分割结果</a:t>
            </a:r>
            <a:endPar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
        <p:nvSpPr>
          <p:cNvPr id="12" name="Line 5"/>
          <p:cNvSpPr>
            <a:spLocks noChangeShapeType="1"/>
          </p:cNvSpPr>
          <p:nvPr/>
        </p:nvSpPr>
        <p:spPr bwMode="auto">
          <a:xfrm>
            <a:off x="6253417" y="5521359"/>
            <a:ext cx="2819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 Box 6"/>
          <p:cNvSpPr txBox="1">
            <a:spLocks noChangeArrowheads="1"/>
          </p:cNvSpPr>
          <p:nvPr/>
        </p:nvSpPr>
        <p:spPr bwMode="auto">
          <a:xfrm>
            <a:off x="6228184" y="5641951"/>
            <a:ext cx="754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8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h = 0</a:t>
            </a:r>
          </a:p>
        </p:txBody>
      </p:sp>
      <p:sp>
        <p:nvSpPr>
          <p:cNvPr id="15" name="Text Box 7"/>
          <p:cNvSpPr txBox="1">
            <a:spLocks noChangeArrowheads="1"/>
          </p:cNvSpPr>
          <p:nvPr/>
        </p:nvSpPr>
        <p:spPr bwMode="auto">
          <a:xfrm>
            <a:off x="8486004" y="5641952"/>
            <a:ext cx="754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8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h = 1</a:t>
            </a:r>
          </a:p>
        </p:txBody>
      </p:sp>
      <p:pic>
        <p:nvPicPr>
          <p:cNvPr id="16" name="Picture 3" descr="ColorBar_hsv"/>
          <p:cNvPicPr>
            <a:picLocks noChangeAspect="1" noChangeArrowheads="1"/>
          </p:cNvPicPr>
          <p:nvPr/>
        </p:nvPicPr>
        <p:blipFill>
          <a:blip r:embed="rId6"/>
          <a:srcRect/>
          <a:stretch>
            <a:fillRect/>
          </a:stretch>
        </p:blipFill>
        <p:spPr bwMode="auto">
          <a:xfrm>
            <a:off x="6233774" y="4420589"/>
            <a:ext cx="2860513" cy="723900"/>
          </a:xfrm>
          <a:prstGeom prst="rect">
            <a:avLst/>
          </a:prstGeom>
          <a:noFill/>
          <a:ln w="9525">
            <a:noFill/>
            <a:miter lim="800000"/>
            <a:headEnd/>
            <a:tailEnd/>
          </a:ln>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125" y="3847086"/>
            <a:ext cx="2880000" cy="2160000"/>
          </a:xfrm>
          <a:prstGeom prst="rect">
            <a:avLst/>
          </a:prstGeom>
        </p:spPr>
      </p:pic>
      <p:sp>
        <p:nvSpPr>
          <p:cNvPr id="21" name="内容占位符 2"/>
          <p:cNvSpPr txBox="1">
            <a:spLocks/>
          </p:cNvSpPr>
          <p:nvPr/>
        </p:nvSpPr>
        <p:spPr>
          <a:xfrm>
            <a:off x="1730904" y="6344869"/>
            <a:ext cx="3143273" cy="399619"/>
          </a:xfrm>
          <a:prstGeom prst="rect">
            <a:avLst/>
          </a:prstGeom>
        </p:spPr>
        <p:txBody>
          <a:bodyPr vert="horz">
            <a:noAutofit/>
          </a:bodyPr>
          <a:lstStyle/>
          <a:p>
            <a:pPr marL="274320" marR="0" lvl="0" indent="-274320" algn="ctr" defTabSz="914400" rtl="0" eaLnBrk="1" fontAlgn="auto" latinLnBrk="0" hangingPunct="1">
              <a:lnSpc>
                <a:spcPct val="100000"/>
              </a:lnSpc>
              <a:spcBef>
                <a:spcPct val="20000"/>
              </a:spcBef>
              <a:spcAft>
                <a:spcPts val="0"/>
              </a:spcAft>
              <a:buClr>
                <a:srgbClr val="BBE0E3"/>
              </a:buClr>
              <a:buSzPct val="85000"/>
              <a:buFontTx/>
              <a:buNone/>
              <a:tabLst/>
              <a:defRPr/>
            </a:pPr>
            <a:r>
              <a:rPr kumimoji="0" 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HSI</a:t>
            </a:r>
            <a:r>
              <a:rPr kumimoji="0" lang="zh-CN" alt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颜色空间中的色度</a:t>
            </a:r>
            <a:r>
              <a:rPr kumimoji="0" 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H</a:t>
            </a:r>
            <a:endParaRPr kumimoji="0" lang="zh-CN" altLang="en-US" sz="20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pic>
        <p:nvPicPr>
          <p:cNvPr id="22" name="Picture 21" descr="D:\MATLAB WORK\DIP\Images\c7\Cranberry_segmentation in RGB colorspace.bmp"/>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53556" y="3847086"/>
            <a:ext cx="2879678" cy="2160000"/>
          </a:xfrm>
          <a:prstGeom prst="rect">
            <a:avLst/>
          </a:prstGeom>
          <a:noFill/>
          <a:ln>
            <a:noFill/>
          </a:ln>
        </p:spPr>
      </p:pic>
      <p:sp>
        <p:nvSpPr>
          <p:cNvPr id="23" name="Rectangle 22"/>
          <p:cNvSpPr/>
          <p:nvPr/>
        </p:nvSpPr>
        <p:spPr>
          <a:xfrm>
            <a:off x="3901221" y="6011395"/>
            <a:ext cx="158248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RGB</a:t>
            </a:r>
            <a:r>
              <a:rPr kumimoji="0" lang="zh-CN" altLang="en-US"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rPr>
              <a:t>分割结果</a:t>
            </a:r>
            <a:endParaRPr kumimoji="0" lang="en-US" altLang="zh-CN" sz="1800" b="0" i="0" u="none" strike="noStrike" kern="1200" cap="none" spc="0" normalizeH="0" baseline="0" noProof="0" dirty="0">
              <a:ln>
                <a:noFill/>
              </a:ln>
              <a:solidFill>
                <a:srgbClr val="053E49"/>
              </a:solidFill>
              <a:effectLst/>
              <a:uLnTx/>
              <a:uFillTx/>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613920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彩色边缘检测</a:t>
            </a:r>
          </a:p>
        </p:txBody>
      </p:sp>
      <p:sp>
        <p:nvSpPr>
          <p:cNvPr id="20" name="内容占位符 19"/>
          <p:cNvSpPr>
            <a:spLocks noGrp="1"/>
          </p:cNvSpPr>
          <p:nvPr>
            <p:ph idx="1"/>
          </p:nvPr>
        </p:nvSpPr>
        <p:spPr>
          <a:xfrm>
            <a:off x="457200" y="1333500"/>
            <a:ext cx="8229600" cy="4524392"/>
          </a:xfrm>
        </p:spPr>
        <p:txBody>
          <a:bodyPr/>
          <a:lstStyle/>
          <a:p>
            <a:pPr>
              <a:lnSpc>
                <a:spcPct val="120000"/>
              </a:lnSpc>
            </a:pPr>
            <a:r>
              <a:rPr lang="zh-CN" altLang="en-US" sz="2600" b="1" dirty="0"/>
              <a:t>对于</a:t>
            </a:r>
            <a:r>
              <a:rPr lang="en-US" altLang="zh-CN" sz="2600" b="1" dirty="0"/>
              <a:t>RGB</a:t>
            </a:r>
            <a:r>
              <a:rPr lang="zh-CN" altLang="en-US" sz="2600" b="1" dirty="0"/>
              <a:t>颜色空间中的向量           ，设</a:t>
            </a:r>
            <a:r>
              <a:rPr lang="en-US" altLang="zh-CN" sz="2600" b="1" i="1" dirty="0">
                <a:latin typeface="Times New Roman" panose="02020603050405020304" pitchFamily="18" charset="0"/>
                <a:cs typeface="Times New Roman" panose="02020603050405020304" pitchFamily="18" charset="0"/>
              </a:rPr>
              <a:t>r</a:t>
            </a:r>
            <a:r>
              <a:rPr lang="zh-CN" altLang="en-US" sz="2600" b="1" dirty="0"/>
              <a:t>、</a:t>
            </a:r>
            <a:r>
              <a:rPr lang="en-US" altLang="zh-CN" sz="2600" b="1" i="1" dirty="0">
                <a:latin typeface="Times New Roman" panose="02020603050405020304" pitchFamily="18" charset="0"/>
                <a:cs typeface="Times New Roman" panose="02020603050405020304" pitchFamily="18" charset="0"/>
              </a:rPr>
              <a:t>g</a:t>
            </a:r>
            <a:r>
              <a:rPr lang="zh-CN" altLang="en-US" sz="2600" b="1" dirty="0"/>
              <a:t> 、</a:t>
            </a:r>
            <a:r>
              <a:rPr lang="en-US" altLang="zh-CN" sz="2600" b="1" i="1" dirty="0">
                <a:latin typeface="Times New Roman" panose="02020603050405020304" pitchFamily="18" charset="0"/>
                <a:cs typeface="Times New Roman" panose="02020603050405020304" pitchFamily="18" charset="0"/>
              </a:rPr>
              <a:t>b</a:t>
            </a:r>
            <a:r>
              <a:rPr lang="zh-CN" altLang="en-US" sz="2600" b="1" dirty="0"/>
              <a:t>表示</a:t>
            </a:r>
            <a:r>
              <a:rPr lang="en-US" altLang="zh-CN" sz="2600" b="1" dirty="0"/>
              <a:t>RGB</a:t>
            </a:r>
            <a:r>
              <a:rPr lang="zh-CN" altLang="en-US" sz="2600" b="1" dirty="0"/>
              <a:t>颜色空间中沿</a:t>
            </a:r>
            <a:r>
              <a:rPr lang="en-US" altLang="zh-CN" sz="2600" b="1" dirty="0"/>
              <a:t>R</a:t>
            </a:r>
            <a:r>
              <a:rPr lang="zh-CN" altLang="en-US" sz="2600" b="1" dirty="0"/>
              <a:t>、</a:t>
            </a:r>
            <a:r>
              <a:rPr lang="en-US" altLang="zh-CN" sz="2600" b="1" dirty="0"/>
              <a:t>G</a:t>
            </a:r>
            <a:r>
              <a:rPr lang="zh-CN" altLang="en-US" sz="2600" b="1" dirty="0"/>
              <a:t>、</a:t>
            </a:r>
            <a:r>
              <a:rPr lang="en-US" altLang="zh-CN" sz="2600" b="1" dirty="0"/>
              <a:t>B</a:t>
            </a:r>
            <a:r>
              <a:rPr lang="zh-CN" altLang="en-US" sz="2600" b="1" dirty="0"/>
              <a:t>分量的标准正交基向量，定义：</a:t>
            </a:r>
          </a:p>
          <a:p>
            <a:pPr>
              <a:lnSpc>
                <a:spcPct val="120000"/>
              </a:lnSpc>
            </a:pPr>
            <a:endParaRPr lang="zh-CN" altLang="en-US" sz="2600" b="1" dirty="0"/>
          </a:p>
          <a:p>
            <a:pPr>
              <a:lnSpc>
                <a:spcPct val="120000"/>
              </a:lnSpc>
              <a:spcBef>
                <a:spcPts val="2400"/>
              </a:spcBef>
            </a:pPr>
            <a:endParaRPr lang="en-US" altLang="zh-CN" sz="2600" b="1" dirty="0"/>
          </a:p>
          <a:p>
            <a:pPr>
              <a:lnSpc>
                <a:spcPct val="120000"/>
              </a:lnSpc>
              <a:spcBef>
                <a:spcPts val="2400"/>
              </a:spcBef>
            </a:pPr>
            <a:r>
              <a:rPr lang="zh-CN" altLang="en-US" sz="2600" b="1" dirty="0"/>
              <a:t>在像素        处向量           最大变化率方向的角度，可通过   和   的内积梯度     、    和       定义为</a:t>
            </a:r>
          </a:p>
          <a:p>
            <a:pPr>
              <a:lnSpc>
                <a:spcPct val="120000"/>
              </a:lnSpc>
            </a:pPr>
            <a:endParaRPr lang="zh-CN" altLang="en-US" sz="2600" b="1" dirty="0"/>
          </a:p>
        </p:txBody>
      </p:sp>
      <p:graphicFrame>
        <p:nvGraphicFramePr>
          <p:cNvPr id="162817" name="Object 1"/>
          <p:cNvGraphicFramePr>
            <a:graphicFrameLocks noChangeAspect="1"/>
          </p:cNvGraphicFramePr>
          <p:nvPr/>
        </p:nvGraphicFramePr>
        <p:xfrm>
          <a:off x="5022926" y="1425234"/>
          <a:ext cx="846137" cy="350837"/>
        </p:xfrm>
        <a:graphic>
          <a:graphicData uri="http://schemas.openxmlformats.org/presentationml/2006/ole">
            <mc:AlternateContent xmlns:mc="http://schemas.openxmlformats.org/markup-compatibility/2006">
              <mc:Choice xmlns:v="urn:schemas-microsoft-com:vml" Requires="v">
                <p:oleObj name="Formula" r:id="rId2" imgW="970200" imgH="349200" progId="Equation.Ribbit">
                  <p:embed/>
                </p:oleObj>
              </mc:Choice>
              <mc:Fallback>
                <p:oleObj name="Formula" r:id="rId2" imgW="970200" imgH="349200" progId="Equation.Ribbit">
                  <p:embed/>
                  <p:pic>
                    <p:nvPicPr>
                      <p:cNvPr id="162817" name="Object 1"/>
                      <p:cNvPicPr>
                        <a:picLocks noChangeAspect="1" noChangeArrowheads="1"/>
                      </p:cNvPicPr>
                      <p:nvPr/>
                    </p:nvPicPr>
                    <p:blipFill>
                      <a:blip r:embed="rId3"/>
                      <a:srcRect/>
                      <a:stretch>
                        <a:fillRect/>
                      </a:stretch>
                    </p:blipFill>
                    <p:spPr bwMode="auto">
                      <a:xfrm>
                        <a:off x="5022926" y="1425234"/>
                        <a:ext cx="846137"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18" name="Object 2"/>
          <p:cNvGraphicFramePr>
            <a:graphicFrameLocks noChangeAspect="1"/>
          </p:cNvGraphicFramePr>
          <p:nvPr/>
        </p:nvGraphicFramePr>
        <p:xfrm>
          <a:off x="2083669" y="2649537"/>
          <a:ext cx="3362325" cy="715963"/>
        </p:xfrm>
        <a:graphic>
          <a:graphicData uri="http://schemas.openxmlformats.org/presentationml/2006/ole">
            <mc:AlternateContent xmlns:mc="http://schemas.openxmlformats.org/markup-compatibility/2006">
              <mc:Choice xmlns:v="urn:schemas-microsoft-com:vml" Requires="v">
                <p:oleObj name="Formula" r:id="rId4" imgW="3372480" imgH="719640" progId="Equation.Ribbit">
                  <p:embed/>
                </p:oleObj>
              </mc:Choice>
              <mc:Fallback>
                <p:oleObj name="Formula" r:id="rId4" imgW="3372480" imgH="719640" progId="Equation.Ribbit">
                  <p:embed/>
                  <p:pic>
                    <p:nvPicPr>
                      <p:cNvPr id="162818" name="Object 2"/>
                      <p:cNvPicPr>
                        <a:picLocks noChangeAspect="1" noChangeArrowheads="1"/>
                      </p:cNvPicPr>
                      <p:nvPr/>
                    </p:nvPicPr>
                    <p:blipFill>
                      <a:blip r:embed="rId5"/>
                      <a:srcRect/>
                      <a:stretch>
                        <a:fillRect/>
                      </a:stretch>
                    </p:blipFill>
                    <p:spPr bwMode="auto">
                      <a:xfrm>
                        <a:off x="2083669" y="2649537"/>
                        <a:ext cx="3362325" cy="71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0" name="Object 4"/>
          <p:cNvGraphicFramePr>
            <a:graphicFrameLocks noChangeAspect="1"/>
          </p:cNvGraphicFramePr>
          <p:nvPr/>
        </p:nvGraphicFramePr>
        <p:xfrm>
          <a:off x="2096369" y="3480030"/>
          <a:ext cx="3349625" cy="782638"/>
        </p:xfrm>
        <a:graphic>
          <a:graphicData uri="http://schemas.openxmlformats.org/presentationml/2006/ole">
            <mc:AlternateContent xmlns:mc="http://schemas.openxmlformats.org/markup-compatibility/2006">
              <mc:Choice xmlns:v="urn:schemas-microsoft-com:vml" Requires="v">
                <p:oleObj name="Formula" r:id="rId6" imgW="3347640" imgH="778680" progId="Equation.Ribbit">
                  <p:embed/>
                </p:oleObj>
              </mc:Choice>
              <mc:Fallback>
                <p:oleObj name="Formula" r:id="rId6" imgW="3347640" imgH="778680" progId="Equation.Ribbit">
                  <p:embed/>
                  <p:pic>
                    <p:nvPicPr>
                      <p:cNvPr id="162820" name="Object 4"/>
                      <p:cNvPicPr>
                        <a:picLocks noChangeAspect="1" noChangeArrowheads="1"/>
                      </p:cNvPicPr>
                      <p:nvPr/>
                    </p:nvPicPr>
                    <p:blipFill>
                      <a:blip r:embed="rId7"/>
                      <a:srcRect/>
                      <a:stretch>
                        <a:fillRect/>
                      </a:stretch>
                    </p:blipFill>
                    <p:spPr bwMode="auto">
                      <a:xfrm>
                        <a:off x="2096369" y="3480030"/>
                        <a:ext cx="3349625"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2" name="Object 6"/>
          <p:cNvGraphicFramePr>
            <a:graphicFrameLocks noChangeAspect="1"/>
          </p:cNvGraphicFramePr>
          <p:nvPr/>
        </p:nvGraphicFramePr>
        <p:xfrm>
          <a:off x="2011363" y="4481513"/>
          <a:ext cx="595312" cy="350837"/>
        </p:xfrm>
        <a:graphic>
          <a:graphicData uri="http://schemas.openxmlformats.org/presentationml/2006/ole">
            <mc:AlternateContent xmlns:mc="http://schemas.openxmlformats.org/markup-compatibility/2006">
              <mc:Choice xmlns:v="urn:schemas-microsoft-com:vml" Requires="v">
                <p:oleObj name="Formula" r:id="rId8" imgW="682560" imgH="349200" progId="Equation.Ribbit">
                  <p:embed/>
                </p:oleObj>
              </mc:Choice>
              <mc:Fallback>
                <p:oleObj name="Formula" r:id="rId8" imgW="682560" imgH="349200" progId="Equation.Ribbit">
                  <p:embed/>
                  <p:pic>
                    <p:nvPicPr>
                      <p:cNvPr id="162822" name="Object 6"/>
                      <p:cNvPicPr>
                        <a:picLocks noChangeAspect="1" noChangeArrowheads="1"/>
                      </p:cNvPicPr>
                      <p:nvPr/>
                    </p:nvPicPr>
                    <p:blipFill>
                      <a:blip r:embed="rId9"/>
                      <a:srcRect/>
                      <a:stretch>
                        <a:fillRect/>
                      </a:stretch>
                    </p:blipFill>
                    <p:spPr bwMode="auto">
                      <a:xfrm>
                        <a:off x="2011363" y="4481513"/>
                        <a:ext cx="595312"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3" name="Object 7"/>
          <p:cNvGraphicFramePr>
            <a:graphicFrameLocks noChangeAspect="1"/>
          </p:cNvGraphicFramePr>
          <p:nvPr/>
        </p:nvGraphicFramePr>
        <p:xfrm>
          <a:off x="3702050" y="4505325"/>
          <a:ext cx="846138" cy="350838"/>
        </p:xfrm>
        <a:graphic>
          <a:graphicData uri="http://schemas.openxmlformats.org/presentationml/2006/ole">
            <mc:AlternateContent xmlns:mc="http://schemas.openxmlformats.org/markup-compatibility/2006">
              <mc:Choice xmlns:v="urn:schemas-microsoft-com:vml" Requires="v">
                <p:oleObj name="Formula" r:id="rId2" imgW="970200" imgH="349200" progId="Equation.Ribbit">
                  <p:embed/>
                </p:oleObj>
              </mc:Choice>
              <mc:Fallback>
                <p:oleObj name="Formula" r:id="rId2" imgW="970200" imgH="349200" progId="Equation.Ribbit">
                  <p:embed/>
                  <p:pic>
                    <p:nvPicPr>
                      <p:cNvPr id="162823" name="Object 7"/>
                      <p:cNvPicPr>
                        <a:picLocks noChangeAspect="1" noChangeArrowheads="1"/>
                      </p:cNvPicPr>
                      <p:nvPr/>
                    </p:nvPicPr>
                    <p:blipFill>
                      <a:blip r:embed="rId3"/>
                      <a:srcRect/>
                      <a:stretch>
                        <a:fillRect/>
                      </a:stretch>
                    </p:blipFill>
                    <p:spPr bwMode="auto">
                      <a:xfrm>
                        <a:off x="3702050" y="4505325"/>
                        <a:ext cx="846138"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4" name="Object 8"/>
          <p:cNvGraphicFramePr>
            <a:graphicFrameLocks noChangeAspect="1"/>
          </p:cNvGraphicFramePr>
          <p:nvPr/>
        </p:nvGraphicFramePr>
        <p:xfrm>
          <a:off x="1627188" y="5076825"/>
          <a:ext cx="215900" cy="201613"/>
        </p:xfrm>
        <a:graphic>
          <a:graphicData uri="http://schemas.openxmlformats.org/presentationml/2006/ole">
            <mc:AlternateContent xmlns:mc="http://schemas.openxmlformats.org/markup-compatibility/2006">
              <mc:Choice xmlns:v="urn:schemas-microsoft-com:vml" Requires="v">
                <p:oleObj name="Formula" r:id="rId10" imgW="215640" imgH="202320" progId="Equation.Ribbit">
                  <p:embed/>
                </p:oleObj>
              </mc:Choice>
              <mc:Fallback>
                <p:oleObj name="Formula" r:id="rId10" imgW="215640" imgH="202320" progId="Equation.Ribbit">
                  <p:embed/>
                  <p:pic>
                    <p:nvPicPr>
                      <p:cNvPr id="162824" name="Object 8"/>
                      <p:cNvPicPr>
                        <a:picLocks noChangeAspect="1" noChangeArrowheads="1"/>
                      </p:cNvPicPr>
                      <p:nvPr/>
                    </p:nvPicPr>
                    <p:blipFill>
                      <a:blip r:embed="rId11"/>
                      <a:srcRect/>
                      <a:stretch>
                        <a:fillRect/>
                      </a:stretch>
                    </p:blipFill>
                    <p:spPr bwMode="auto">
                      <a:xfrm>
                        <a:off x="1627188" y="5076825"/>
                        <a:ext cx="215900" cy="201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5" name="Object 9"/>
          <p:cNvGraphicFramePr>
            <a:graphicFrameLocks noChangeAspect="1"/>
          </p:cNvGraphicFramePr>
          <p:nvPr/>
        </p:nvGraphicFramePr>
        <p:xfrm>
          <a:off x="2292350" y="5085184"/>
          <a:ext cx="180975" cy="201613"/>
        </p:xfrm>
        <a:graphic>
          <a:graphicData uri="http://schemas.openxmlformats.org/presentationml/2006/ole">
            <mc:AlternateContent xmlns:mc="http://schemas.openxmlformats.org/markup-compatibility/2006">
              <mc:Choice xmlns:v="urn:schemas-microsoft-com:vml" Requires="v">
                <p:oleObj name="Formula" r:id="rId12" imgW="180360" imgH="202320" progId="Equation.Ribbit">
                  <p:embed/>
                </p:oleObj>
              </mc:Choice>
              <mc:Fallback>
                <p:oleObj name="Formula" r:id="rId12" imgW="180360" imgH="202320" progId="Equation.Ribbit">
                  <p:embed/>
                  <p:pic>
                    <p:nvPicPr>
                      <p:cNvPr id="162825" name="Object 9"/>
                      <p:cNvPicPr>
                        <a:picLocks noChangeAspect="1" noChangeArrowheads="1"/>
                      </p:cNvPicPr>
                      <p:nvPr/>
                    </p:nvPicPr>
                    <p:blipFill>
                      <a:blip r:embed="rId13"/>
                      <a:srcRect/>
                      <a:stretch>
                        <a:fillRect/>
                      </a:stretch>
                    </p:blipFill>
                    <p:spPr bwMode="auto">
                      <a:xfrm>
                        <a:off x="2292350" y="5085184"/>
                        <a:ext cx="180975" cy="201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6" name="Object 10"/>
          <p:cNvGraphicFramePr>
            <a:graphicFrameLocks noChangeAspect="1"/>
          </p:cNvGraphicFramePr>
          <p:nvPr/>
        </p:nvGraphicFramePr>
        <p:xfrm>
          <a:off x="4132263" y="5042710"/>
          <a:ext cx="415925" cy="236538"/>
        </p:xfrm>
        <a:graphic>
          <a:graphicData uri="http://schemas.openxmlformats.org/presentationml/2006/ole">
            <mc:AlternateContent xmlns:mc="http://schemas.openxmlformats.org/markup-compatibility/2006">
              <mc:Choice xmlns:v="urn:schemas-microsoft-com:vml" Requires="v">
                <p:oleObj name="Formula" r:id="rId14" imgW="408960" imgH="236880" progId="Equation.Ribbit">
                  <p:embed/>
                </p:oleObj>
              </mc:Choice>
              <mc:Fallback>
                <p:oleObj name="Formula" r:id="rId14" imgW="408960" imgH="236880" progId="Equation.Ribbit">
                  <p:embed/>
                  <p:pic>
                    <p:nvPicPr>
                      <p:cNvPr id="162826" name="Object 10"/>
                      <p:cNvPicPr>
                        <a:picLocks noChangeAspect="1" noChangeArrowheads="1"/>
                      </p:cNvPicPr>
                      <p:nvPr/>
                    </p:nvPicPr>
                    <p:blipFill>
                      <a:blip r:embed="rId15"/>
                      <a:srcRect/>
                      <a:stretch>
                        <a:fillRect/>
                      </a:stretch>
                    </p:blipFill>
                    <p:spPr bwMode="auto">
                      <a:xfrm>
                        <a:off x="4132263" y="5042710"/>
                        <a:ext cx="415925" cy="23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8" name="Object 12"/>
          <p:cNvGraphicFramePr>
            <a:graphicFrameLocks noChangeAspect="1"/>
          </p:cNvGraphicFramePr>
          <p:nvPr/>
        </p:nvGraphicFramePr>
        <p:xfrm>
          <a:off x="5661638" y="5030011"/>
          <a:ext cx="406400" cy="261937"/>
        </p:xfrm>
        <a:graphic>
          <a:graphicData uri="http://schemas.openxmlformats.org/presentationml/2006/ole">
            <mc:AlternateContent xmlns:mc="http://schemas.openxmlformats.org/markup-compatibility/2006">
              <mc:Choice xmlns:v="urn:schemas-microsoft-com:vml" Requires="v">
                <p:oleObj name="Formula" r:id="rId16" imgW="400680" imgH="262440" progId="Equation.Ribbit">
                  <p:embed/>
                </p:oleObj>
              </mc:Choice>
              <mc:Fallback>
                <p:oleObj name="Formula" r:id="rId16" imgW="400680" imgH="262440" progId="Equation.Ribbit">
                  <p:embed/>
                  <p:pic>
                    <p:nvPicPr>
                      <p:cNvPr id="162828" name="Object 12"/>
                      <p:cNvPicPr>
                        <a:picLocks noChangeAspect="1" noChangeArrowheads="1"/>
                      </p:cNvPicPr>
                      <p:nvPr/>
                    </p:nvPicPr>
                    <p:blipFill>
                      <a:blip r:embed="rId17"/>
                      <a:srcRect/>
                      <a:stretch>
                        <a:fillRect/>
                      </a:stretch>
                    </p:blipFill>
                    <p:spPr bwMode="auto">
                      <a:xfrm>
                        <a:off x="5661638" y="5030011"/>
                        <a:ext cx="406400" cy="26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9" name="Object 13"/>
          <p:cNvGraphicFramePr>
            <a:graphicFrameLocks noChangeAspect="1"/>
          </p:cNvGraphicFramePr>
          <p:nvPr/>
        </p:nvGraphicFramePr>
        <p:xfrm>
          <a:off x="4848226" y="5042228"/>
          <a:ext cx="398463" cy="261937"/>
        </p:xfrm>
        <a:graphic>
          <a:graphicData uri="http://schemas.openxmlformats.org/presentationml/2006/ole">
            <mc:AlternateContent xmlns:mc="http://schemas.openxmlformats.org/markup-compatibility/2006">
              <mc:Choice xmlns:v="urn:schemas-microsoft-com:vml" Requires="v">
                <p:oleObj name="Formula" r:id="rId18" imgW="390240" imgH="262440" progId="Equation.Ribbit">
                  <p:embed/>
                </p:oleObj>
              </mc:Choice>
              <mc:Fallback>
                <p:oleObj name="Formula" r:id="rId18" imgW="390240" imgH="262440" progId="Equation.Ribbit">
                  <p:embed/>
                  <p:pic>
                    <p:nvPicPr>
                      <p:cNvPr id="162829" name="Object 13"/>
                      <p:cNvPicPr>
                        <a:picLocks noChangeAspect="1" noChangeArrowheads="1"/>
                      </p:cNvPicPr>
                      <p:nvPr/>
                    </p:nvPicPr>
                    <p:blipFill>
                      <a:blip r:embed="rId19"/>
                      <a:srcRect/>
                      <a:stretch>
                        <a:fillRect/>
                      </a:stretch>
                    </p:blipFill>
                    <p:spPr bwMode="auto">
                      <a:xfrm>
                        <a:off x="4848226" y="5042228"/>
                        <a:ext cx="398463" cy="26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30" name="Object 14"/>
          <p:cNvGraphicFramePr>
            <a:graphicFrameLocks noChangeAspect="1"/>
          </p:cNvGraphicFramePr>
          <p:nvPr/>
        </p:nvGraphicFramePr>
        <p:xfrm>
          <a:off x="1910376" y="5539209"/>
          <a:ext cx="4157662" cy="823913"/>
        </p:xfrm>
        <a:graphic>
          <a:graphicData uri="http://schemas.openxmlformats.org/presentationml/2006/ole">
            <mc:AlternateContent xmlns:mc="http://schemas.openxmlformats.org/markup-compatibility/2006">
              <mc:Choice xmlns:v="urn:schemas-microsoft-com:vml" Requires="v">
                <p:oleObj name="Formula" r:id="rId20" imgW="4152600" imgH="823320" progId="Equation.Ribbit">
                  <p:embed/>
                </p:oleObj>
              </mc:Choice>
              <mc:Fallback>
                <p:oleObj name="Formula" r:id="rId20" imgW="4152600" imgH="823320" progId="Equation.Ribbit">
                  <p:embed/>
                  <p:pic>
                    <p:nvPicPr>
                      <p:cNvPr id="162830" name="Object 14"/>
                      <p:cNvPicPr>
                        <a:picLocks noChangeAspect="1" noChangeArrowheads="1"/>
                      </p:cNvPicPr>
                      <p:nvPr/>
                    </p:nvPicPr>
                    <p:blipFill>
                      <a:blip r:embed="rId21"/>
                      <a:srcRect/>
                      <a:stretch>
                        <a:fillRect/>
                      </a:stretch>
                    </p:blipFill>
                    <p:spPr bwMode="auto">
                      <a:xfrm>
                        <a:off x="1910376" y="5539209"/>
                        <a:ext cx="4157662"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635267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彩色边缘检测</a:t>
            </a:r>
          </a:p>
        </p:txBody>
      </p:sp>
      <p:sp>
        <p:nvSpPr>
          <p:cNvPr id="20" name="内容占位符 19"/>
          <p:cNvSpPr>
            <a:spLocks noGrp="1"/>
          </p:cNvSpPr>
          <p:nvPr>
            <p:ph idx="1"/>
          </p:nvPr>
        </p:nvSpPr>
        <p:spPr>
          <a:xfrm>
            <a:off x="457200" y="1333500"/>
            <a:ext cx="8229600" cy="4524392"/>
          </a:xfrm>
        </p:spPr>
        <p:txBody>
          <a:bodyPr/>
          <a:lstStyle/>
          <a:p>
            <a:pPr>
              <a:lnSpc>
                <a:spcPct val="120000"/>
              </a:lnSpc>
              <a:spcBef>
                <a:spcPts val="1800"/>
              </a:spcBef>
            </a:pPr>
            <a:r>
              <a:rPr lang="zh-CN" altLang="en-US" sz="2600" b="1" dirty="0"/>
              <a:t>在像素          处该方向上的梯度幅值为</a:t>
            </a:r>
          </a:p>
          <a:p>
            <a:pPr>
              <a:lnSpc>
                <a:spcPct val="120000"/>
              </a:lnSpc>
            </a:pPr>
            <a:endParaRPr lang="zh-CN" altLang="en-US" sz="2600" b="1" dirty="0"/>
          </a:p>
          <a:p>
            <a:pPr>
              <a:lnSpc>
                <a:spcPct val="120000"/>
              </a:lnSpc>
              <a:spcBef>
                <a:spcPts val="1800"/>
              </a:spcBef>
            </a:pPr>
            <a:endParaRPr lang="en-US" altLang="zh-CN" sz="2600" b="1" dirty="0"/>
          </a:p>
          <a:p>
            <a:pPr>
              <a:lnSpc>
                <a:spcPct val="120000"/>
              </a:lnSpc>
              <a:spcBef>
                <a:spcPts val="1800"/>
              </a:spcBef>
            </a:pPr>
            <a:r>
              <a:rPr lang="zh-CN" altLang="en-US" sz="2600" b="1" dirty="0"/>
              <a:t>将   代入上可计算垂直方向梯度，来检测水平边缘；再将              代入上式可计算水平方向梯度，来检测垂直边缘；最终的梯度图像由两个方向梯度的最大值给出。</a:t>
            </a:r>
          </a:p>
        </p:txBody>
      </p:sp>
      <p:graphicFrame>
        <p:nvGraphicFramePr>
          <p:cNvPr id="162832" name="Object 16"/>
          <p:cNvGraphicFramePr>
            <a:graphicFrameLocks noChangeAspect="1"/>
          </p:cNvGraphicFramePr>
          <p:nvPr/>
        </p:nvGraphicFramePr>
        <p:xfrm>
          <a:off x="2123728" y="1412776"/>
          <a:ext cx="596900" cy="352425"/>
        </p:xfrm>
        <a:graphic>
          <a:graphicData uri="http://schemas.openxmlformats.org/presentationml/2006/ole">
            <mc:AlternateContent xmlns:mc="http://schemas.openxmlformats.org/markup-compatibility/2006">
              <mc:Choice xmlns:v="urn:schemas-microsoft-com:vml" Requires="v">
                <p:oleObj name="Formula" r:id="rId2" imgW="682560" imgH="349200" progId="Equation.Ribbit">
                  <p:embed/>
                </p:oleObj>
              </mc:Choice>
              <mc:Fallback>
                <p:oleObj name="Formula" r:id="rId2" imgW="682560" imgH="349200" progId="Equation.Ribbit">
                  <p:embed/>
                  <p:pic>
                    <p:nvPicPr>
                      <p:cNvPr id="162832" name="Object 16"/>
                      <p:cNvPicPr>
                        <a:picLocks noChangeAspect="1" noChangeArrowheads="1"/>
                      </p:cNvPicPr>
                      <p:nvPr/>
                    </p:nvPicPr>
                    <p:blipFill>
                      <a:blip r:embed="rId3"/>
                      <a:srcRect/>
                      <a:stretch>
                        <a:fillRect/>
                      </a:stretch>
                    </p:blipFill>
                    <p:spPr bwMode="auto">
                      <a:xfrm>
                        <a:off x="2123728" y="1412776"/>
                        <a:ext cx="5969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33" name="Object 17"/>
          <p:cNvGraphicFramePr>
            <a:graphicFrameLocks noChangeAspect="1"/>
          </p:cNvGraphicFramePr>
          <p:nvPr/>
        </p:nvGraphicFramePr>
        <p:xfrm>
          <a:off x="320404" y="2030093"/>
          <a:ext cx="8789987" cy="939800"/>
        </p:xfrm>
        <a:graphic>
          <a:graphicData uri="http://schemas.openxmlformats.org/presentationml/2006/ole">
            <mc:AlternateContent xmlns:mc="http://schemas.openxmlformats.org/markup-compatibility/2006">
              <mc:Choice xmlns:v="urn:schemas-microsoft-com:vml" Requires="v">
                <p:oleObj name="Formula" r:id="rId4" imgW="8796960" imgH="932040" progId="Equation.Ribbit">
                  <p:embed/>
                </p:oleObj>
              </mc:Choice>
              <mc:Fallback>
                <p:oleObj name="Formula" r:id="rId4" imgW="8796960" imgH="932040" progId="Equation.Ribbit">
                  <p:embed/>
                  <p:pic>
                    <p:nvPicPr>
                      <p:cNvPr id="162833" name="Object 17"/>
                      <p:cNvPicPr>
                        <a:picLocks noChangeAspect="1" noChangeArrowheads="1"/>
                      </p:cNvPicPr>
                      <p:nvPr/>
                    </p:nvPicPr>
                    <p:blipFill>
                      <a:blip r:embed="rId5"/>
                      <a:srcRect/>
                      <a:stretch>
                        <a:fillRect/>
                      </a:stretch>
                    </p:blipFill>
                    <p:spPr bwMode="auto">
                      <a:xfrm>
                        <a:off x="320404" y="2030093"/>
                        <a:ext cx="8789987"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35" name="Object 19"/>
          <p:cNvGraphicFramePr>
            <a:graphicFrameLocks noChangeAspect="1"/>
          </p:cNvGraphicFramePr>
          <p:nvPr/>
        </p:nvGraphicFramePr>
        <p:xfrm>
          <a:off x="1414463" y="3463925"/>
          <a:ext cx="147637" cy="280988"/>
        </p:xfrm>
        <a:graphic>
          <a:graphicData uri="http://schemas.openxmlformats.org/presentationml/2006/ole">
            <mc:AlternateContent xmlns:mc="http://schemas.openxmlformats.org/markup-compatibility/2006">
              <mc:Choice xmlns:v="urn:schemas-microsoft-com:vml" Requires="v">
                <p:oleObj name="Formula" r:id="rId6" imgW="146160" imgH="286200" progId="Equation.Ribbit">
                  <p:embed/>
                </p:oleObj>
              </mc:Choice>
              <mc:Fallback>
                <p:oleObj name="Formula" r:id="rId6" imgW="146160" imgH="286200" progId="Equation.Ribbit">
                  <p:embed/>
                  <p:pic>
                    <p:nvPicPr>
                      <p:cNvPr id="162835" name="Object 19"/>
                      <p:cNvPicPr>
                        <a:picLocks noChangeAspect="1" noChangeArrowheads="1"/>
                      </p:cNvPicPr>
                      <p:nvPr/>
                    </p:nvPicPr>
                    <p:blipFill>
                      <a:blip r:embed="rId7"/>
                      <a:srcRect/>
                      <a:stretch>
                        <a:fillRect/>
                      </a:stretch>
                    </p:blipFill>
                    <p:spPr bwMode="auto">
                      <a:xfrm>
                        <a:off x="1414463" y="3463925"/>
                        <a:ext cx="147637"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37" name="Object 21"/>
          <p:cNvGraphicFramePr>
            <a:graphicFrameLocks noChangeAspect="1"/>
          </p:cNvGraphicFramePr>
          <p:nvPr/>
        </p:nvGraphicFramePr>
        <p:xfrm>
          <a:off x="1733550" y="3908425"/>
          <a:ext cx="1027113" cy="349250"/>
        </p:xfrm>
        <a:graphic>
          <a:graphicData uri="http://schemas.openxmlformats.org/presentationml/2006/ole">
            <mc:AlternateContent xmlns:mc="http://schemas.openxmlformats.org/markup-compatibility/2006">
              <mc:Choice xmlns:v="urn:schemas-microsoft-com:vml" Requires="v">
                <p:oleObj name="Formula" r:id="rId8" imgW="1025280" imgH="349200" progId="Equation.Ribbit">
                  <p:embed/>
                </p:oleObj>
              </mc:Choice>
              <mc:Fallback>
                <p:oleObj name="Formula" r:id="rId8" imgW="1025280" imgH="349200" progId="Equation.Ribbit">
                  <p:embed/>
                  <p:pic>
                    <p:nvPicPr>
                      <p:cNvPr id="162837" name="Object 21"/>
                      <p:cNvPicPr>
                        <a:picLocks noChangeAspect="1" noChangeArrowheads="1"/>
                      </p:cNvPicPr>
                      <p:nvPr/>
                    </p:nvPicPr>
                    <p:blipFill>
                      <a:blip r:embed="rId9"/>
                      <a:srcRect/>
                      <a:stretch>
                        <a:fillRect/>
                      </a:stretch>
                    </p:blipFill>
                    <p:spPr bwMode="auto">
                      <a:xfrm>
                        <a:off x="1733550" y="3908425"/>
                        <a:ext cx="1027113"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678664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FiM2Q1YjFlZTA0MzE4ZTgyMmJlMTQwNjhmZjYzNDkifQ=="/>
  <p:tag name="KSO_WPP_MARK_KEY" val="4a8aae21-dc12-4ff1-938b-1fc06ed7e55e"/>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1847</TotalTime>
  <Words>5840</Words>
  <Application>Microsoft Office PowerPoint</Application>
  <PresentationFormat>全屏显示(4:3)</PresentationFormat>
  <Paragraphs>1361</Paragraphs>
  <Slides>107</Slides>
  <Notes>62</Notes>
  <HiddenSlides>4</HiddenSlides>
  <MMClips>0</MMClips>
  <ScaleCrop>false</ScaleCrop>
  <HeadingPairs>
    <vt:vector size="8" baseType="variant">
      <vt:variant>
        <vt:lpstr>已用的字体</vt:lpstr>
      </vt:variant>
      <vt:variant>
        <vt:i4>24</vt:i4>
      </vt:variant>
      <vt:variant>
        <vt:lpstr>主题</vt:lpstr>
      </vt:variant>
      <vt:variant>
        <vt:i4>4</vt:i4>
      </vt:variant>
      <vt:variant>
        <vt:lpstr>嵌入 OLE 服务器</vt:lpstr>
      </vt:variant>
      <vt:variant>
        <vt:i4>1</vt:i4>
      </vt:variant>
      <vt:variant>
        <vt:lpstr>幻灯片标题</vt:lpstr>
      </vt:variant>
      <vt:variant>
        <vt:i4>107</vt:i4>
      </vt:variant>
    </vt:vector>
  </HeadingPairs>
  <TitlesOfParts>
    <vt:vector size="136" baseType="lpstr">
      <vt:lpstr>-apple-system</vt:lpstr>
      <vt:lpstr>Söhne</vt:lpstr>
      <vt:lpstr>等线</vt:lpstr>
      <vt:lpstr>黑体</vt:lpstr>
      <vt:lpstr>黑体</vt:lpstr>
      <vt:lpstr>华光标题宋_CNKI</vt:lpstr>
      <vt:lpstr>华文细黑</vt:lpstr>
      <vt:lpstr>华文新魏</vt:lpstr>
      <vt:lpstr>宋体</vt:lpstr>
      <vt:lpstr>微软雅黑</vt:lpstr>
      <vt:lpstr>Arial</vt:lpstr>
      <vt:lpstr>Bell MT</vt:lpstr>
      <vt:lpstr>Calibri</vt:lpstr>
      <vt:lpstr>Cambria Math</vt:lpstr>
      <vt:lpstr>Centaur</vt:lpstr>
      <vt:lpstr>Century Schoolbook</vt:lpstr>
      <vt:lpstr>Corbel</vt:lpstr>
      <vt:lpstr>Garamond</vt:lpstr>
      <vt:lpstr>Monotype Corsiva</vt:lpstr>
      <vt:lpstr>Symbol</vt:lpstr>
      <vt:lpstr>Times</vt:lpstr>
      <vt:lpstr>Times New Roman</vt:lpstr>
      <vt:lpstr>Wingdings</vt:lpstr>
      <vt:lpstr>Wingdings 2</vt:lpstr>
      <vt:lpstr>Office 主题​​</vt:lpstr>
      <vt:lpstr>1_Office theme</vt:lpstr>
      <vt:lpstr>1_BriansTemplate</vt:lpstr>
      <vt:lpstr>Feathered</vt:lpstr>
      <vt:lpstr>Formula</vt:lpstr>
      <vt:lpstr>数字图像处理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视觉生理学</vt:lpstr>
      <vt:lpstr>光与颜色的关系</vt:lpstr>
      <vt:lpstr>颜色受体</vt:lpstr>
      <vt:lpstr>感知同构体</vt:lpstr>
      <vt:lpstr>混色法</vt:lpstr>
      <vt:lpstr>加法混色法</vt:lpstr>
      <vt:lpstr>减法混色法</vt:lpstr>
      <vt:lpstr>透射光减色成像原理</vt:lpstr>
      <vt:lpstr>PowerPoint 演示文稿</vt:lpstr>
      <vt:lpstr>反射光减色成像原理</vt:lpstr>
      <vt:lpstr>反射光减色成像原理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CIE1931颜色空间</vt:lpstr>
      <vt:lpstr>PowerPoint 演示文稿</vt:lpstr>
      <vt:lpstr>CMY</vt:lpstr>
      <vt:lpstr>CMYK</vt:lpstr>
      <vt:lpstr>CMYK</vt:lpstr>
      <vt:lpstr>CMYK</vt:lpstr>
      <vt:lpstr>CMYK</vt:lpstr>
      <vt:lpstr>PowerPoint 演示文稿</vt:lpstr>
      <vt:lpstr>HSV/HSI颜色空间</vt:lpstr>
      <vt:lpstr>PowerPoint 演示文稿</vt:lpstr>
      <vt:lpstr>PowerPoint 演示文稿</vt:lpstr>
      <vt:lpstr>色环</vt:lpstr>
      <vt:lpstr>色调</vt:lpstr>
      <vt:lpstr>色调</vt:lpstr>
      <vt:lpstr>饱和度</vt:lpstr>
      <vt:lpstr>饱和度</vt:lpstr>
      <vt:lpstr>亮度（明度）</vt:lpstr>
      <vt:lpstr>亮度（明度）</vt:lpstr>
      <vt:lpstr>PowerPoint 演示文稿</vt:lpstr>
      <vt:lpstr>PowerPoint 演示文稿</vt:lpstr>
      <vt:lpstr>PowerPoint 演示文稿</vt:lpstr>
      <vt:lpstr>HSV颜色空间</vt:lpstr>
      <vt:lpstr>PowerPoint 演示文稿</vt:lpstr>
      <vt:lpstr>HSV颜色空间</vt:lpstr>
      <vt:lpstr>HSI颜色空间</vt:lpstr>
      <vt:lpstr>RGB到HSI颜色空间的转换</vt:lpstr>
      <vt:lpstr>HSI到RGB颜色空间的转换</vt:lpstr>
      <vt:lpstr>HSV和HSI颜色空间中的各分量图像</vt:lpstr>
      <vt:lpstr>PowerPoint 演示文稿</vt:lpstr>
      <vt:lpstr>PowerPoint 演示文稿</vt:lpstr>
      <vt:lpstr>PowerPoint 演示文稿</vt:lpstr>
      <vt:lpstr>假彩色图像</vt:lpstr>
      <vt:lpstr>伪彩色映射</vt:lpstr>
      <vt:lpstr>PowerPoint 演示文稿</vt:lpstr>
      <vt:lpstr>灰度级分层</vt:lpstr>
      <vt:lpstr>灰度级分层</vt:lpstr>
      <vt:lpstr>灰度级分层</vt:lpstr>
      <vt:lpstr>灰度级分层</vt:lpstr>
      <vt:lpstr>伪彩色变换</vt:lpstr>
      <vt:lpstr>Jet颜色查找表的伪彩色映射</vt:lpstr>
      <vt:lpstr>Parula颜色查找表的伪彩色映射</vt:lpstr>
      <vt:lpstr>Pink颜色查找表的伪彩色映射</vt:lpstr>
      <vt:lpstr>MatLab常用颜色查找表</vt:lpstr>
      <vt:lpstr>MatLab常用颜色查找表</vt:lpstr>
      <vt:lpstr>MatLab常用颜色查找表</vt:lpstr>
      <vt:lpstr>MatLab常用颜色查找表</vt:lpstr>
      <vt:lpstr>MatLab常用颜色查找表</vt:lpstr>
      <vt:lpstr>真彩色处理</vt:lpstr>
      <vt:lpstr>真彩色处理</vt:lpstr>
      <vt:lpstr>真彩色处理</vt:lpstr>
      <vt:lpstr>彩色图像增强</vt:lpstr>
      <vt:lpstr>线性平滑滤波</vt:lpstr>
      <vt:lpstr>线性平滑滤波</vt:lpstr>
      <vt:lpstr>向量中值滤波</vt:lpstr>
      <vt:lpstr>向量中值滤波</vt:lpstr>
      <vt:lpstr>有噪彩色图像的中值滤波示例</vt:lpstr>
      <vt:lpstr>彩色图像锐化</vt:lpstr>
      <vt:lpstr>彩色图像锐化</vt:lpstr>
      <vt:lpstr>彩色图像分割</vt:lpstr>
      <vt:lpstr>RGB颜色空间的彩色图像分割</vt:lpstr>
      <vt:lpstr>数据聚类中的距离测度</vt:lpstr>
      <vt:lpstr>利用距离的RGB颜色分割示例</vt:lpstr>
      <vt:lpstr>亮度-色度颜色空间的彩色图像分割</vt:lpstr>
      <vt:lpstr>HSI颜色空间中的彩色图像分割示例</vt:lpstr>
      <vt:lpstr>红色色调有间断点</vt:lpstr>
      <vt:lpstr>彩色边缘检测</vt:lpstr>
      <vt:lpstr>彩色边缘检测</vt:lpstr>
      <vt:lpstr>基于向量梯度的彩色边缘检测示例</vt:lpstr>
      <vt:lpstr>基于向量梯度的彩色边缘检测示例</vt:lpstr>
      <vt:lpstr>不同梯度图像结果比较</vt:lpstr>
      <vt:lpstr>彩色平衡</vt:lpstr>
      <vt:lpstr>彩色平衡</vt:lpstr>
      <vt:lpstr>彩色平衡</vt:lpstr>
      <vt:lpstr>彩色平衡</vt:lpstr>
      <vt:lpstr>彩色平衡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FOREVER YOUNG</dc:creator>
  <cp:lastModifiedBy>Yaoh Liu</cp:lastModifiedBy>
  <cp:revision>252</cp:revision>
  <dcterms:created xsi:type="dcterms:W3CDTF">2019-06-19T02:08:00Z</dcterms:created>
  <dcterms:modified xsi:type="dcterms:W3CDTF">2025-03-20T00:51:56Z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ICV">
    <vt:lpwstr>80A1D984BFB145EDB34CDCDE18E3B583</vt:lpwstr>
  </property>
</Properties>
</file>